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5" r:id="rId2"/>
    <p:sldId id="361" r:id="rId3"/>
    <p:sldId id="365" r:id="rId4"/>
    <p:sldId id="364" r:id="rId5"/>
    <p:sldId id="367" r:id="rId6"/>
    <p:sldId id="368" r:id="rId7"/>
    <p:sldId id="370" r:id="rId8"/>
    <p:sldId id="371" r:id="rId9"/>
    <p:sldId id="372" r:id="rId10"/>
    <p:sldId id="373" r:id="rId11"/>
    <p:sldId id="366" r:id="rId12"/>
    <p:sldId id="375" r:id="rId13"/>
    <p:sldId id="374" r:id="rId14"/>
    <p:sldId id="377" r:id="rId15"/>
    <p:sldId id="376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403" r:id="rId33"/>
    <p:sldId id="411" r:id="rId34"/>
    <p:sldId id="40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5" r:id="rId44"/>
    <p:sldId id="406" r:id="rId45"/>
    <p:sldId id="407" r:id="rId46"/>
    <p:sldId id="408" r:id="rId47"/>
    <p:sldId id="409" r:id="rId48"/>
    <p:sldId id="410" r:id="rId49"/>
    <p:sldId id="412" r:id="rId50"/>
    <p:sldId id="41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3" d="100"/>
          <a:sy n="83" d="100"/>
        </p:scale>
        <p:origin x="-1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2C01C-972C-482D-BDED-EA6CCB0686FB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B1CE-1F1D-40BD-824C-F1269866B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4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5471-C1CC-44CA-87E6-51B24E230476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610600" cy="495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Chapters 14 and 15 – Linear Regression and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8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6032" y="51816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9218" name="Picture 2" descr="http://i.imgur.com/TfwQ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8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57912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200" dirty="0" smtClean="0"/>
              <a:t>We can quantify how strong the </a:t>
            </a:r>
            <a:r>
              <a:rPr lang="en-US" sz="3200" i="1" dirty="0" smtClean="0"/>
              <a:t>linear relationship</a:t>
            </a:r>
            <a:r>
              <a:rPr lang="en-US" sz="3200" dirty="0" smtClean="0"/>
              <a:t> is by calculating a correlation coefficient.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The formula is: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It is easier to let technology do the calculation!</a:t>
            </a:r>
            <a:endParaRPr lang="en-US" sz="3200" dirty="0"/>
          </a:p>
        </p:txBody>
      </p:sp>
      <p:pic>
        <p:nvPicPr>
          <p:cNvPr id="10242" name="Picture 2" descr="http://ww2.tnstate.edu/ganter/BIO311-Ch12-Eq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44242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8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99646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quantify how strong the </a:t>
            </a:r>
            <a:r>
              <a:rPr lang="en-US" sz="2800" i="1" dirty="0"/>
              <a:t>linear relationship</a:t>
            </a:r>
            <a:r>
              <a:rPr lang="en-US" sz="2800" dirty="0"/>
              <a:t> is by calculating a correlation coefficient.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It is easier to let technology do the calculation!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You have multiple options</a:t>
            </a:r>
            <a:r>
              <a:rPr lang="en-US" sz="2800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Calculator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Minitab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Excel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Websites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369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096000" cy="5334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Calculation example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Correlation Coefficient = -0.492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Correlation Coefficient is abbreviated by r.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 = -0.492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172200" y="2438400"/>
            <a:ext cx="175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x	y</a:t>
            </a:r>
          </a:p>
          <a:p>
            <a:r>
              <a:rPr lang="es-ES" sz="2800" dirty="0"/>
              <a:t>5	7</a:t>
            </a:r>
          </a:p>
          <a:p>
            <a:r>
              <a:rPr lang="es-ES" sz="2800" dirty="0"/>
              <a:t>2	6</a:t>
            </a:r>
          </a:p>
          <a:p>
            <a:r>
              <a:rPr lang="es-ES" sz="2800" dirty="0"/>
              <a:t>3	8</a:t>
            </a:r>
          </a:p>
          <a:p>
            <a:r>
              <a:rPr lang="es-ES" sz="2800" dirty="0"/>
              <a:t>6	4</a:t>
            </a:r>
          </a:p>
          <a:p>
            <a:r>
              <a:rPr lang="es-ES" sz="2800" dirty="0"/>
              <a:t>5	5</a:t>
            </a:r>
          </a:p>
          <a:p>
            <a:r>
              <a:rPr lang="es-ES" sz="2800" dirty="0"/>
              <a:t>4	6</a:t>
            </a:r>
          </a:p>
          <a:p>
            <a:r>
              <a:rPr lang="es-ES" sz="2800" dirty="0"/>
              <a:t>2	6</a:t>
            </a:r>
          </a:p>
        </p:txBody>
      </p:sp>
    </p:spTree>
    <p:extLst>
      <p:ext uri="{BB962C8B-B14F-4D97-AF65-F5344CB8AC3E}">
        <p14:creationId xmlns:p14="http://schemas.microsoft.com/office/powerpoint/2010/main" val="129137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5410200" cy="601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TI Calculator: Type x data into L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and y data into 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then go to VARS -&gt; Statistics -&gt; EQ -&gt; r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 = -0.492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Note: it does not matter which is the x data and which is the y data for computing r.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172200" y="2438400"/>
            <a:ext cx="175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x	y</a:t>
            </a:r>
          </a:p>
          <a:p>
            <a:r>
              <a:rPr lang="es-ES" sz="2800" dirty="0"/>
              <a:t>5	7</a:t>
            </a:r>
          </a:p>
          <a:p>
            <a:r>
              <a:rPr lang="es-ES" sz="2800" dirty="0"/>
              <a:t>2	6</a:t>
            </a:r>
          </a:p>
          <a:p>
            <a:r>
              <a:rPr lang="es-ES" sz="2800" dirty="0"/>
              <a:t>3	8</a:t>
            </a:r>
          </a:p>
          <a:p>
            <a:r>
              <a:rPr lang="es-ES" sz="2800" dirty="0"/>
              <a:t>6	4</a:t>
            </a:r>
          </a:p>
          <a:p>
            <a:r>
              <a:rPr lang="es-ES" sz="2800" dirty="0"/>
              <a:t>5	5</a:t>
            </a:r>
          </a:p>
          <a:p>
            <a:r>
              <a:rPr lang="es-ES" sz="2800" dirty="0"/>
              <a:t>4	6</a:t>
            </a:r>
          </a:p>
          <a:p>
            <a:r>
              <a:rPr lang="es-ES" sz="2800" dirty="0"/>
              <a:t>2	6</a:t>
            </a:r>
          </a:p>
        </p:txBody>
      </p:sp>
    </p:spTree>
    <p:extLst>
      <p:ext uri="{BB962C8B-B14F-4D97-AF65-F5344CB8AC3E}">
        <p14:creationId xmlns:p14="http://schemas.microsoft.com/office/powerpoint/2010/main" val="193425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4953000" cy="9906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Consider the following data: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- 0.734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0.538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0.734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0.466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- 0.538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562600" y="1676400"/>
            <a:ext cx="266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x	y</a:t>
            </a:r>
          </a:p>
          <a:p>
            <a:r>
              <a:rPr lang="es-ES" sz="2800" dirty="0"/>
              <a:t>2	14</a:t>
            </a:r>
          </a:p>
          <a:p>
            <a:r>
              <a:rPr lang="es-ES" sz="2800" dirty="0"/>
              <a:t>14	10</a:t>
            </a:r>
          </a:p>
          <a:p>
            <a:r>
              <a:rPr lang="es-ES" sz="2800" dirty="0"/>
              <a:t>57	28</a:t>
            </a:r>
          </a:p>
          <a:p>
            <a:r>
              <a:rPr lang="es-ES" sz="2800" dirty="0"/>
              <a:t>14	16</a:t>
            </a:r>
          </a:p>
          <a:p>
            <a:r>
              <a:rPr lang="es-ES" sz="2800" dirty="0"/>
              <a:t>23	16</a:t>
            </a:r>
          </a:p>
          <a:p>
            <a:r>
              <a:rPr lang="es-ES" sz="2800" dirty="0"/>
              <a:t>56	18</a:t>
            </a:r>
          </a:p>
          <a:p>
            <a:r>
              <a:rPr lang="es-ES" sz="2800" dirty="0"/>
              <a:t>8	1</a:t>
            </a:r>
          </a:p>
        </p:txBody>
      </p:sp>
    </p:spTree>
    <p:extLst>
      <p:ext uri="{BB962C8B-B14F-4D97-AF65-F5344CB8AC3E}">
        <p14:creationId xmlns:p14="http://schemas.microsoft.com/office/powerpoint/2010/main" val="57254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4953000" cy="9906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Consider the following data: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- 0.034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- 0.724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- 0.545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- 0.983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- 0.241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96000" y="1295400"/>
            <a:ext cx="213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x1	x2</a:t>
            </a:r>
          </a:p>
          <a:p>
            <a:r>
              <a:rPr lang="en-US" sz="2800" dirty="0"/>
              <a:t>0	-4</a:t>
            </a:r>
          </a:p>
          <a:p>
            <a:r>
              <a:rPr lang="en-US" sz="2800" dirty="0"/>
              <a:t>8	-6</a:t>
            </a:r>
          </a:p>
          <a:p>
            <a:r>
              <a:rPr lang="en-US" sz="2800" dirty="0"/>
              <a:t>7	-8</a:t>
            </a:r>
          </a:p>
          <a:p>
            <a:r>
              <a:rPr lang="en-US" sz="2800" dirty="0"/>
              <a:t>9	-9</a:t>
            </a:r>
          </a:p>
          <a:p>
            <a:r>
              <a:rPr lang="en-US" sz="2800" dirty="0"/>
              <a:t>5	-5</a:t>
            </a:r>
          </a:p>
          <a:p>
            <a:r>
              <a:rPr lang="en-US" sz="2800" dirty="0"/>
              <a:t>8	-8</a:t>
            </a:r>
          </a:p>
          <a:p>
            <a:r>
              <a:rPr lang="en-US" sz="2800" dirty="0"/>
              <a:t>8	-7</a:t>
            </a:r>
          </a:p>
          <a:p>
            <a:r>
              <a:rPr lang="en-US" sz="2800" dirty="0"/>
              <a:t>6	-9</a:t>
            </a:r>
          </a:p>
        </p:txBody>
      </p:sp>
    </p:spTree>
    <p:extLst>
      <p:ext uri="{BB962C8B-B14F-4D97-AF65-F5344CB8AC3E}">
        <p14:creationId xmlns:p14="http://schemas.microsoft.com/office/powerpoint/2010/main" val="140832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153400" cy="12954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Properties of the Correlation Coefficient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981200"/>
                <a:ext cx="8153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−1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en-US" sz="32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en-US" sz="3200" dirty="0" smtClean="0"/>
                  <a:t> then there is a negative relationship between the two variables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200" dirty="0" smtClean="0"/>
                  <a:t> then there is a positive relationship between the two variables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dirty="0" smtClean="0"/>
                  <a:t>r only measures a </a:t>
                </a:r>
                <a:r>
                  <a:rPr lang="en-US" sz="3200" b="1" i="1" dirty="0" smtClean="0"/>
                  <a:t>linear</a:t>
                </a:r>
                <a:r>
                  <a:rPr lang="en-US" sz="3200" dirty="0" smtClean="0"/>
                  <a:t> relationship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dirty="0" smtClean="0"/>
                  <a:t>The greater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3200" dirty="0" smtClean="0"/>
                  <a:t>, the stronger the relationship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1534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720" r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91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The correlation coefficient is 0.734</a:t>
            </a:r>
            <a:br>
              <a:rPr lang="en-US" sz="3200" dirty="0" smtClean="0"/>
            </a:br>
            <a:r>
              <a:rPr lang="en-US" sz="3200" dirty="0" smtClean="0"/>
              <a:t>There is a positive relationship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248400" y="2667000"/>
            <a:ext cx="266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x	y</a:t>
            </a:r>
          </a:p>
          <a:p>
            <a:r>
              <a:rPr lang="es-ES" sz="2800" dirty="0"/>
              <a:t>2	14</a:t>
            </a:r>
          </a:p>
          <a:p>
            <a:r>
              <a:rPr lang="es-ES" sz="2800" dirty="0"/>
              <a:t>14	10</a:t>
            </a:r>
          </a:p>
          <a:p>
            <a:r>
              <a:rPr lang="es-ES" sz="2800" dirty="0"/>
              <a:t>57	28</a:t>
            </a:r>
          </a:p>
          <a:p>
            <a:r>
              <a:rPr lang="es-ES" sz="2800" dirty="0"/>
              <a:t>14	16</a:t>
            </a:r>
          </a:p>
          <a:p>
            <a:r>
              <a:rPr lang="es-ES" sz="2800" dirty="0"/>
              <a:t>23	16</a:t>
            </a:r>
          </a:p>
          <a:p>
            <a:r>
              <a:rPr lang="es-ES" sz="2800" dirty="0"/>
              <a:t>56	18</a:t>
            </a:r>
          </a:p>
          <a:p>
            <a:r>
              <a:rPr lang="es-ES" sz="2800" dirty="0"/>
              <a:t>8	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3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The correlation coefficient is - 0.724</a:t>
            </a:r>
            <a:br>
              <a:rPr lang="en-US" sz="3200" dirty="0" smtClean="0"/>
            </a:br>
            <a:r>
              <a:rPr lang="en-US" sz="3200" dirty="0" smtClean="0"/>
              <a:t>There is a negative relationship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629400" y="2348916"/>
            <a:ext cx="213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x1	x2</a:t>
            </a:r>
          </a:p>
          <a:p>
            <a:r>
              <a:rPr lang="en-US" sz="2800" dirty="0"/>
              <a:t>0	-4</a:t>
            </a:r>
          </a:p>
          <a:p>
            <a:r>
              <a:rPr lang="en-US" sz="2800" dirty="0"/>
              <a:t>8	-6</a:t>
            </a:r>
          </a:p>
          <a:p>
            <a:r>
              <a:rPr lang="en-US" sz="2800" dirty="0"/>
              <a:t>7	-8</a:t>
            </a:r>
          </a:p>
          <a:p>
            <a:r>
              <a:rPr lang="en-US" sz="2800" dirty="0"/>
              <a:t>9	-9</a:t>
            </a:r>
          </a:p>
          <a:p>
            <a:r>
              <a:rPr lang="en-US" sz="2800" dirty="0"/>
              <a:t>5	-5</a:t>
            </a:r>
          </a:p>
          <a:p>
            <a:r>
              <a:rPr lang="en-US" sz="2800" dirty="0"/>
              <a:t>8	-8</a:t>
            </a:r>
          </a:p>
          <a:p>
            <a:r>
              <a:rPr lang="en-US" sz="2800" dirty="0"/>
              <a:t>8	-7</a:t>
            </a:r>
          </a:p>
          <a:p>
            <a:r>
              <a:rPr lang="en-US" sz="2800" dirty="0"/>
              <a:t>6	-9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8" y="2661634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6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50292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Contingency tables are useful for displaying information on two </a:t>
            </a:r>
            <a:r>
              <a:rPr lang="en-US" sz="3200" i="1" dirty="0" smtClean="0"/>
              <a:t>qualitative</a:t>
            </a:r>
            <a:r>
              <a:rPr lang="en-US" sz="3200" dirty="0" smtClean="0"/>
              <a:t> variables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2" descr="http://www.psychstat.missouristate.edu/introbook/sbgraph/chisq0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-4103"/>
          <a:stretch/>
        </p:blipFill>
        <p:spPr bwMode="auto">
          <a:xfrm>
            <a:off x="838200" y="3048000"/>
            <a:ext cx="7469520" cy="24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26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40000"/>
            <a:ext cx="60198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- 0.821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- 0.759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0.388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r = </a:t>
            </a:r>
            <a:r>
              <a:rPr lang="en-US" sz="2800" dirty="0" smtClean="0"/>
              <a:t>0.674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0.983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0.983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17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43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0.121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0.372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r = </a:t>
            </a:r>
            <a:r>
              <a:rPr lang="en-US" sz="2800" dirty="0" smtClean="0"/>
              <a:t>0.644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0.865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r = 0.978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0.865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92400"/>
            <a:ext cx="60198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0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43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r = 0.372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0.522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r = </a:t>
            </a:r>
            <a:r>
              <a:rPr lang="en-US" sz="2800" dirty="0" smtClean="0"/>
              <a:t>0.644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0.865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r = 0.978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0.522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590800"/>
            <a:ext cx="60579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4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- 0.034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- 0.299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- 0.438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- 0.601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- 0.894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- 0.601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0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- 0.004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- 0.156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- 0.441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- 0.699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- 0.923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- 0.156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819400"/>
            <a:ext cx="5829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  0.7484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  0.3156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  0.0116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- 0.2994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- 0.6235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0.0116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t="53503" r="30875" b="9937"/>
          <a:stretch/>
        </p:blipFill>
        <p:spPr bwMode="auto">
          <a:xfrm>
            <a:off x="3352800" y="2858678"/>
            <a:ext cx="5367997" cy="367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0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  0.7484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  0.2676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  0.0018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- 0.1944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- 0.7588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0.0018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4" t="54927" r="30896" b="9916"/>
          <a:stretch/>
        </p:blipFill>
        <p:spPr bwMode="auto">
          <a:xfrm>
            <a:off x="2971800" y="2438400"/>
            <a:ext cx="5943600" cy="401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3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image for correlation? Refresh th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06058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0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Fill in the blank: If one variable tends to increase linearly as the other variable increases, the variables are __________ correlated.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Positively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Negatively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Not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89528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Fill in the blank: If one variable tends to increase linearly as the other variable decreases, the variables are __________  correlated.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Positively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Negatively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Not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7368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1524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Scatter plots are useful for displaying information on two </a:t>
            </a:r>
            <a:r>
              <a:rPr lang="en-US" sz="3200" i="1" dirty="0" smtClean="0"/>
              <a:t>quantitative</a:t>
            </a:r>
            <a:r>
              <a:rPr lang="en-US" sz="3200" dirty="0" smtClean="0"/>
              <a:t> variables.</a:t>
            </a:r>
            <a:endParaRPr lang="en-US" sz="3200" dirty="0"/>
          </a:p>
        </p:txBody>
      </p:sp>
      <p:pic>
        <p:nvPicPr>
          <p:cNvPr id="1026" name="Picture 2" descr="http://www.statmethods.net/graphs/images/scatterplo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8006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70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If there is a correlation (relationship) between two variables, it does not necessarily mean there is a causal relationship between the two variables (one variable affects the other).</a:t>
            </a:r>
            <a:endParaRPr lang="en-US" sz="3200" dirty="0"/>
          </a:p>
        </p:txBody>
      </p:sp>
      <p:pic>
        <p:nvPicPr>
          <p:cNvPr id="1026" name="Picture 2" descr="http://filipspagnoli.files.wordpress.com/2009/05/lemon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74430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4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If there is a correlation (relationship) between two variables, it does not necessarily mean there is a causal relationship between the two variables (one variable affects the other)</a:t>
            </a:r>
            <a:endParaRPr lang="en-US" sz="3200" dirty="0"/>
          </a:p>
        </p:txBody>
      </p:sp>
      <p:pic>
        <p:nvPicPr>
          <p:cNvPr id="2052" name="Picture 4" descr="http://cloudfront.qualtrics.com/blog/wp-content/uploads/2010/07/Research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484161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17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553200" cy="9906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Nobel Prize and McDonalds data set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969008"/>
            <a:ext cx="411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correlation coefficient of this data set is closest to what value?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-0.999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0.999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0.099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-0.099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06142"/>
              </p:ext>
            </p:extLst>
          </p:nvPr>
        </p:nvGraphicFramePr>
        <p:xfrm>
          <a:off x="4648200" y="1752600"/>
          <a:ext cx="4343400" cy="41909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</a:tblGrid>
              <a:tr h="522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Nobel Prize Count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McDonalds Count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Austria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Czech Republic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Denmark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Greece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Hungary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Iceland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Ireland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Luxembourg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Norway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Portugal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Slovakia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Turkey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United States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12804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48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1905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/>
              <a:t>The correlation between the number of Nobel Prizes awarded and number of McDonald’s Restaurants for select countries is strong.  Therefore, we can correctly conclude that if a country were to build more McDonald’s Restaurants its inhabitants would be more likely to receive Nobel Prizes.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True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False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5456"/>
              </p:ext>
            </p:extLst>
          </p:nvPr>
        </p:nvGraphicFramePr>
        <p:xfrm>
          <a:off x="4572000" y="2438400"/>
          <a:ext cx="4343400" cy="41909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</a:tblGrid>
              <a:tr h="522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Nobel Prize Count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McDonalds Count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Austria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Czech Republic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Denmark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Greece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Hungary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Iceland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Ireland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Luxembourg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Norway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Portugal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Slovakia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Turkey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United States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12804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935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553200" cy="9906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Nobel Prize and McDonalds data set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969008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i="1" dirty="0" smtClean="0"/>
              <a:t>confounding variable</a:t>
            </a:r>
            <a:r>
              <a:rPr lang="en-US" sz="2800" dirty="0" smtClean="0"/>
              <a:t> is  a variable that is not accounted for that can affect both variables being studied.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35284"/>
              </p:ext>
            </p:extLst>
          </p:nvPr>
        </p:nvGraphicFramePr>
        <p:xfrm>
          <a:off x="4648200" y="1752600"/>
          <a:ext cx="4343400" cy="41909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</a:tblGrid>
              <a:tr h="522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Nobel Prize Count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McDonalds Count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Austria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Czech Republic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Denmark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Greece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Hungary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Iceland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Ireland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Luxembourg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Norway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Portugal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Slovakia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Turkey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United States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12804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279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81000" y="381000"/>
                <a:ext cx="8458200" cy="5715000"/>
              </a:xfrm>
            </p:spPr>
            <p:txBody>
              <a:bodyPr>
                <a:normAutofit/>
              </a:bodyPr>
              <a:lstStyle/>
              <a:p>
                <a:pPr lvl="0" algn="l"/>
                <a:r>
                  <a:rPr lang="en-US" sz="3200" dirty="0" smtClean="0"/>
                  <a:t>Recall the equation of a line is: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𝑚𝑥</m:t>
                    </m:r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 smtClean="0"/>
                  <a:t> where </a:t>
                </a:r>
                <a:r>
                  <a:rPr lang="en-US" sz="3200" i="1" dirty="0" smtClean="0"/>
                  <a:t>m</a:t>
                </a:r>
                <a:r>
                  <a:rPr lang="en-US" sz="3200" dirty="0" smtClean="0"/>
                  <a:t> is the slope of the line and </a:t>
                </a:r>
                <a:r>
                  <a:rPr lang="en-US" sz="3200" i="1" dirty="0" smtClean="0"/>
                  <a:t>b</a:t>
                </a:r>
                <a:r>
                  <a:rPr lang="en-US" sz="3200" dirty="0" smtClean="0"/>
                  <a:t> is the </a:t>
                </a:r>
                <a:r>
                  <a:rPr lang="en-US" sz="3200" i="1" dirty="0" smtClean="0"/>
                  <a:t>y</a:t>
                </a:r>
                <a:r>
                  <a:rPr lang="en-US" sz="3200" dirty="0" smtClean="0"/>
                  <a:t> intercept.</a:t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>In statistics we use this notation: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is the slope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 smtClean="0"/>
                  <a:t> is the </a:t>
                </a:r>
                <a:r>
                  <a:rPr lang="en-US" sz="3200" i="1" dirty="0" smtClean="0"/>
                  <a:t>y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intercept. 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 smtClean="0"/>
                  <a:t> are unknown and must be estimated from the data.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81000" y="381000"/>
                <a:ext cx="8458200" cy="5715000"/>
              </a:xfrm>
              <a:blipFill rotWithShape="1">
                <a:blip r:embed="rId2"/>
                <a:stretch>
                  <a:fillRect l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659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81000" y="381000"/>
                <a:ext cx="8458200" cy="5715000"/>
              </a:xfrm>
            </p:spPr>
            <p:txBody>
              <a:bodyPr>
                <a:normAutofit/>
              </a:bodyPr>
              <a:lstStyle/>
              <a:p>
                <a:pPr lvl="0" algn="l"/>
                <a:r>
                  <a:rPr lang="en-US" sz="3200" dirty="0" smtClean="0"/>
                  <a:t>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 smtClean="0"/>
                  <a:t> are unknown and estimated using a method called “least squares.”  This method picks the line that minimizes the sum of the squared errors of all the data points.</a:t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>What is an error?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81000" y="381000"/>
                <a:ext cx="8458200" cy="5715000"/>
              </a:xfrm>
              <a:blipFill rotWithShape="1">
                <a:blip r:embed="rId2"/>
                <a:stretch>
                  <a:fillRect l="-1875" r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770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3048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An error is the vertical distance between a data point and the line and is abbreviated as </a:t>
            </a:r>
            <a:r>
              <a:rPr lang="el-GR" sz="3200" dirty="0" smtClean="0"/>
              <a:t>ε</a:t>
            </a:r>
            <a:endParaRPr lang="en-US" sz="3200" dirty="0"/>
          </a:p>
        </p:txBody>
      </p:sp>
      <p:pic>
        <p:nvPicPr>
          <p:cNvPr id="1026" name="Picture 2" descr="http://palaeomath.palass.org/images/reg1_2_3/R&amp;PFig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2" b="23135"/>
          <a:stretch/>
        </p:blipFill>
        <p:spPr bwMode="auto">
          <a:xfrm>
            <a:off x="1676400" y="2590800"/>
            <a:ext cx="585787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91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04800" y="3316224"/>
                <a:ext cx="8382000" cy="3048000"/>
              </a:xfrm>
            </p:spPr>
            <p:txBody>
              <a:bodyPr>
                <a:normAutofit/>
              </a:bodyPr>
              <a:lstStyle/>
              <a:p>
                <a:pPr lvl="0" algn="l"/>
                <a:r>
                  <a:rPr lang="en-US" sz="3200" dirty="0" smtClean="0"/>
                  <a:t>The method of least squares picks the line that results in this being the smallest: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⋯+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04800" y="3316224"/>
                <a:ext cx="8382000" cy="3048000"/>
              </a:xfrm>
              <a:blipFill rotWithShape="1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palaeomath.palass.org/images/reg1_2_3/R&amp;PFig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2" b="23135"/>
          <a:stretch/>
        </p:blipFill>
        <p:spPr bwMode="auto">
          <a:xfrm>
            <a:off x="1295400" y="152400"/>
            <a:ext cx="585787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15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382000" cy="3048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We will let computes calculated the line of best fit or the least squares line because it requires multivariate calculus.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158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2578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6388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629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The regression line below is a poor fit of the data and results in high error.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66206" r="74123" b="12703"/>
          <a:stretch/>
        </p:blipFill>
        <p:spPr bwMode="auto">
          <a:xfrm>
            <a:off x="1447800" y="2667000"/>
            <a:ext cx="5090160" cy="331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657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The regression line below is a better fit of the data and results in lower error.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t="64761" r="74747" b="14145"/>
          <a:stretch/>
        </p:blipFill>
        <p:spPr bwMode="auto">
          <a:xfrm>
            <a:off x="1554480" y="2015836"/>
            <a:ext cx="5760720" cy="39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447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The regression line below is the line of best fit or the least squares line.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66164" r="74748" b="14149"/>
          <a:stretch/>
        </p:blipFill>
        <p:spPr bwMode="auto">
          <a:xfrm>
            <a:off x="1524000" y="2376056"/>
            <a:ext cx="6096000" cy="38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766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81000" y="381000"/>
                <a:ext cx="8610600" cy="2819400"/>
              </a:xfrm>
            </p:spPr>
            <p:txBody>
              <a:bodyPr>
                <a:normAutofit/>
              </a:bodyPr>
              <a:lstStyle/>
              <a:p>
                <a:pPr lvl="0" algn="l"/>
                <a:r>
                  <a:rPr lang="en-US" sz="3200" dirty="0" smtClean="0"/>
                  <a:t>Review of properties of a line!  Consider: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=12+2.4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/>
                  <a:t> where x measures time in hours and y measures distance in miles.  The interpretation if the slope is?</a:t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81000" y="381000"/>
                <a:ext cx="8610600" cy="2819400"/>
              </a:xfrm>
              <a:blipFill rotWithShape="1">
                <a:blip r:embed="rId2"/>
                <a:stretch>
                  <a:fillRect l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31242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An increase of 1 hour results in an increase of 2.4 miles.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 decrease of 1 hour results in an increase of 2.4 miles.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 decrease of 2.4 miles results in a decrease of 1 mile.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An increase of 2.4 miles results in a decrease of 1 mile.</a:t>
            </a:r>
          </a:p>
        </p:txBody>
      </p:sp>
    </p:spTree>
    <p:extLst>
      <p:ext uri="{BB962C8B-B14F-4D97-AF65-F5344CB8AC3E}">
        <p14:creationId xmlns:p14="http://schemas.microsoft.com/office/powerpoint/2010/main" val="1783418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5344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A study looked at the weight (in hundreds of pounds) and mpg of 82 vehicles.  Following is the scatter plot: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400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707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2057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line of best fit is: </a:t>
            </a:r>
            <a:r>
              <a:rPr lang="en-US" sz="3200" dirty="0"/>
              <a:t>MPG = 68.2 - 1.11 </a:t>
            </a:r>
            <a:r>
              <a:rPr lang="en-US" sz="3200" dirty="0" smtClean="0"/>
              <a:t>Weight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402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2057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line of best fit is: </a:t>
            </a:r>
            <a:r>
              <a:rPr lang="en-US" sz="3200" dirty="0"/>
              <a:t>MPG = 68.2 - 1.11 </a:t>
            </a:r>
            <a:r>
              <a:rPr lang="en-US" sz="3200" dirty="0" smtClean="0"/>
              <a:t>Weight.  What does the slope tell us?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209800"/>
            <a:ext cx="8682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An increase in mpg of 1 results in an increase in weight of 111 pounds.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 decrease in mpg of 1 results in an increase in weight of 111 pounds.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A</a:t>
            </a:r>
            <a:r>
              <a:rPr lang="en-US" sz="2800" dirty="0" smtClean="0"/>
              <a:t>n increase in weight of 100 pounds results in a decrease in gas mileage of 1.11 mpg.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An increase in weight of 100 pounds results in an increase in gas mileage of 1.11 mpg.</a:t>
            </a:r>
          </a:p>
        </p:txBody>
      </p:sp>
    </p:spTree>
    <p:extLst>
      <p:ext uri="{BB962C8B-B14F-4D97-AF65-F5344CB8AC3E}">
        <p14:creationId xmlns:p14="http://schemas.microsoft.com/office/powerpoint/2010/main" val="805011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2057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line of best fit is: </a:t>
            </a:r>
            <a:r>
              <a:rPr lang="en-US" sz="3200" dirty="0"/>
              <a:t>MPG = 68.2 - 1.11 </a:t>
            </a:r>
            <a:r>
              <a:rPr lang="en-US" sz="3200" dirty="0" smtClean="0"/>
              <a:t>Weight.  What does the y-intercept tell us?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682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 car with a weight of 0 </a:t>
            </a:r>
            <a:r>
              <a:rPr lang="en-US" sz="2800" dirty="0" err="1" smtClean="0"/>
              <a:t>lbs</a:t>
            </a:r>
            <a:r>
              <a:rPr lang="en-US" sz="2800" dirty="0" smtClean="0"/>
              <a:t> gets 68.2 mpg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 car with a weight of 100 </a:t>
            </a:r>
            <a:r>
              <a:rPr lang="en-US" sz="2800" dirty="0" err="1" smtClean="0"/>
              <a:t>lbs</a:t>
            </a:r>
            <a:r>
              <a:rPr lang="en-US" sz="2800" dirty="0" smtClean="0"/>
              <a:t> gets 68.2 mpg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 car with a weight of 1000 </a:t>
            </a:r>
            <a:r>
              <a:rPr lang="en-US" sz="2800" dirty="0" err="1" smtClean="0"/>
              <a:t>lbs</a:t>
            </a:r>
            <a:r>
              <a:rPr lang="en-US" sz="2800" dirty="0" smtClean="0"/>
              <a:t> gets 68.2 mpg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 car with a weight of 2000 </a:t>
            </a:r>
            <a:r>
              <a:rPr lang="en-US" sz="2800" dirty="0" err="1" smtClean="0"/>
              <a:t>lbs</a:t>
            </a:r>
            <a:r>
              <a:rPr lang="en-US" sz="2800" dirty="0" smtClean="0"/>
              <a:t> gets a 68.2 mpg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19130"/>
            <a:ext cx="4800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503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2057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Consider the following data set and graph.  The graph is of this data.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4864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True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False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761"/>
              </p:ext>
            </p:extLst>
          </p:nvPr>
        </p:nvGraphicFramePr>
        <p:xfrm>
          <a:off x="851916" y="2438400"/>
          <a:ext cx="1295400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7700"/>
                <a:gridCol w="647700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447855"/>
              </p:ext>
            </p:extLst>
          </p:nvPr>
        </p:nvGraphicFramePr>
        <p:xfrm>
          <a:off x="3048000" y="2286000"/>
          <a:ext cx="56769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3" imgW="5486400" imgH="3657600" progId="MtbGraph.Document.15">
                  <p:embed/>
                </p:oleObj>
              </mc:Choice>
              <mc:Fallback>
                <p:oleObj r:id="rId3" imgW="5486400" imgH="3657600" progId="MtbGraph.Document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86000"/>
                        <a:ext cx="5676900" cy="378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927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4114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 direct relationship means an increase in one variable results in an increase in the other.  This is also a positive correlation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An inverse relationship means an increase in one variable results in a decrease in the other.  This is also a negative correlation</a:t>
            </a:r>
            <a:endParaRPr lang="en-US" sz="3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2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2578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943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574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777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There is a negative correlation between the two variables which indicates a direct relationship between femur length and horse </a:t>
            </a:r>
            <a:r>
              <a:rPr lang="en-US" dirty="0" smtClean="0"/>
              <a:t>height.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There </a:t>
            </a:r>
            <a:r>
              <a:rPr lang="en-US" dirty="0"/>
              <a:t>is a positive correlation between the two variables which indicates an inverse relationship between femur length and horse </a:t>
            </a:r>
            <a:r>
              <a:rPr lang="en-US" dirty="0" smtClean="0"/>
              <a:t>height.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There </a:t>
            </a:r>
            <a:r>
              <a:rPr lang="en-US" dirty="0"/>
              <a:t>is a negative relationship between the two variables which indicates an inverse relationship between femur length and horse </a:t>
            </a:r>
            <a:r>
              <a:rPr lang="en-US" dirty="0" smtClean="0"/>
              <a:t>height.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There </a:t>
            </a:r>
            <a:r>
              <a:rPr lang="en-US" dirty="0"/>
              <a:t>is a positive relationship between the two variables which indicates a direct relationship between femur length and horse </a:t>
            </a:r>
            <a:r>
              <a:rPr lang="en-US" dirty="0" smtClean="0"/>
              <a:t>height.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None </a:t>
            </a:r>
            <a:r>
              <a:rPr lang="en-US" dirty="0"/>
              <a:t>of the above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028705"/>
              </p:ext>
            </p:extLst>
          </p:nvPr>
        </p:nvGraphicFramePr>
        <p:xfrm>
          <a:off x="2057400" y="3200400"/>
          <a:ext cx="52578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3" imgW="5486400" imgH="3657600" progId="MtbGraph.Document">
                  <p:embed/>
                </p:oleObj>
              </mc:Choice>
              <mc:Fallback>
                <p:oleObj r:id="rId3" imgW="5486400" imgH="3657600" progId="MtbGraph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5257800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61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2578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55626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3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6032" y="51816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0000"/>
            <a:ext cx="58674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81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6032" y="51816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6146" name="Picture 2" descr="http://www.cscs.umich.edu/~crshalizi/reviews/fan-yao/successive-iter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199"/>
            <a:ext cx="512445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6032" y="51816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8194" name="Picture 2" descr="http://psycnet.apa.org/journals/met/8/3/images/met_8_3_364_fig2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01" y="1524000"/>
            <a:ext cx="512221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3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1513</Words>
  <Application>Microsoft Office PowerPoint</Application>
  <PresentationFormat>On-screen Show (4:3)</PresentationFormat>
  <Paragraphs>390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MtbGraph.Document.15</vt:lpstr>
      <vt:lpstr>MtbGraph.Document</vt:lpstr>
      <vt:lpstr>Chapters 14 and 15 – Linear Regression and Correlation</vt:lpstr>
      <vt:lpstr>Contingency tables are useful for displaying information on two qualitative variables    </vt:lpstr>
      <vt:lpstr>Scatter plots are useful for displaying information on two quantitative variables.</vt:lpstr>
      <vt:lpstr>What type of relationship is present in the following scatter plot?</vt:lpstr>
      <vt:lpstr>What type of relationship is present in the following scatter plot?</vt:lpstr>
      <vt:lpstr>What type of relationship is present in the following scatter plot?</vt:lpstr>
      <vt:lpstr>What type of relationship is present in the following scatter plot?</vt:lpstr>
      <vt:lpstr>What type of relationship is present in the following scatter plot?</vt:lpstr>
      <vt:lpstr>What type of relationship is present in the following scatter plot?</vt:lpstr>
      <vt:lpstr>What type of relationship is present in the following scatter plot?</vt:lpstr>
      <vt:lpstr>We can quantify how strong the linear relationship is by calculating a correlation coefficient.  The formula is:       It is easier to let technology do the calculation!</vt:lpstr>
      <vt:lpstr>PowerPoint Presentation</vt:lpstr>
      <vt:lpstr>Calculation example  Correlation Coefficient = -0.492  Correlation Coefficient is abbreviated by r.  r = -0.492  </vt:lpstr>
      <vt:lpstr>TI Calculator: Type x data into L1 and y data into L2 then go to VARS -&gt; Statistics -&gt; EQ -&gt; r  r = -0.492  Note: it does not matter which is the x data and which is the y data for computing r.</vt:lpstr>
      <vt:lpstr>Consider the following data:</vt:lpstr>
      <vt:lpstr>Consider the following data:</vt:lpstr>
      <vt:lpstr>Properties of the Correlation Coefficient</vt:lpstr>
      <vt:lpstr>The correlation coefficient is 0.734 There is a positive relationship</vt:lpstr>
      <vt:lpstr>The correlation coefficient is - 0.724 There is a negative relationship</vt:lpstr>
      <vt:lpstr>Guess the correlation</vt:lpstr>
      <vt:lpstr>Guess the correlation</vt:lpstr>
      <vt:lpstr>Guess the correlation</vt:lpstr>
      <vt:lpstr>Guess the correlation</vt:lpstr>
      <vt:lpstr>Guess the correlation</vt:lpstr>
      <vt:lpstr>Guess the correlation</vt:lpstr>
      <vt:lpstr>Guess the correlation</vt:lpstr>
      <vt:lpstr>PowerPoint Presentation</vt:lpstr>
      <vt:lpstr>Fill in the blank: If one variable tends to increase linearly as the other variable increases, the variables are __________ correlated.</vt:lpstr>
      <vt:lpstr>Fill in the blank: If one variable tends to increase linearly as the other variable decreases, the variables are __________  correlated.</vt:lpstr>
      <vt:lpstr>If there is a correlation (relationship) between two variables, it does not necessarily mean there is a causal relationship between the two variables (one variable affects the other).</vt:lpstr>
      <vt:lpstr>If there is a correlation (relationship) between two variables, it does not necessarily mean there is a causal relationship between the two variables (one variable affects the other)</vt:lpstr>
      <vt:lpstr>Nobel Prize and McDonalds data set</vt:lpstr>
      <vt:lpstr>The correlation between the number of Nobel Prizes awarded and number of McDonald’s Restaurants for select countries is strong.  Therefore, we can correctly conclude that if a country were to build more McDonald’s Restaurants its inhabitants would be more likely to receive Nobel Prizes. </vt:lpstr>
      <vt:lpstr>Nobel Prize and McDonalds data set</vt:lpstr>
      <vt:lpstr>Recall the equation of a line is: y=mx+b where m is the slope of the line and b is the y intercept.  In statistics we use this notation: y=β_o+β_1 x where β_1 is the slope and β_o is the y intercept.  The values of β_1 and β_o are unknown and must be estimated from the data.</vt:lpstr>
      <vt:lpstr>The values of β_1 and β_o are unknown and estimated using a method called “least squares.”  This method picks the line that minimizes the sum of the squared errors of all the data points.  What is an error?</vt:lpstr>
      <vt:lpstr>An error is the vertical distance between a data point and the line and is abbreviated as ε</vt:lpstr>
      <vt:lpstr>The method of least squares picks the line that results in this being the smallest: ε_1+ε_2+ε_3+⋯+ε_n.</vt:lpstr>
      <vt:lpstr>We will let computes calculated the line of best fit or the least squares line because it requires multivariate calculus.</vt:lpstr>
      <vt:lpstr>The regression line below is a poor fit of the data and results in high error.</vt:lpstr>
      <vt:lpstr>The regression line below is a better fit of the data and results in lower error.</vt:lpstr>
      <vt:lpstr>The regression line below is the line of best fit or the least squares line.</vt:lpstr>
      <vt:lpstr>Review of properties of a line!  Consider: y=12+2.4x where x measures time in hours and y measures distance in miles.  The interpretation if the slope is? </vt:lpstr>
      <vt:lpstr>A study looked at the weight (in hundreds of pounds) and mpg of 82 vehicles.  Following is the scatter plot:</vt:lpstr>
      <vt:lpstr>The line of best fit is: MPG = 68.2 - 1.11 Weight  </vt:lpstr>
      <vt:lpstr>The line of best fit is: MPG = 68.2 - 1.11 Weight.  What does the slope tell us?  </vt:lpstr>
      <vt:lpstr>The line of best fit is: MPG = 68.2 - 1.11 Weight.  What does the y-intercept tell us?  </vt:lpstr>
      <vt:lpstr>Consider the following data set and graph.  The graph is of this data. </vt:lpstr>
      <vt:lpstr>A direct relationship means an increase in one variable results in an increase in the other.  This is also a positive correlation  An inverse relationship means an increase in one variable results in a decrease in the other.  This is also a negative correlation</vt:lpstr>
      <vt:lpstr>PowerPoint Presentation</vt:lpstr>
    </vt:vector>
  </TitlesOfParts>
  <Company>BSU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426</cp:revision>
  <dcterms:created xsi:type="dcterms:W3CDTF">2012-01-10T14:52:13Z</dcterms:created>
  <dcterms:modified xsi:type="dcterms:W3CDTF">2012-04-18T13:34:46Z</dcterms:modified>
</cp:coreProperties>
</file>