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5" r:id="rId19"/>
    <p:sldId id="274" r:id="rId20"/>
    <p:sldId id="276" r:id="rId21"/>
    <p:sldId id="277" r:id="rId22"/>
    <p:sldId id="279" r:id="rId23"/>
    <p:sldId id="278" r:id="rId24"/>
    <p:sldId id="280" r:id="rId25"/>
    <p:sldId id="281" r:id="rId26"/>
    <p:sldId id="283" r:id="rId27"/>
    <p:sldId id="284"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85471-C1CC-44CA-87E6-51B24E230476}"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85471-C1CC-44CA-87E6-51B24E230476}"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85471-C1CC-44CA-87E6-51B24E230476}"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85471-C1CC-44CA-87E6-51B24E230476}"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85471-C1CC-44CA-87E6-51B24E230476}"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85471-C1CC-44CA-87E6-51B24E230476}"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85471-C1CC-44CA-87E6-51B24E230476}"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85471-C1CC-44CA-87E6-51B24E230476}" type="datetimeFigureOut">
              <a:rPr lang="en-US" smtClean="0"/>
              <a:pPr/>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CDA43-75AC-4B6E-ACDA-A3AD42B4AE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Welcome to the Wonderful World of Clickers</a:t>
            </a:r>
            <a:endParaRPr lang="en-US" dirty="0"/>
          </a:p>
        </p:txBody>
      </p:sp>
      <p:sp>
        <p:nvSpPr>
          <p:cNvPr id="3" name="Subtitle 2"/>
          <p:cNvSpPr>
            <a:spLocks noGrp="1"/>
          </p:cNvSpPr>
          <p:nvPr>
            <p:ph type="subTitle" idx="1"/>
          </p:nvPr>
        </p:nvSpPr>
        <p:spPr>
          <a:xfrm>
            <a:off x="1219200" y="2590800"/>
            <a:ext cx="7010400" cy="3276600"/>
          </a:xfrm>
        </p:spPr>
        <p:txBody>
          <a:bodyPr>
            <a:normAutofit/>
          </a:bodyPr>
          <a:lstStyle/>
          <a:p>
            <a:pPr algn="l"/>
            <a:r>
              <a:rPr lang="en-US" b="1" dirty="0" smtClean="0">
                <a:solidFill>
                  <a:schemeClr val="tx1"/>
                </a:solidFill>
              </a:rPr>
              <a:t>Please answer the following to the best of your ability</a:t>
            </a:r>
          </a:p>
          <a:p>
            <a:pPr marL="514350" indent="-514350" algn="l">
              <a:buFont typeface="+mj-lt"/>
              <a:buAutoNum type="alphaUcPeriod"/>
            </a:pPr>
            <a:r>
              <a:rPr lang="en-US" b="1" dirty="0" smtClean="0">
                <a:solidFill>
                  <a:schemeClr val="tx1"/>
                </a:solidFill>
              </a:rPr>
              <a:t>I am a female</a:t>
            </a:r>
          </a:p>
          <a:p>
            <a:pPr marL="514350" indent="-514350" algn="l">
              <a:buFont typeface="+mj-lt"/>
              <a:buAutoNum type="alphaUcPeriod"/>
            </a:pPr>
            <a:r>
              <a:rPr lang="en-US" b="1" dirty="0" smtClean="0">
                <a:solidFill>
                  <a:schemeClr val="tx1"/>
                </a:solidFill>
              </a:rPr>
              <a:t>I am a male</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This histogram is:</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228600" y="2743200"/>
            <a:ext cx="6858000" cy="4114800"/>
          </a:xfrm>
        </p:spPr>
        <p:txBody>
          <a:bodyPr>
            <a:normAutofit/>
          </a:bodyPr>
          <a:lstStyle/>
          <a:p>
            <a:pPr marL="514350" indent="-514350" algn="l">
              <a:buFont typeface="+mj-lt"/>
              <a:buAutoNum type="alphaUcPeriod"/>
            </a:pPr>
            <a:r>
              <a:rPr lang="en-US" b="1" dirty="0" smtClean="0">
                <a:solidFill>
                  <a:schemeClr val="tx1"/>
                </a:solidFill>
              </a:rPr>
              <a:t>Symmetric</a:t>
            </a:r>
          </a:p>
          <a:p>
            <a:pPr marL="514350" indent="-514350" algn="l">
              <a:buFont typeface="+mj-lt"/>
              <a:buAutoNum type="alphaUcPeriod"/>
            </a:pPr>
            <a:r>
              <a:rPr lang="en-US" b="1" dirty="0" smtClean="0">
                <a:solidFill>
                  <a:schemeClr val="tx1"/>
                </a:solidFill>
              </a:rPr>
              <a:t>Skewed left</a:t>
            </a:r>
          </a:p>
          <a:p>
            <a:pPr marL="514350" indent="-514350" algn="l">
              <a:buFont typeface="+mj-lt"/>
              <a:buAutoNum type="alphaUcPeriod"/>
            </a:pPr>
            <a:r>
              <a:rPr lang="en-US" b="1" dirty="0" smtClean="0">
                <a:solidFill>
                  <a:schemeClr val="tx1"/>
                </a:solidFill>
              </a:rPr>
              <a:t>Skewed right</a:t>
            </a:r>
          </a:p>
          <a:p>
            <a:pPr marL="514350" indent="-514350" algn="l">
              <a:buFont typeface="+mj-lt"/>
              <a:buAutoNum type="alphaUcPeriod"/>
            </a:pPr>
            <a:r>
              <a:rPr lang="en-US" b="1" dirty="0" smtClean="0">
                <a:solidFill>
                  <a:schemeClr val="tx1"/>
                </a:solidFill>
              </a:rPr>
              <a:t>Bimodal</a:t>
            </a:r>
          </a:p>
          <a:p>
            <a:pPr marL="514350" indent="-514350" algn="l">
              <a:buFont typeface="+mj-lt"/>
              <a:buAutoNum type="alphaUcPeriod"/>
            </a:pPr>
            <a:r>
              <a:rPr lang="en-US" b="1" dirty="0" err="1" smtClean="0">
                <a:solidFill>
                  <a:schemeClr val="tx1"/>
                </a:solidFill>
              </a:rPr>
              <a:t>Unimodal</a:t>
            </a:r>
            <a:endParaRPr lang="en-US" b="1" dirty="0" smtClean="0">
              <a:solidFill>
                <a:schemeClr val="tx1"/>
              </a:solidFill>
            </a:endParaRPr>
          </a:p>
          <a:p>
            <a:pPr marL="514350" indent="-514350" algn="l">
              <a:buFont typeface="+mj-lt"/>
              <a:buAutoNum type="alphaUcPeriod"/>
            </a:pPr>
            <a:endParaRPr lang="en-US" b="1" dirty="0">
              <a:solidFill>
                <a:schemeClr val="tx1"/>
              </a:solidFill>
            </a:endParaRPr>
          </a:p>
        </p:txBody>
      </p:sp>
      <p:pic>
        <p:nvPicPr>
          <p:cNvPr id="22530" name="Picture 2" descr="http://t1.gstatic.com/images?q=tbn:ANd9GcQOgwYe3kuTK8hf4QNtB4EjdpcjyVrmH96gdPgEc_BxeYTxXZKJ1XuHjWBC"/>
          <p:cNvPicPr>
            <a:picLocks noChangeAspect="1" noChangeArrowheads="1"/>
          </p:cNvPicPr>
          <p:nvPr/>
        </p:nvPicPr>
        <p:blipFill>
          <a:blip r:embed="rId2" cstate="print"/>
          <a:srcRect/>
          <a:stretch>
            <a:fillRect/>
          </a:stretch>
        </p:blipFill>
        <p:spPr bwMode="auto">
          <a:xfrm>
            <a:off x="4724400" y="1143000"/>
            <a:ext cx="4289194" cy="3200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This histogram is:</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228600" y="2743200"/>
            <a:ext cx="6858000" cy="4114800"/>
          </a:xfrm>
        </p:spPr>
        <p:txBody>
          <a:bodyPr>
            <a:normAutofit/>
          </a:bodyPr>
          <a:lstStyle/>
          <a:p>
            <a:pPr marL="514350" indent="-514350" algn="l">
              <a:buFont typeface="+mj-lt"/>
              <a:buAutoNum type="alphaUcPeriod"/>
            </a:pPr>
            <a:r>
              <a:rPr lang="en-US" b="1" dirty="0" smtClean="0">
                <a:solidFill>
                  <a:schemeClr val="tx1"/>
                </a:solidFill>
              </a:rPr>
              <a:t>Symmetric</a:t>
            </a:r>
          </a:p>
          <a:p>
            <a:pPr marL="514350" indent="-514350" algn="l">
              <a:buFont typeface="+mj-lt"/>
              <a:buAutoNum type="alphaUcPeriod"/>
            </a:pPr>
            <a:r>
              <a:rPr lang="en-US" b="1" dirty="0" smtClean="0">
                <a:solidFill>
                  <a:schemeClr val="tx1"/>
                </a:solidFill>
              </a:rPr>
              <a:t>Skewed left</a:t>
            </a:r>
          </a:p>
          <a:p>
            <a:pPr marL="514350" indent="-514350" algn="l">
              <a:buFont typeface="+mj-lt"/>
              <a:buAutoNum type="alphaUcPeriod"/>
            </a:pPr>
            <a:r>
              <a:rPr lang="en-US" b="1" dirty="0" smtClean="0">
                <a:solidFill>
                  <a:schemeClr val="tx1"/>
                </a:solidFill>
              </a:rPr>
              <a:t>Skewed right</a:t>
            </a:r>
          </a:p>
          <a:p>
            <a:pPr marL="514350" indent="-514350" algn="l">
              <a:buFont typeface="+mj-lt"/>
              <a:buAutoNum type="alphaUcPeriod"/>
            </a:pPr>
            <a:r>
              <a:rPr lang="en-US" b="1" dirty="0" smtClean="0">
                <a:solidFill>
                  <a:schemeClr val="tx1"/>
                </a:solidFill>
              </a:rPr>
              <a:t>Bimodal</a:t>
            </a:r>
          </a:p>
          <a:p>
            <a:pPr marL="514350" indent="-514350" algn="l">
              <a:buFont typeface="+mj-lt"/>
              <a:buAutoNum type="alphaUcPeriod"/>
            </a:pPr>
            <a:r>
              <a:rPr lang="en-US" b="1" dirty="0" err="1" smtClean="0">
                <a:solidFill>
                  <a:schemeClr val="tx1"/>
                </a:solidFill>
              </a:rPr>
              <a:t>Unimodal</a:t>
            </a:r>
            <a:endParaRPr lang="en-US" b="1" dirty="0" smtClean="0">
              <a:solidFill>
                <a:schemeClr val="tx1"/>
              </a:solidFill>
            </a:endParaRPr>
          </a:p>
          <a:p>
            <a:pPr marL="514350" indent="-514350" algn="l">
              <a:buFont typeface="+mj-lt"/>
              <a:buAutoNum type="alphaUcPeriod"/>
            </a:pPr>
            <a:endParaRPr lang="en-US" b="1" dirty="0">
              <a:solidFill>
                <a:schemeClr val="tx1"/>
              </a:solidFill>
            </a:endParaRPr>
          </a:p>
        </p:txBody>
      </p:sp>
      <p:pic>
        <p:nvPicPr>
          <p:cNvPr id="23554" name="Picture 2" descr="https://onlinecourses.science.psu.edu/stat505/sites/onlinecourses.science.psu.edu.stat505/files/lesson01/histogram.gif"/>
          <p:cNvPicPr>
            <a:picLocks noChangeAspect="1" noChangeArrowheads="1"/>
          </p:cNvPicPr>
          <p:nvPr/>
        </p:nvPicPr>
        <p:blipFill>
          <a:blip r:embed="rId2" cstate="print"/>
          <a:srcRect/>
          <a:stretch>
            <a:fillRect/>
          </a:stretch>
        </p:blipFill>
        <p:spPr bwMode="auto">
          <a:xfrm>
            <a:off x="3505200" y="1143000"/>
            <a:ext cx="5542182" cy="3505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This histogram is:</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228600" y="2743200"/>
            <a:ext cx="6858000" cy="4114800"/>
          </a:xfrm>
        </p:spPr>
        <p:txBody>
          <a:bodyPr>
            <a:normAutofit/>
          </a:bodyPr>
          <a:lstStyle/>
          <a:p>
            <a:pPr marL="514350" indent="-514350" algn="l">
              <a:buFont typeface="+mj-lt"/>
              <a:buAutoNum type="alphaUcPeriod"/>
            </a:pPr>
            <a:r>
              <a:rPr lang="en-US" b="1" dirty="0" smtClean="0">
                <a:solidFill>
                  <a:schemeClr val="tx1"/>
                </a:solidFill>
              </a:rPr>
              <a:t>Symmetric</a:t>
            </a:r>
          </a:p>
          <a:p>
            <a:pPr marL="514350" indent="-514350" algn="l">
              <a:buFont typeface="+mj-lt"/>
              <a:buAutoNum type="alphaUcPeriod"/>
            </a:pPr>
            <a:r>
              <a:rPr lang="en-US" b="1" dirty="0" smtClean="0">
                <a:solidFill>
                  <a:schemeClr val="tx1"/>
                </a:solidFill>
              </a:rPr>
              <a:t>Skewed left</a:t>
            </a:r>
          </a:p>
          <a:p>
            <a:pPr marL="514350" indent="-514350" algn="l">
              <a:buFont typeface="+mj-lt"/>
              <a:buAutoNum type="alphaUcPeriod"/>
            </a:pPr>
            <a:r>
              <a:rPr lang="en-US" b="1" dirty="0" smtClean="0">
                <a:solidFill>
                  <a:schemeClr val="tx1"/>
                </a:solidFill>
              </a:rPr>
              <a:t>Skewed right</a:t>
            </a:r>
          </a:p>
          <a:p>
            <a:pPr marL="514350" indent="-514350" algn="l">
              <a:buFont typeface="+mj-lt"/>
              <a:buAutoNum type="alphaUcPeriod"/>
            </a:pPr>
            <a:r>
              <a:rPr lang="en-US" b="1" dirty="0" smtClean="0">
                <a:solidFill>
                  <a:schemeClr val="tx1"/>
                </a:solidFill>
              </a:rPr>
              <a:t>Bimodal</a:t>
            </a:r>
          </a:p>
          <a:p>
            <a:pPr marL="514350" indent="-514350" algn="l">
              <a:buFont typeface="+mj-lt"/>
              <a:buAutoNum type="alphaUcPeriod"/>
            </a:pPr>
            <a:r>
              <a:rPr lang="en-US" b="1" dirty="0" err="1" smtClean="0">
                <a:solidFill>
                  <a:schemeClr val="tx1"/>
                </a:solidFill>
              </a:rPr>
              <a:t>Unimodal</a:t>
            </a:r>
            <a:endParaRPr lang="en-US" b="1" dirty="0" smtClean="0">
              <a:solidFill>
                <a:schemeClr val="tx1"/>
              </a:solidFill>
            </a:endParaRPr>
          </a:p>
          <a:p>
            <a:pPr marL="514350" indent="-514350" algn="l">
              <a:buFont typeface="+mj-lt"/>
              <a:buAutoNum type="alphaUcPeriod"/>
            </a:pPr>
            <a:endParaRPr lang="en-US" b="1" dirty="0">
              <a:solidFill>
                <a:schemeClr val="tx1"/>
              </a:solidFill>
            </a:endParaRPr>
          </a:p>
        </p:txBody>
      </p:sp>
      <p:pic>
        <p:nvPicPr>
          <p:cNvPr id="25602" name="Picture 2" descr="https://onlinecourses.science.psu.edu/stat100/sites/onlinecourses.science.psu.edu.stat100/files/lesson02/histogram_01.gif"/>
          <p:cNvPicPr>
            <a:picLocks noChangeAspect="1" noChangeArrowheads="1"/>
          </p:cNvPicPr>
          <p:nvPr/>
        </p:nvPicPr>
        <p:blipFill>
          <a:blip r:embed="rId2" cstate="print"/>
          <a:srcRect/>
          <a:stretch>
            <a:fillRect/>
          </a:stretch>
        </p:blipFill>
        <p:spPr bwMode="auto">
          <a:xfrm>
            <a:off x="3429000" y="1371600"/>
            <a:ext cx="5166667" cy="3429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This histogram is:</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228600" y="2743200"/>
            <a:ext cx="6858000" cy="4114800"/>
          </a:xfrm>
        </p:spPr>
        <p:txBody>
          <a:bodyPr>
            <a:normAutofit/>
          </a:bodyPr>
          <a:lstStyle/>
          <a:p>
            <a:pPr marL="514350" indent="-514350" algn="l">
              <a:buFont typeface="+mj-lt"/>
              <a:buAutoNum type="alphaUcPeriod"/>
            </a:pPr>
            <a:r>
              <a:rPr lang="en-US" b="1" dirty="0" smtClean="0">
                <a:solidFill>
                  <a:schemeClr val="tx1"/>
                </a:solidFill>
              </a:rPr>
              <a:t>Symmetric</a:t>
            </a:r>
          </a:p>
          <a:p>
            <a:pPr marL="514350" indent="-514350" algn="l">
              <a:buFont typeface="+mj-lt"/>
              <a:buAutoNum type="alphaUcPeriod"/>
            </a:pPr>
            <a:r>
              <a:rPr lang="en-US" b="1" dirty="0" smtClean="0">
                <a:solidFill>
                  <a:schemeClr val="tx1"/>
                </a:solidFill>
              </a:rPr>
              <a:t>Skewed left</a:t>
            </a:r>
          </a:p>
          <a:p>
            <a:pPr marL="514350" indent="-514350" algn="l">
              <a:buFont typeface="+mj-lt"/>
              <a:buAutoNum type="alphaUcPeriod"/>
            </a:pPr>
            <a:r>
              <a:rPr lang="en-US" b="1" dirty="0" smtClean="0">
                <a:solidFill>
                  <a:schemeClr val="tx1"/>
                </a:solidFill>
              </a:rPr>
              <a:t>Skewed right</a:t>
            </a:r>
          </a:p>
          <a:p>
            <a:pPr marL="514350" indent="-514350" algn="l">
              <a:buFont typeface="+mj-lt"/>
              <a:buAutoNum type="alphaUcPeriod"/>
            </a:pPr>
            <a:r>
              <a:rPr lang="en-US" b="1" dirty="0" smtClean="0">
                <a:solidFill>
                  <a:schemeClr val="tx1"/>
                </a:solidFill>
              </a:rPr>
              <a:t>Bimodal</a:t>
            </a:r>
          </a:p>
          <a:p>
            <a:pPr marL="514350" indent="-514350" algn="l">
              <a:buFont typeface="+mj-lt"/>
              <a:buAutoNum type="alphaUcPeriod"/>
            </a:pPr>
            <a:r>
              <a:rPr lang="en-US" b="1" dirty="0" err="1" smtClean="0">
                <a:solidFill>
                  <a:schemeClr val="tx1"/>
                </a:solidFill>
              </a:rPr>
              <a:t>Unimodal</a:t>
            </a:r>
            <a:endParaRPr lang="en-US" b="1" dirty="0" smtClean="0">
              <a:solidFill>
                <a:schemeClr val="tx1"/>
              </a:solidFill>
            </a:endParaRPr>
          </a:p>
          <a:p>
            <a:pPr marL="514350" indent="-514350" algn="l">
              <a:buFont typeface="+mj-lt"/>
              <a:buAutoNum type="alphaUcPeriod"/>
            </a:pPr>
            <a:endParaRPr lang="en-US" b="1" dirty="0">
              <a:solidFill>
                <a:schemeClr val="tx1"/>
              </a:solidFill>
            </a:endParaRPr>
          </a:p>
        </p:txBody>
      </p:sp>
      <p:pic>
        <p:nvPicPr>
          <p:cNvPr id="26626" name="Picture 2" descr="http://www.math.wisc.edu/~valko/courses/833/semicircle.jpg"/>
          <p:cNvPicPr>
            <a:picLocks noChangeAspect="1" noChangeArrowheads="1"/>
          </p:cNvPicPr>
          <p:nvPr/>
        </p:nvPicPr>
        <p:blipFill>
          <a:blip r:embed="rId2" cstate="print"/>
          <a:srcRect/>
          <a:stretch>
            <a:fillRect/>
          </a:stretch>
        </p:blipFill>
        <p:spPr bwMode="auto">
          <a:xfrm>
            <a:off x="3200400" y="1828800"/>
            <a:ext cx="5676900" cy="3581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This histogram is:</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228600" y="2743200"/>
            <a:ext cx="6858000" cy="4114800"/>
          </a:xfrm>
        </p:spPr>
        <p:txBody>
          <a:bodyPr>
            <a:normAutofit/>
          </a:bodyPr>
          <a:lstStyle/>
          <a:p>
            <a:pPr marL="514350" indent="-514350" algn="l">
              <a:buFont typeface="+mj-lt"/>
              <a:buAutoNum type="alphaUcPeriod"/>
            </a:pPr>
            <a:r>
              <a:rPr lang="en-US" b="1" dirty="0" smtClean="0">
                <a:solidFill>
                  <a:schemeClr val="tx1"/>
                </a:solidFill>
              </a:rPr>
              <a:t>Symmetric</a:t>
            </a:r>
          </a:p>
          <a:p>
            <a:pPr marL="514350" indent="-514350" algn="l">
              <a:buFont typeface="+mj-lt"/>
              <a:buAutoNum type="alphaUcPeriod"/>
            </a:pPr>
            <a:r>
              <a:rPr lang="en-US" b="1" dirty="0" smtClean="0">
                <a:solidFill>
                  <a:schemeClr val="tx1"/>
                </a:solidFill>
              </a:rPr>
              <a:t>Skewed left</a:t>
            </a:r>
          </a:p>
          <a:p>
            <a:pPr marL="514350" indent="-514350" algn="l">
              <a:buFont typeface="+mj-lt"/>
              <a:buAutoNum type="alphaUcPeriod"/>
            </a:pPr>
            <a:r>
              <a:rPr lang="en-US" b="1" dirty="0" smtClean="0">
                <a:solidFill>
                  <a:schemeClr val="tx1"/>
                </a:solidFill>
              </a:rPr>
              <a:t>Skewed right</a:t>
            </a:r>
          </a:p>
          <a:p>
            <a:pPr marL="514350" indent="-514350" algn="l">
              <a:buFont typeface="+mj-lt"/>
              <a:buAutoNum type="alphaUcPeriod"/>
            </a:pPr>
            <a:r>
              <a:rPr lang="en-US" b="1" dirty="0" smtClean="0">
                <a:solidFill>
                  <a:schemeClr val="tx1"/>
                </a:solidFill>
              </a:rPr>
              <a:t>Bimodal</a:t>
            </a:r>
          </a:p>
          <a:p>
            <a:pPr marL="514350" indent="-514350" algn="l">
              <a:buFont typeface="+mj-lt"/>
              <a:buAutoNum type="alphaUcPeriod"/>
            </a:pPr>
            <a:r>
              <a:rPr lang="en-US" b="1" dirty="0" err="1" smtClean="0">
                <a:solidFill>
                  <a:schemeClr val="tx1"/>
                </a:solidFill>
              </a:rPr>
              <a:t>Unimodal</a:t>
            </a:r>
            <a:endParaRPr lang="en-US" b="1" dirty="0" smtClean="0">
              <a:solidFill>
                <a:schemeClr val="tx1"/>
              </a:solidFill>
            </a:endParaRPr>
          </a:p>
          <a:p>
            <a:pPr marL="514350" indent="-514350" algn="l">
              <a:buFont typeface="+mj-lt"/>
              <a:buAutoNum type="alphaUcPeriod"/>
            </a:pPr>
            <a:endParaRPr lang="en-US" b="1" dirty="0">
              <a:solidFill>
                <a:schemeClr val="tx1"/>
              </a:solidFill>
            </a:endParaRPr>
          </a:p>
        </p:txBody>
      </p:sp>
      <p:pic>
        <p:nvPicPr>
          <p:cNvPr id="27650" name="Picture 2" descr="http://upload.wikimedia.org/wikipedia/en/f/f2/BimodalAnts.png"/>
          <p:cNvPicPr>
            <a:picLocks noChangeAspect="1" noChangeArrowheads="1"/>
          </p:cNvPicPr>
          <p:nvPr/>
        </p:nvPicPr>
        <p:blipFill>
          <a:blip r:embed="rId2" cstate="print"/>
          <a:srcRect/>
          <a:stretch>
            <a:fillRect/>
          </a:stretch>
        </p:blipFill>
        <p:spPr bwMode="auto">
          <a:xfrm>
            <a:off x="3124200" y="1447800"/>
            <a:ext cx="5723467" cy="3810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This histogram is:</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228600" y="2743200"/>
            <a:ext cx="6858000" cy="4114800"/>
          </a:xfrm>
        </p:spPr>
        <p:txBody>
          <a:bodyPr>
            <a:normAutofit/>
          </a:bodyPr>
          <a:lstStyle/>
          <a:p>
            <a:pPr marL="514350" indent="-514350" algn="l">
              <a:buFont typeface="+mj-lt"/>
              <a:buAutoNum type="alphaUcPeriod"/>
            </a:pPr>
            <a:r>
              <a:rPr lang="en-US" b="1" dirty="0" smtClean="0">
                <a:solidFill>
                  <a:schemeClr val="tx1"/>
                </a:solidFill>
              </a:rPr>
              <a:t>Symmetric</a:t>
            </a:r>
          </a:p>
          <a:p>
            <a:pPr marL="514350" indent="-514350" algn="l">
              <a:buFont typeface="+mj-lt"/>
              <a:buAutoNum type="alphaUcPeriod"/>
            </a:pPr>
            <a:r>
              <a:rPr lang="en-US" b="1" dirty="0" smtClean="0">
                <a:solidFill>
                  <a:schemeClr val="tx1"/>
                </a:solidFill>
              </a:rPr>
              <a:t>Skewed left</a:t>
            </a:r>
          </a:p>
          <a:p>
            <a:pPr marL="514350" indent="-514350" algn="l">
              <a:buFont typeface="+mj-lt"/>
              <a:buAutoNum type="alphaUcPeriod"/>
            </a:pPr>
            <a:r>
              <a:rPr lang="en-US" b="1" dirty="0" smtClean="0">
                <a:solidFill>
                  <a:schemeClr val="tx1"/>
                </a:solidFill>
              </a:rPr>
              <a:t>Skewed right</a:t>
            </a:r>
          </a:p>
          <a:p>
            <a:pPr marL="514350" indent="-514350" algn="l">
              <a:buFont typeface="+mj-lt"/>
              <a:buAutoNum type="alphaUcPeriod"/>
            </a:pPr>
            <a:r>
              <a:rPr lang="en-US" b="1" dirty="0" smtClean="0">
                <a:solidFill>
                  <a:schemeClr val="tx1"/>
                </a:solidFill>
              </a:rPr>
              <a:t>Bimodal</a:t>
            </a:r>
          </a:p>
          <a:p>
            <a:pPr marL="514350" indent="-514350" algn="l">
              <a:buFont typeface="+mj-lt"/>
              <a:buAutoNum type="alphaUcPeriod"/>
            </a:pPr>
            <a:r>
              <a:rPr lang="en-US" b="1" dirty="0" err="1" smtClean="0">
                <a:solidFill>
                  <a:schemeClr val="tx1"/>
                </a:solidFill>
              </a:rPr>
              <a:t>Unimodal</a:t>
            </a:r>
            <a:endParaRPr lang="en-US" b="1" dirty="0" smtClean="0">
              <a:solidFill>
                <a:schemeClr val="tx1"/>
              </a:solidFill>
            </a:endParaRPr>
          </a:p>
          <a:p>
            <a:pPr marL="514350" indent="-514350" algn="l">
              <a:buFont typeface="+mj-lt"/>
              <a:buAutoNum type="alphaUcPeriod"/>
            </a:pPr>
            <a:endParaRPr lang="en-US" b="1" dirty="0">
              <a:solidFill>
                <a:schemeClr val="tx1"/>
              </a:solidFill>
            </a:endParaRPr>
          </a:p>
        </p:txBody>
      </p:sp>
      <p:pic>
        <p:nvPicPr>
          <p:cNvPr id="28674" name="Picture 2" descr="http://rchsbowman.files.wordpress.com/2008/09/shape-bimodal.jpg?w=395&amp;h=215"/>
          <p:cNvPicPr>
            <a:picLocks noChangeAspect="1" noChangeArrowheads="1"/>
          </p:cNvPicPr>
          <p:nvPr/>
        </p:nvPicPr>
        <p:blipFill>
          <a:blip r:embed="rId2" cstate="print"/>
          <a:srcRect t="16744"/>
          <a:stretch>
            <a:fillRect/>
          </a:stretch>
        </p:blipFill>
        <p:spPr bwMode="auto">
          <a:xfrm>
            <a:off x="3048000" y="2057400"/>
            <a:ext cx="5842588" cy="291831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229600" cy="5638800"/>
          </a:xfrm>
        </p:spPr>
        <p:txBody>
          <a:bodyPr>
            <a:normAutofit/>
          </a:bodyPr>
          <a:lstStyle/>
          <a:p>
            <a:pPr lvl="0" algn="l"/>
            <a:r>
              <a:rPr lang="en-US" dirty="0" smtClean="0">
                <a:solidFill>
                  <a:schemeClr val="tx1"/>
                </a:solidFill>
              </a:rPr>
              <a:t>The distances traveled (in miles) to 7 different swim meets are given as: 16, 43, 35, 25, 62, 88, 70.  Find the median distance traveled.</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35 miles</a:t>
            </a:r>
          </a:p>
          <a:p>
            <a:pPr marL="971550" lvl="1" indent="-514350" algn="l">
              <a:buFont typeface="+mj-lt"/>
              <a:buAutoNum type="alphaUcPeriod"/>
            </a:pPr>
            <a:r>
              <a:rPr lang="en-US" dirty="0" smtClean="0">
                <a:solidFill>
                  <a:schemeClr val="tx1"/>
                </a:solidFill>
              </a:rPr>
              <a:t>25 miles</a:t>
            </a:r>
          </a:p>
          <a:p>
            <a:pPr marL="971550" lvl="1" indent="-514350" algn="l">
              <a:buFont typeface="+mj-lt"/>
              <a:buAutoNum type="alphaUcPeriod"/>
            </a:pPr>
            <a:r>
              <a:rPr lang="en-US" dirty="0" smtClean="0">
                <a:solidFill>
                  <a:schemeClr val="tx1"/>
                </a:solidFill>
              </a:rPr>
              <a:t>43 miles</a:t>
            </a:r>
          </a:p>
          <a:p>
            <a:pPr marL="971550" lvl="1" indent="-514350" algn="l">
              <a:buFont typeface="+mj-lt"/>
              <a:buAutoNum type="alphaUcPeriod"/>
            </a:pPr>
            <a:r>
              <a:rPr lang="en-US" dirty="0" smtClean="0">
                <a:solidFill>
                  <a:schemeClr val="tx1"/>
                </a:solidFill>
              </a:rPr>
              <a:t>62 miles</a:t>
            </a:r>
          </a:p>
          <a:p>
            <a:pPr marL="971550" lvl="1" indent="-514350" algn="l">
              <a:buFont typeface="+mj-lt"/>
              <a:buAutoNum type="alphaUcPeriod"/>
            </a:pPr>
            <a:r>
              <a:rPr lang="en-US" dirty="0" smtClean="0">
                <a:solidFill>
                  <a:schemeClr val="tx1"/>
                </a:solidFill>
              </a:rPr>
              <a:t>88 miles</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229600" cy="5638800"/>
          </a:xfrm>
        </p:spPr>
        <p:txBody>
          <a:bodyPr>
            <a:normAutofit/>
          </a:bodyPr>
          <a:lstStyle/>
          <a:p>
            <a:pPr lvl="0" algn="l"/>
            <a:r>
              <a:rPr lang="en-US" dirty="0" smtClean="0">
                <a:solidFill>
                  <a:schemeClr val="tx1"/>
                </a:solidFill>
              </a:rPr>
              <a:t>For a data set with an even number of observations, half of the observations are always greater than the ________.</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Median</a:t>
            </a:r>
          </a:p>
          <a:p>
            <a:pPr marL="971550" lvl="1" indent="-514350" algn="l">
              <a:buFont typeface="+mj-lt"/>
              <a:buAutoNum type="alphaUcPeriod"/>
            </a:pPr>
            <a:r>
              <a:rPr lang="en-US" dirty="0" smtClean="0">
                <a:solidFill>
                  <a:schemeClr val="tx1"/>
                </a:solidFill>
              </a:rPr>
              <a:t>Mean</a:t>
            </a:r>
          </a:p>
          <a:p>
            <a:pPr marL="971550" lvl="1" indent="-514350" algn="l">
              <a:buFont typeface="+mj-lt"/>
              <a:buAutoNum type="alphaUcPeriod"/>
            </a:pPr>
            <a:r>
              <a:rPr lang="en-US" dirty="0" smtClean="0">
                <a:solidFill>
                  <a:schemeClr val="tx1"/>
                </a:solidFill>
              </a:rPr>
              <a:t>Mode</a:t>
            </a:r>
          </a:p>
          <a:p>
            <a:pPr marL="971550" lvl="1" indent="-514350" algn="l">
              <a:buFont typeface="+mj-lt"/>
              <a:buAutoNum type="alphaUcPeriod"/>
            </a:pPr>
            <a:r>
              <a:rPr lang="en-US" dirty="0" smtClean="0">
                <a:solidFill>
                  <a:schemeClr val="tx1"/>
                </a:solidFill>
              </a:rPr>
              <a:t>Harmonic mean</a:t>
            </a:r>
          </a:p>
          <a:p>
            <a:pPr marL="971550" lvl="1" indent="-514350" algn="l">
              <a:buFont typeface="+mj-lt"/>
              <a:buAutoNum type="alphaUcPeriod"/>
            </a:pPr>
            <a:r>
              <a:rPr lang="en-US" dirty="0" smtClean="0">
                <a:solidFill>
                  <a:schemeClr val="tx1"/>
                </a:solidFill>
              </a:rPr>
              <a:t>Range</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229600" cy="5638800"/>
          </a:xfrm>
        </p:spPr>
        <p:txBody>
          <a:bodyPr>
            <a:normAutofit/>
          </a:bodyPr>
          <a:lstStyle/>
          <a:p>
            <a:pPr lvl="0" algn="l"/>
            <a:r>
              <a:rPr lang="en-US" dirty="0" smtClean="0">
                <a:solidFill>
                  <a:schemeClr val="tx1"/>
                </a:solidFill>
              </a:rPr>
              <a:t>What is the relationship among the mean, median and mode in every symmetric distribution?</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They are all equal</a:t>
            </a:r>
          </a:p>
          <a:p>
            <a:pPr marL="971550" lvl="1" indent="-514350" algn="l">
              <a:buFont typeface="+mj-lt"/>
              <a:buAutoNum type="alphaUcPeriod"/>
            </a:pPr>
            <a:r>
              <a:rPr lang="en-US" dirty="0" smtClean="0">
                <a:solidFill>
                  <a:schemeClr val="tx1"/>
                </a:solidFill>
              </a:rPr>
              <a:t>The mean equals the median</a:t>
            </a:r>
          </a:p>
          <a:p>
            <a:pPr marL="971550" lvl="1" indent="-514350" algn="l">
              <a:buFont typeface="+mj-lt"/>
              <a:buAutoNum type="alphaUcPeriod"/>
            </a:pPr>
            <a:r>
              <a:rPr lang="en-US" dirty="0" smtClean="0">
                <a:solidFill>
                  <a:schemeClr val="tx1"/>
                </a:solidFill>
              </a:rPr>
              <a:t>The mean equals the mode</a:t>
            </a:r>
          </a:p>
          <a:p>
            <a:pPr marL="971550" lvl="1" indent="-514350" algn="l">
              <a:buFont typeface="+mj-lt"/>
              <a:buAutoNum type="alphaUcPeriod"/>
            </a:pPr>
            <a:r>
              <a:rPr lang="en-US" dirty="0" smtClean="0">
                <a:solidFill>
                  <a:schemeClr val="tx1"/>
                </a:solidFill>
              </a:rPr>
              <a:t>The median equals the mode</a:t>
            </a:r>
          </a:p>
          <a:p>
            <a:pPr marL="971550" lvl="1" indent="-514350" algn="l">
              <a:buFont typeface="+mj-lt"/>
              <a:buAutoNum type="alphaUcPeriod"/>
            </a:pPr>
            <a:r>
              <a:rPr lang="en-US" dirty="0" smtClean="0">
                <a:solidFill>
                  <a:schemeClr val="tx1"/>
                </a:solidFill>
              </a:rPr>
              <a:t>They are all different</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229600" cy="5638800"/>
          </a:xfrm>
        </p:spPr>
        <p:txBody>
          <a:bodyPr>
            <a:normAutofit/>
          </a:bodyPr>
          <a:lstStyle/>
          <a:p>
            <a:pPr lvl="0" algn="l"/>
            <a:r>
              <a:rPr lang="en-US" dirty="0" smtClean="0">
                <a:solidFill>
                  <a:schemeClr val="tx1"/>
                </a:solidFill>
              </a:rPr>
              <a:t>A question in a survey asks for an assisted living home resident’s favorite color. Which measure of central location is most appropriate to summarize this question?</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Median</a:t>
            </a:r>
          </a:p>
          <a:p>
            <a:pPr marL="971550" lvl="1" indent="-514350" algn="l">
              <a:buFont typeface="+mj-lt"/>
              <a:buAutoNum type="alphaUcPeriod"/>
            </a:pPr>
            <a:r>
              <a:rPr lang="en-US" dirty="0" smtClean="0">
                <a:solidFill>
                  <a:schemeClr val="tx1"/>
                </a:solidFill>
              </a:rPr>
              <a:t>Mode</a:t>
            </a:r>
          </a:p>
          <a:p>
            <a:pPr marL="971550" lvl="1" indent="-514350" algn="l">
              <a:buFont typeface="+mj-lt"/>
              <a:buAutoNum type="alphaUcPeriod"/>
            </a:pPr>
            <a:r>
              <a:rPr lang="en-US" dirty="0" smtClean="0">
                <a:solidFill>
                  <a:schemeClr val="tx1"/>
                </a:solidFill>
              </a:rPr>
              <a:t>Mean</a:t>
            </a:r>
          </a:p>
          <a:p>
            <a:pPr marL="971550" lvl="1" indent="-514350" algn="l">
              <a:buFont typeface="+mj-lt"/>
              <a:buAutoNum type="alphaUcPeriod"/>
            </a:pPr>
            <a:r>
              <a:rPr lang="en-US" dirty="0" smtClean="0">
                <a:solidFill>
                  <a:schemeClr val="tx1"/>
                </a:solidFill>
              </a:rPr>
              <a:t>Range</a:t>
            </a:r>
          </a:p>
          <a:p>
            <a:pPr marL="971550" lvl="1" indent="-514350" algn="l">
              <a:buFont typeface="+mj-lt"/>
              <a:buAutoNum type="alphaUcPeriod"/>
            </a:pPr>
            <a:r>
              <a:rPr lang="en-US" dirty="0" smtClean="0">
                <a:solidFill>
                  <a:schemeClr val="tx1"/>
                </a:solidFill>
              </a:rPr>
              <a:t>Standard deviation</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Statistics Is?</a:t>
            </a:r>
            <a:endParaRPr lang="en-US" dirty="0"/>
          </a:p>
        </p:txBody>
      </p:sp>
      <p:sp>
        <p:nvSpPr>
          <p:cNvPr id="3" name="Subtitle 2"/>
          <p:cNvSpPr>
            <a:spLocks noGrp="1"/>
          </p:cNvSpPr>
          <p:nvPr>
            <p:ph type="subTitle" idx="1"/>
          </p:nvPr>
        </p:nvSpPr>
        <p:spPr>
          <a:xfrm>
            <a:off x="1219200" y="2590800"/>
            <a:ext cx="7010400" cy="3276600"/>
          </a:xfrm>
        </p:spPr>
        <p:txBody>
          <a:bodyPr>
            <a:normAutofit lnSpcReduction="10000"/>
          </a:bodyPr>
          <a:lstStyle/>
          <a:p>
            <a:pPr marL="514350" indent="-514350" algn="l">
              <a:buFont typeface="+mj-lt"/>
              <a:buAutoNum type="alphaUcPeriod"/>
            </a:pPr>
            <a:r>
              <a:rPr lang="en-US" b="1" dirty="0" smtClean="0">
                <a:solidFill>
                  <a:schemeClr val="tx1"/>
                </a:solidFill>
              </a:rPr>
              <a:t>The study of variability</a:t>
            </a:r>
          </a:p>
          <a:p>
            <a:pPr marL="514350" indent="-514350" algn="l">
              <a:buFont typeface="+mj-lt"/>
              <a:buAutoNum type="alphaUcPeriod"/>
            </a:pPr>
            <a:r>
              <a:rPr lang="en-US" b="1" dirty="0" smtClean="0">
                <a:solidFill>
                  <a:schemeClr val="tx1"/>
                </a:solidFill>
              </a:rPr>
              <a:t>The science of data</a:t>
            </a:r>
          </a:p>
          <a:p>
            <a:pPr marL="514350" indent="-514350" algn="l">
              <a:buFont typeface="+mj-lt"/>
              <a:buAutoNum type="alphaUcPeriod"/>
            </a:pPr>
            <a:r>
              <a:rPr lang="en-US" b="1" dirty="0" smtClean="0">
                <a:solidFill>
                  <a:schemeClr val="tx1"/>
                </a:solidFill>
              </a:rPr>
              <a:t>Statistics is the study of the collection, organization, analysis, and interpretation of data</a:t>
            </a:r>
          </a:p>
          <a:p>
            <a:pPr marL="514350" indent="-514350" algn="l">
              <a:buFont typeface="+mj-lt"/>
              <a:buAutoNum type="alphaUcPeriod"/>
            </a:pPr>
            <a:r>
              <a:rPr lang="en-US" b="1" dirty="0" smtClean="0">
                <a:solidFill>
                  <a:schemeClr val="tx1"/>
                </a:solidFill>
              </a:rPr>
              <a:t>Some math topic</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229600" cy="5638800"/>
          </a:xfrm>
        </p:spPr>
        <p:txBody>
          <a:bodyPr>
            <a:normAutofit/>
          </a:bodyPr>
          <a:lstStyle/>
          <a:p>
            <a:pPr lvl="0" algn="l"/>
            <a:r>
              <a:rPr lang="en-US" dirty="0" smtClean="0">
                <a:solidFill>
                  <a:schemeClr val="tx1"/>
                </a:solidFill>
              </a:rPr>
              <a:t>Which measures of central location are not strongly affected by extremely small or extremely large values?</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Mean and median</a:t>
            </a:r>
          </a:p>
          <a:p>
            <a:pPr marL="971550" lvl="1" indent="-514350" algn="l">
              <a:buFont typeface="+mj-lt"/>
              <a:buAutoNum type="alphaUcPeriod"/>
            </a:pPr>
            <a:r>
              <a:rPr lang="en-US" dirty="0" smtClean="0">
                <a:solidFill>
                  <a:schemeClr val="tx1"/>
                </a:solidFill>
              </a:rPr>
              <a:t>Mean and mode</a:t>
            </a:r>
          </a:p>
          <a:p>
            <a:pPr marL="971550" lvl="1" indent="-514350" algn="l">
              <a:buFont typeface="+mj-lt"/>
              <a:buAutoNum type="alphaUcPeriod"/>
            </a:pPr>
            <a:r>
              <a:rPr lang="en-US" dirty="0" smtClean="0">
                <a:solidFill>
                  <a:schemeClr val="tx1"/>
                </a:solidFill>
              </a:rPr>
              <a:t>Mode and median</a:t>
            </a:r>
          </a:p>
          <a:p>
            <a:pPr marL="971550" lvl="1" indent="-514350" algn="l">
              <a:buFont typeface="+mj-lt"/>
              <a:buAutoNum type="alphaUcPeriod"/>
            </a:pPr>
            <a:r>
              <a:rPr lang="en-US" dirty="0" smtClean="0">
                <a:solidFill>
                  <a:schemeClr val="tx1"/>
                </a:solidFill>
              </a:rPr>
              <a:t>Mean, median, and mode</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229600" cy="5638800"/>
          </a:xfrm>
        </p:spPr>
        <p:txBody>
          <a:bodyPr>
            <a:normAutofit/>
          </a:bodyPr>
          <a:lstStyle/>
          <a:p>
            <a:pPr lvl="0" algn="l"/>
            <a:r>
              <a:rPr lang="en-US" dirty="0" smtClean="0">
                <a:solidFill>
                  <a:schemeClr val="tx1"/>
                </a:solidFill>
              </a:rPr>
              <a:t>In a </a:t>
            </a:r>
            <a:r>
              <a:rPr lang="en-US" dirty="0" err="1" smtClean="0">
                <a:solidFill>
                  <a:schemeClr val="tx1"/>
                </a:solidFill>
              </a:rPr>
              <a:t>unimodal</a:t>
            </a:r>
            <a:r>
              <a:rPr lang="en-US" dirty="0" smtClean="0">
                <a:solidFill>
                  <a:schemeClr val="tx1"/>
                </a:solidFill>
              </a:rPr>
              <a:t> distribution that is skewed left the median is typically greater than the mean.</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True</a:t>
            </a:r>
          </a:p>
          <a:p>
            <a:pPr marL="971550" lvl="1" indent="-514350" algn="l">
              <a:buFont typeface="+mj-lt"/>
              <a:buAutoNum type="alphaUcPeriod"/>
            </a:pPr>
            <a:r>
              <a:rPr lang="en-US" dirty="0" smtClean="0">
                <a:solidFill>
                  <a:schemeClr val="tx1"/>
                </a:solidFill>
              </a:rPr>
              <a:t>False</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229600" cy="5638800"/>
          </a:xfrm>
        </p:spPr>
        <p:txBody>
          <a:bodyPr>
            <a:normAutofit/>
          </a:bodyPr>
          <a:lstStyle/>
          <a:p>
            <a:pPr lvl="0" algn="l"/>
            <a:r>
              <a:rPr lang="en-US" dirty="0" smtClean="0">
                <a:solidFill>
                  <a:schemeClr val="tx1"/>
                </a:solidFill>
              </a:rPr>
              <a:t>In a </a:t>
            </a:r>
            <a:r>
              <a:rPr lang="en-US" dirty="0" err="1" smtClean="0">
                <a:solidFill>
                  <a:schemeClr val="tx1"/>
                </a:solidFill>
              </a:rPr>
              <a:t>unimodal</a:t>
            </a:r>
            <a:r>
              <a:rPr lang="en-US" dirty="0" smtClean="0">
                <a:solidFill>
                  <a:schemeClr val="tx1"/>
                </a:solidFill>
              </a:rPr>
              <a:t> distribution that is skewed right the median is typically less than the mean.</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True</a:t>
            </a:r>
          </a:p>
          <a:p>
            <a:pPr marL="971550" lvl="1" indent="-514350" algn="l">
              <a:buFont typeface="+mj-lt"/>
              <a:buAutoNum type="alphaUcPeriod"/>
            </a:pPr>
            <a:r>
              <a:rPr lang="en-US" dirty="0" smtClean="0">
                <a:solidFill>
                  <a:schemeClr val="tx1"/>
                </a:solidFill>
              </a:rPr>
              <a:t>False</a:t>
            </a:r>
          </a:p>
          <a:p>
            <a:pPr marL="514350" indent="-514350" algn="l">
              <a:buFont typeface="+mj-lt"/>
              <a:buAutoNum type="alphaUcPeriod"/>
            </a:pPr>
            <a:endParaRPr lang="en-US" b="1" dirty="0">
              <a:solidFill>
                <a:schemeClr val="tx1"/>
              </a:solidFill>
            </a:endParaRPr>
          </a:p>
        </p:txBody>
      </p:sp>
    </p:spTree>
    <p:extLst>
      <p:ext uri="{BB962C8B-B14F-4D97-AF65-F5344CB8AC3E}">
        <p14:creationId xmlns:p14="http://schemas.microsoft.com/office/powerpoint/2010/main" val="2993178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229600" cy="5638800"/>
          </a:xfrm>
        </p:spPr>
        <p:txBody>
          <a:bodyPr>
            <a:normAutofit/>
          </a:bodyPr>
          <a:lstStyle/>
          <a:p>
            <a:pPr lvl="0" algn="l"/>
            <a:r>
              <a:rPr lang="en-US" dirty="0" smtClean="0">
                <a:solidFill>
                  <a:schemeClr val="tx1"/>
                </a:solidFill>
              </a:rPr>
              <a:t>The mean, median, and mode and how they relate to </a:t>
            </a:r>
            <a:r>
              <a:rPr lang="en-US" dirty="0" err="1" smtClean="0">
                <a:solidFill>
                  <a:schemeClr val="tx1"/>
                </a:solidFill>
              </a:rPr>
              <a:t>skewness</a:t>
            </a:r>
            <a:r>
              <a:rPr lang="en-US" dirty="0" smtClean="0">
                <a:solidFill>
                  <a:schemeClr val="tx1"/>
                </a:solidFill>
              </a:rPr>
              <a:t>.</a:t>
            </a:r>
          </a:p>
          <a:p>
            <a:pPr marL="514350" indent="-514350" algn="l">
              <a:buFont typeface="+mj-lt"/>
              <a:buAutoNum type="alphaUcPeriod"/>
            </a:pPr>
            <a:endParaRPr lang="en-US" b="1" dirty="0">
              <a:solidFill>
                <a:schemeClr val="tx1"/>
              </a:solidFill>
            </a:endParaRPr>
          </a:p>
        </p:txBody>
      </p:sp>
      <p:pic>
        <p:nvPicPr>
          <p:cNvPr id="1026" name="Picture 2" descr="http://www.southalabama.edu/coe/bset/johnson/lectures/lec15_files/image014.jpg"/>
          <p:cNvPicPr>
            <a:picLocks noChangeAspect="1" noChangeArrowheads="1"/>
          </p:cNvPicPr>
          <p:nvPr/>
        </p:nvPicPr>
        <p:blipFill rotWithShape="1">
          <a:blip r:embed="rId2">
            <a:extLst>
              <a:ext uri="{28A0092B-C50C-407E-A947-70E740481C1C}">
                <a14:useLocalDpi xmlns:a14="http://schemas.microsoft.com/office/drawing/2010/main" val="0"/>
              </a:ext>
            </a:extLst>
          </a:blip>
          <a:srcRect t="-7059" b="7059"/>
          <a:stretch/>
        </p:blipFill>
        <p:spPr bwMode="auto">
          <a:xfrm>
            <a:off x="533400" y="2011680"/>
            <a:ext cx="8038001"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085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7010400" cy="5638800"/>
          </a:xfrm>
        </p:spPr>
        <p:txBody>
          <a:bodyPr>
            <a:normAutofit/>
          </a:bodyPr>
          <a:lstStyle/>
          <a:p>
            <a:pPr lvl="0" algn="l"/>
            <a:r>
              <a:rPr lang="en-US" dirty="0" smtClean="0">
                <a:solidFill>
                  <a:schemeClr val="tx1"/>
                </a:solidFill>
              </a:rPr>
              <a:t>What is the range of this sample of data: 0, 5, -40, 20, 35?</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35</a:t>
            </a:r>
          </a:p>
          <a:p>
            <a:pPr marL="971550" lvl="1" indent="-514350" algn="l">
              <a:buFont typeface="+mj-lt"/>
              <a:buAutoNum type="alphaUcPeriod"/>
            </a:pPr>
            <a:r>
              <a:rPr lang="en-US" dirty="0" smtClean="0">
                <a:solidFill>
                  <a:schemeClr val="tx1"/>
                </a:solidFill>
              </a:rPr>
              <a:t>40</a:t>
            </a:r>
          </a:p>
          <a:p>
            <a:pPr marL="971550" lvl="1" indent="-514350" algn="l">
              <a:buFont typeface="+mj-lt"/>
              <a:buAutoNum type="alphaUcPeriod"/>
            </a:pPr>
            <a:r>
              <a:rPr lang="en-US" dirty="0" smtClean="0">
                <a:solidFill>
                  <a:schemeClr val="tx1"/>
                </a:solidFill>
              </a:rPr>
              <a:t>75</a:t>
            </a:r>
          </a:p>
          <a:p>
            <a:pPr marL="971550" lvl="1" indent="-514350" algn="l">
              <a:buFont typeface="+mj-lt"/>
              <a:buAutoNum type="alphaUcPeriod"/>
            </a:pPr>
            <a:r>
              <a:rPr lang="en-US" dirty="0" smtClean="0">
                <a:solidFill>
                  <a:schemeClr val="tx1"/>
                </a:solidFill>
              </a:rPr>
              <a:t>80</a:t>
            </a:r>
          </a:p>
          <a:p>
            <a:pPr marL="971550" lvl="1" indent="-514350" algn="l">
              <a:buFont typeface="+mj-lt"/>
              <a:buAutoNum type="alphaUcPeriod"/>
            </a:pPr>
            <a:r>
              <a:rPr lang="en-US" dirty="0" smtClean="0">
                <a:solidFill>
                  <a:schemeClr val="tx1"/>
                </a:solidFill>
              </a:rPr>
              <a:t>5</a:t>
            </a:r>
          </a:p>
          <a:p>
            <a:pPr marL="514350" indent="-514350" algn="l">
              <a:buFont typeface="+mj-lt"/>
              <a:buAutoNum type="alphaUcPeriod"/>
            </a:pPr>
            <a:endParaRPr lang="en-US" b="1" dirty="0">
              <a:solidFill>
                <a:schemeClr val="tx1"/>
              </a:solidFill>
            </a:endParaRPr>
          </a:p>
        </p:txBody>
      </p:sp>
    </p:spTree>
    <p:extLst>
      <p:ext uri="{BB962C8B-B14F-4D97-AF65-F5344CB8AC3E}">
        <p14:creationId xmlns:p14="http://schemas.microsoft.com/office/powerpoint/2010/main" val="567229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7010400" cy="5638800"/>
          </a:xfrm>
        </p:spPr>
        <p:txBody>
          <a:bodyPr>
            <a:normAutofit/>
          </a:bodyPr>
          <a:lstStyle/>
          <a:p>
            <a:pPr lvl="0" algn="l"/>
            <a:r>
              <a:rPr lang="en-US" dirty="0" smtClean="0">
                <a:solidFill>
                  <a:schemeClr val="tx1"/>
                </a:solidFill>
              </a:rPr>
              <a:t>What is the standard deviation of this sample of data: 0, 5, -40, 20, 35?</a:t>
            </a: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25.179</a:t>
            </a:r>
          </a:p>
          <a:p>
            <a:pPr marL="971550" lvl="1" indent="-514350" algn="l">
              <a:buFont typeface="+mj-lt"/>
              <a:buAutoNum type="alphaUcPeriod"/>
            </a:pPr>
            <a:r>
              <a:rPr lang="en-US" dirty="0" smtClean="0">
                <a:solidFill>
                  <a:schemeClr val="tx1"/>
                </a:solidFill>
              </a:rPr>
              <a:t>75.000</a:t>
            </a:r>
          </a:p>
          <a:p>
            <a:pPr marL="971550" lvl="1" indent="-514350" algn="l">
              <a:buFont typeface="+mj-lt"/>
              <a:buAutoNum type="alphaUcPeriod"/>
            </a:pPr>
            <a:r>
              <a:rPr lang="en-US" dirty="0" smtClean="0">
                <a:solidFill>
                  <a:schemeClr val="tx1"/>
                </a:solidFill>
              </a:rPr>
              <a:t>28.151</a:t>
            </a:r>
          </a:p>
          <a:p>
            <a:pPr marL="971550" lvl="1" indent="-514350" algn="l">
              <a:buFont typeface="+mj-lt"/>
              <a:buAutoNum type="alphaUcPeriod"/>
            </a:pPr>
            <a:r>
              <a:rPr lang="en-US" dirty="0" smtClean="0">
                <a:solidFill>
                  <a:schemeClr val="tx1"/>
                </a:solidFill>
              </a:rPr>
              <a:t>27.500</a:t>
            </a:r>
          </a:p>
          <a:p>
            <a:pPr marL="971550" lvl="1" indent="-514350" algn="l">
              <a:buFont typeface="+mj-lt"/>
              <a:buAutoNum type="alphaUcPeriod"/>
            </a:pPr>
            <a:r>
              <a:rPr lang="en-US" dirty="0" smtClean="0">
                <a:solidFill>
                  <a:schemeClr val="tx1"/>
                </a:solidFill>
              </a:rPr>
              <a:t>5.0000</a:t>
            </a:r>
          </a:p>
          <a:p>
            <a:pPr marL="514350" indent="-514350" algn="l">
              <a:buFont typeface="+mj-lt"/>
              <a:buAutoNum type="alphaUcPeriod"/>
            </a:pPr>
            <a:endParaRPr lang="en-US" b="1" dirty="0">
              <a:solidFill>
                <a:schemeClr val="tx1"/>
              </a:solidFill>
            </a:endParaRPr>
          </a:p>
        </p:txBody>
      </p:sp>
    </p:spTree>
    <p:extLst>
      <p:ext uri="{BB962C8B-B14F-4D97-AF65-F5344CB8AC3E}">
        <p14:creationId xmlns:p14="http://schemas.microsoft.com/office/powerpoint/2010/main" val="1418752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7010400" cy="5638800"/>
          </a:xfrm>
        </p:spPr>
        <p:txBody>
          <a:bodyPr>
            <a:normAutofit/>
          </a:bodyPr>
          <a:lstStyle/>
          <a:p>
            <a:pPr lvl="0" algn="l"/>
            <a:r>
              <a:rPr lang="en-US" dirty="0" smtClean="0">
                <a:solidFill>
                  <a:schemeClr val="tx1"/>
                </a:solidFill>
              </a:rPr>
              <a:t>What are the 1</a:t>
            </a:r>
            <a:r>
              <a:rPr lang="en-US" baseline="30000" dirty="0" smtClean="0">
                <a:solidFill>
                  <a:schemeClr val="tx1"/>
                </a:solidFill>
              </a:rPr>
              <a:t>st</a:t>
            </a:r>
            <a:r>
              <a:rPr lang="en-US" dirty="0" smtClean="0">
                <a:solidFill>
                  <a:schemeClr val="tx1"/>
                </a:solidFill>
              </a:rPr>
              <a:t>, 2</a:t>
            </a:r>
            <a:r>
              <a:rPr lang="en-US" baseline="30000" dirty="0" smtClean="0">
                <a:solidFill>
                  <a:schemeClr val="tx1"/>
                </a:solidFill>
              </a:rPr>
              <a:t>nd</a:t>
            </a:r>
            <a:r>
              <a:rPr lang="en-US" dirty="0" smtClean="0">
                <a:solidFill>
                  <a:schemeClr val="tx1"/>
                </a:solidFill>
              </a:rPr>
              <a:t>, and 3</a:t>
            </a:r>
            <a:r>
              <a:rPr lang="en-US" baseline="30000" dirty="0" smtClean="0">
                <a:solidFill>
                  <a:schemeClr val="tx1"/>
                </a:solidFill>
              </a:rPr>
              <a:t>rd</a:t>
            </a:r>
            <a:r>
              <a:rPr lang="en-US" dirty="0" smtClean="0">
                <a:solidFill>
                  <a:schemeClr val="tx1"/>
                </a:solidFill>
              </a:rPr>
              <a:t> quartiles of this data set, respectively?</a:t>
            </a:r>
          </a:p>
          <a:p>
            <a:pPr lvl="0" algn="l"/>
            <a:endParaRPr lang="en-US" dirty="0">
              <a:solidFill>
                <a:schemeClr val="tx1"/>
              </a:solidFill>
            </a:endParaRP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64, 68, 72</a:t>
            </a:r>
          </a:p>
          <a:p>
            <a:pPr marL="971550" lvl="1" indent="-514350" algn="l">
              <a:buFont typeface="+mj-lt"/>
              <a:buAutoNum type="alphaUcPeriod"/>
            </a:pPr>
            <a:r>
              <a:rPr lang="en-US" dirty="0" smtClean="0">
                <a:solidFill>
                  <a:schemeClr val="tx1"/>
                </a:solidFill>
              </a:rPr>
              <a:t>64, 68.3, 71</a:t>
            </a:r>
          </a:p>
          <a:p>
            <a:pPr marL="971550" lvl="1" indent="-514350" algn="l">
              <a:buFont typeface="+mj-lt"/>
              <a:buAutoNum type="alphaUcPeriod"/>
            </a:pPr>
            <a:r>
              <a:rPr lang="en-US" dirty="0" smtClean="0">
                <a:solidFill>
                  <a:schemeClr val="tx1"/>
                </a:solidFill>
              </a:rPr>
              <a:t>66, 68.3, 73</a:t>
            </a:r>
          </a:p>
          <a:p>
            <a:pPr marL="971550" lvl="1" indent="-514350" algn="l">
              <a:buFont typeface="+mj-lt"/>
              <a:buAutoNum type="alphaUcPeriod"/>
            </a:pPr>
            <a:r>
              <a:rPr lang="en-US" dirty="0" smtClean="0">
                <a:solidFill>
                  <a:schemeClr val="tx1"/>
                </a:solidFill>
              </a:rPr>
              <a:t>66, 67, 68</a:t>
            </a:r>
          </a:p>
          <a:p>
            <a:pPr marL="971550" lvl="1" indent="-514350" algn="l">
              <a:buFont typeface="+mj-lt"/>
              <a:buAutoNum type="alphaUcPeriod"/>
            </a:pPr>
            <a:r>
              <a:rPr lang="en-US" dirty="0" smtClean="0">
                <a:solidFill>
                  <a:schemeClr val="tx1"/>
                </a:solidFill>
              </a:rPr>
              <a:t>66, </a:t>
            </a:r>
            <a:r>
              <a:rPr lang="en-US" dirty="0" smtClean="0">
                <a:solidFill>
                  <a:schemeClr val="tx1"/>
                </a:solidFill>
              </a:rPr>
              <a:t>68.5, </a:t>
            </a:r>
            <a:r>
              <a:rPr lang="en-US" dirty="0" smtClean="0">
                <a:solidFill>
                  <a:schemeClr val="tx1"/>
                </a:solidFill>
              </a:rPr>
              <a:t>71</a:t>
            </a:r>
          </a:p>
          <a:p>
            <a:pPr marL="514350" indent="-514350" algn="l">
              <a:buFont typeface="+mj-lt"/>
              <a:buAutoNum type="alphaUcPeriod"/>
            </a:pPr>
            <a:endParaRPr lang="en-US" b="1" dirty="0">
              <a:solidFill>
                <a:schemeClr val="tx1"/>
              </a:solidFill>
            </a:endParaRPr>
          </a:p>
        </p:txBody>
      </p:sp>
      <p:sp>
        <p:nvSpPr>
          <p:cNvPr id="5" name="Rectangle 4"/>
          <p:cNvSpPr/>
          <p:nvPr/>
        </p:nvSpPr>
        <p:spPr>
          <a:xfrm>
            <a:off x="5943600" y="1981200"/>
            <a:ext cx="2133600" cy="3139321"/>
          </a:xfrm>
          <a:prstGeom prst="rect">
            <a:avLst/>
          </a:prstGeom>
        </p:spPr>
        <p:txBody>
          <a:bodyPr wrap="square">
            <a:spAutoFit/>
          </a:bodyPr>
          <a:lstStyle/>
          <a:p>
            <a:r>
              <a:rPr lang="en-US" dirty="0"/>
              <a:t>Heights</a:t>
            </a:r>
          </a:p>
          <a:p>
            <a:r>
              <a:rPr lang="en-US" dirty="0"/>
              <a:t>70</a:t>
            </a:r>
          </a:p>
          <a:p>
            <a:r>
              <a:rPr lang="en-US" dirty="0"/>
              <a:t>68</a:t>
            </a:r>
          </a:p>
          <a:p>
            <a:r>
              <a:rPr lang="en-US" dirty="0"/>
              <a:t>64</a:t>
            </a:r>
          </a:p>
          <a:p>
            <a:r>
              <a:rPr lang="en-US" dirty="0"/>
              <a:t>69</a:t>
            </a:r>
          </a:p>
          <a:p>
            <a:r>
              <a:rPr lang="en-US" dirty="0"/>
              <a:t>72</a:t>
            </a:r>
          </a:p>
          <a:p>
            <a:r>
              <a:rPr lang="en-US" dirty="0"/>
              <a:t>66</a:t>
            </a:r>
          </a:p>
          <a:p>
            <a:r>
              <a:rPr lang="en-US" dirty="0"/>
              <a:t>66</a:t>
            </a:r>
          </a:p>
          <a:p>
            <a:r>
              <a:rPr lang="en-US" dirty="0"/>
              <a:t>67</a:t>
            </a:r>
          </a:p>
          <a:p>
            <a:r>
              <a:rPr lang="en-US" dirty="0"/>
              <a:t>71</a:t>
            </a:r>
          </a:p>
          <a:p>
            <a:r>
              <a:rPr lang="en-US" dirty="0"/>
              <a:t>71</a:t>
            </a:r>
          </a:p>
        </p:txBody>
      </p:sp>
    </p:spTree>
    <p:extLst>
      <p:ext uri="{BB962C8B-B14F-4D97-AF65-F5344CB8AC3E}">
        <p14:creationId xmlns:p14="http://schemas.microsoft.com/office/powerpoint/2010/main" val="1539390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7010400" cy="5638800"/>
          </a:xfrm>
        </p:spPr>
        <p:txBody>
          <a:bodyPr>
            <a:normAutofit/>
          </a:bodyPr>
          <a:lstStyle/>
          <a:p>
            <a:pPr lvl="0" algn="l"/>
            <a:r>
              <a:rPr lang="en-US" dirty="0" smtClean="0">
                <a:solidFill>
                  <a:schemeClr val="tx1"/>
                </a:solidFill>
              </a:rPr>
              <a:t>What kind of graph is this?</a:t>
            </a:r>
          </a:p>
          <a:p>
            <a:pPr lvl="0" algn="l"/>
            <a:endParaRPr lang="en-US" dirty="0">
              <a:solidFill>
                <a:schemeClr val="tx1"/>
              </a:solidFill>
            </a:endParaRP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Histogram</a:t>
            </a:r>
          </a:p>
          <a:p>
            <a:pPr marL="971550" lvl="1" indent="-514350" algn="l">
              <a:buFont typeface="+mj-lt"/>
              <a:buAutoNum type="alphaUcPeriod"/>
            </a:pPr>
            <a:r>
              <a:rPr lang="en-US" dirty="0" smtClean="0">
                <a:solidFill>
                  <a:schemeClr val="tx1"/>
                </a:solidFill>
              </a:rPr>
              <a:t>Dot plot</a:t>
            </a:r>
          </a:p>
          <a:p>
            <a:pPr marL="971550" lvl="1" indent="-514350" algn="l">
              <a:buFont typeface="+mj-lt"/>
              <a:buAutoNum type="alphaUcPeriod"/>
            </a:pPr>
            <a:r>
              <a:rPr lang="en-US" dirty="0" smtClean="0">
                <a:solidFill>
                  <a:schemeClr val="tx1"/>
                </a:solidFill>
              </a:rPr>
              <a:t>Box plot</a:t>
            </a:r>
          </a:p>
          <a:p>
            <a:pPr marL="971550" lvl="1" indent="-514350" algn="l">
              <a:buFont typeface="+mj-lt"/>
              <a:buAutoNum type="alphaUcPeriod"/>
            </a:pPr>
            <a:r>
              <a:rPr lang="en-US" dirty="0" smtClean="0">
                <a:solidFill>
                  <a:schemeClr val="tx1"/>
                </a:solidFill>
              </a:rPr>
              <a:t>Bar chart</a:t>
            </a:r>
          </a:p>
          <a:p>
            <a:pPr marL="971550" lvl="1" indent="-514350" algn="l">
              <a:buFont typeface="+mj-lt"/>
              <a:buAutoNum type="alphaUcPeriod"/>
            </a:pPr>
            <a:r>
              <a:rPr lang="en-US" dirty="0" smtClean="0">
                <a:solidFill>
                  <a:schemeClr val="tx1"/>
                </a:solidFill>
              </a:rPr>
              <a:t>Pie chart</a:t>
            </a:r>
          </a:p>
          <a:p>
            <a:pPr marL="514350" indent="-514350" algn="l">
              <a:buFont typeface="+mj-lt"/>
              <a:buAutoNum type="alphaUcPeriod"/>
            </a:pPr>
            <a:endParaRPr lang="en-US" b="1" dirty="0">
              <a:solidFill>
                <a:schemeClr val="tx1"/>
              </a:solidFill>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407" t="9811" r="-5407" b="-9811"/>
          <a:stretch/>
        </p:blipFill>
        <p:spPr bwMode="auto">
          <a:xfrm>
            <a:off x="3276600" y="1920240"/>
            <a:ext cx="60579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5575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7010400" cy="5638800"/>
          </a:xfrm>
        </p:spPr>
        <p:txBody>
          <a:bodyPr>
            <a:normAutofit/>
          </a:bodyPr>
          <a:lstStyle/>
          <a:p>
            <a:pPr lvl="0" algn="l"/>
            <a:r>
              <a:rPr lang="en-US" dirty="0" smtClean="0">
                <a:solidFill>
                  <a:schemeClr val="tx1"/>
                </a:solidFill>
              </a:rPr>
              <a:t>What is the added height value of 85 called?  (How do we know?)</a:t>
            </a:r>
          </a:p>
          <a:p>
            <a:pPr lvl="0" algn="l"/>
            <a:endParaRPr lang="en-US" dirty="0">
              <a:solidFill>
                <a:schemeClr val="tx1"/>
              </a:solidFill>
            </a:endParaRPr>
          </a:p>
          <a:p>
            <a:pPr lvl="0" algn="l"/>
            <a:endParaRPr lang="en-US" dirty="0" smtClean="0">
              <a:solidFill>
                <a:schemeClr val="tx1"/>
              </a:solidFill>
            </a:endParaRPr>
          </a:p>
          <a:p>
            <a:pPr marL="971550" lvl="1" indent="-514350" algn="l">
              <a:buFont typeface="+mj-lt"/>
              <a:buAutoNum type="alphaUcPeriod"/>
            </a:pPr>
            <a:r>
              <a:rPr lang="en-US" dirty="0" smtClean="0">
                <a:solidFill>
                  <a:schemeClr val="tx1"/>
                </a:solidFill>
              </a:rPr>
              <a:t>Really tall person</a:t>
            </a:r>
          </a:p>
          <a:p>
            <a:pPr marL="971550" lvl="1" indent="-514350" algn="l">
              <a:buFont typeface="+mj-lt"/>
              <a:buAutoNum type="alphaUcPeriod"/>
            </a:pPr>
            <a:r>
              <a:rPr lang="en-US" dirty="0" smtClean="0">
                <a:solidFill>
                  <a:schemeClr val="tx1"/>
                </a:solidFill>
              </a:rPr>
              <a:t>Outlier</a:t>
            </a:r>
          </a:p>
          <a:p>
            <a:pPr marL="971550" lvl="1" indent="-514350" algn="l">
              <a:buFont typeface="+mj-lt"/>
              <a:buAutoNum type="alphaUcPeriod"/>
            </a:pPr>
            <a:r>
              <a:rPr lang="en-US" dirty="0" smtClean="0">
                <a:solidFill>
                  <a:schemeClr val="tx1"/>
                </a:solidFill>
              </a:rPr>
              <a:t>Minimum</a:t>
            </a:r>
          </a:p>
          <a:p>
            <a:pPr marL="971550" lvl="1" indent="-514350" algn="l">
              <a:buFont typeface="+mj-lt"/>
              <a:buAutoNum type="alphaUcPeriod"/>
            </a:pPr>
            <a:r>
              <a:rPr lang="en-US" dirty="0" smtClean="0">
                <a:solidFill>
                  <a:schemeClr val="tx1"/>
                </a:solidFill>
              </a:rPr>
              <a:t>Interquartile Range</a:t>
            </a:r>
          </a:p>
          <a:p>
            <a:pPr marL="971550" lvl="1" indent="-514350" algn="l">
              <a:buFont typeface="+mj-lt"/>
              <a:buAutoNum type="alphaUcPeriod"/>
            </a:pPr>
            <a:r>
              <a:rPr lang="en-US" dirty="0" smtClean="0">
                <a:solidFill>
                  <a:schemeClr val="tx1"/>
                </a:solidFill>
              </a:rPr>
              <a:t>90</a:t>
            </a:r>
            <a:r>
              <a:rPr lang="en-US" baseline="30000" dirty="0" smtClean="0">
                <a:solidFill>
                  <a:schemeClr val="tx1"/>
                </a:solidFill>
              </a:rPr>
              <a:t>th</a:t>
            </a:r>
            <a:r>
              <a:rPr lang="en-US" dirty="0" smtClean="0">
                <a:solidFill>
                  <a:schemeClr val="tx1"/>
                </a:solidFill>
              </a:rPr>
              <a:t> percentile</a:t>
            </a:r>
          </a:p>
          <a:p>
            <a:pPr marL="514350" indent="-514350" algn="l">
              <a:buFont typeface="+mj-lt"/>
              <a:buAutoNum type="alphaUcPeriod"/>
            </a:pPr>
            <a:endParaRPr lang="en-US" b="1" dirty="0">
              <a:solidFill>
                <a:schemeClr val="tx1"/>
              </a:solidFill>
            </a:endParaRPr>
          </a:p>
        </p:txBody>
      </p:sp>
      <p:sp>
        <p:nvSpPr>
          <p:cNvPr id="4" name="Rectangle 3"/>
          <p:cNvSpPr/>
          <p:nvPr/>
        </p:nvSpPr>
        <p:spPr>
          <a:xfrm>
            <a:off x="6705600" y="2286000"/>
            <a:ext cx="1143000" cy="3416320"/>
          </a:xfrm>
          <a:prstGeom prst="rect">
            <a:avLst/>
          </a:prstGeom>
        </p:spPr>
        <p:txBody>
          <a:bodyPr wrap="square">
            <a:spAutoFit/>
          </a:bodyPr>
          <a:lstStyle/>
          <a:p>
            <a:r>
              <a:rPr lang="en-US" dirty="0"/>
              <a:t>Heights</a:t>
            </a:r>
          </a:p>
          <a:p>
            <a:r>
              <a:rPr lang="en-US" dirty="0"/>
              <a:t>70</a:t>
            </a:r>
          </a:p>
          <a:p>
            <a:r>
              <a:rPr lang="en-US" dirty="0"/>
              <a:t>68</a:t>
            </a:r>
          </a:p>
          <a:p>
            <a:r>
              <a:rPr lang="en-US" dirty="0"/>
              <a:t>64</a:t>
            </a:r>
          </a:p>
          <a:p>
            <a:r>
              <a:rPr lang="en-US" dirty="0"/>
              <a:t>69</a:t>
            </a:r>
          </a:p>
          <a:p>
            <a:r>
              <a:rPr lang="en-US" dirty="0"/>
              <a:t>72</a:t>
            </a:r>
          </a:p>
          <a:p>
            <a:r>
              <a:rPr lang="en-US" dirty="0"/>
              <a:t>66</a:t>
            </a:r>
          </a:p>
          <a:p>
            <a:r>
              <a:rPr lang="en-US" dirty="0"/>
              <a:t>66</a:t>
            </a:r>
          </a:p>
          <a:p>
            <a:r>
              <a:rPr lang="en-US" dirty="0"/>
              <a:t>67</a:t>
            </a:r>
          </a:p>
          <a:p>
            <a:r>
              <a:rPr lang="en-US" dirty="0"/>
              <a:t>71</a:t>
            </a:r>
          </a:p>
          <a:p>
            <a:r>
              <a:rPr lang="en-US" dirty="0"/>
              <a:t>71</a:t>
            </a:r>
          </a:p>
          <a:p>
            <a:r>
              <a:rPr lang="en-US" dirty="0"/>
              <a:t>85</a:t>
            </a:r>
          </a:p>
        </p:txBody>
      </p:sp>
    </p:spTree>
    <p:extLst>
      <p:ext uri="{BB962C8B-B14F-4D97-AF65-F5344CB8AC3E}">
        <p14:creationId xmlns:p14="http://schemas.microsoft.com/office/powerpoint/2010/main" val="1731889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7010400" cy="5638800"/>
          </a:xfrm>
        </p:spPr>
        <p:txBody>
          <a:bodyPr>
            <a:normAutofit/>
          </a:bodyPr>
          <a:lstStyle/>
          <a:p>
            <a:pPr lvl="0" algn="l"/>
            <a:r>
              <a:rPr lang="en-US" dirty="0" smtClean="0">
                <a:solidFill>
                  <a:schemeClr val="tx1"/>
                </a:solidFill>
              </a:rPr>
              <a:t>Boxplot with outlier marker.</a:t>
            </a:r>
            <a:endParaRPr lang="en-US"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6858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620000" y="1905000"/>
            <a:ext cx="1143000" cy="3416320"/>
          </a:xfrm>
          <a:prstGeom prst="rect">
            <a:avLst/>
          </a:prstGeom>
        </p:spPr>
        <p:txBody>
          <a:bodyPr wrap="square">
            <a:spAutoFit/>
          </a:bodyPr>
          <a:lstStyle/>
          <a:p>
            <a:r>
              <a:rPr lang="en-US" dirty="0"/>
              <a:t>Heights</a:t>
            </a:r>
          </a:p>
          <a:p>
            <a:r>
              <a:rPr lang="en-US" dirty="0"/>
              <a:t>70</a:t>
            </a:r>
          </a:p>
          <a:p>
            <a:r>
              <a:rPr lang="en-US" dirty="0"/>
              <a:t>68</a:t>
            </a:r>
          </a:p>
          <a:p>
            <a:r>
              <a:rPr lang="en-US" dirty="0"/>
              <a:t>64</a:t>
            </a:r>
          </a:p>
          <a:p>
            <a:r>
              <a:rPr lang="en-US" dirty="0"/>
              <a:t>69</a:t>
            </a:r>
          </a:p>
          <a:p>
            <a:r>
              <a:rPr lang="en-US" dirty="0"/>
              <a:t>72</a:t>
            </a:r>
          </a:p>
          <a:p>
            <a:r>
              <a:rPr lang="en-US" dirty="0"/>
              <a:t>66</a:t>
            </a:r>
          </a:p>
          <a:p>
            <a:r>
              <a:rPr lang="en-US" dirty="0"/>
              <a:t>66</a:t>
            </a:r>
          </a:p>
          <a:p>
            <a:r>
              <a:rPr lang="en-US" dirty="0"/>
              <a:t>67</a:t>
            </a:r>
          </a:p>
          <a:p>
            <a:r>
              <a:rPr lang="en-US" dirty="0"/>
              <a:t>71</a:t>
            </a:r>
          </a:p>
          <a:p>
            <a:r>
              <a:rPr lang="en-US" dirty="0"/>
              <a:t>71</a:t>
            </a:r>
          </a:p>
          <a:p>
            <a:r>
              <a:rPr lang="en-US" dirty="0"/>
              <a:t>85</a:t>
            </a:r>
          </a:p>
        </p:txBody>
      </p:sp>
    </p:spTree>
    <p:extLst>
      <p:ext uri="{BB962C8B-B14F-4D97-AF65-F5344CB8AC3E}">
        <p14:creationId xmlns:p14="http://schemas.microsoft.com/office/powerpoint/2010/main" val="112850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143000"/>
            <a:ext cx="8305800" cy="1828800"/>
          </a:xfrm>
        </p:spPr>
        <p:txBody>
          <a:bodyPr>
            <a:normAutofit fontScale="90000"/>
          </a:bodyPr>
          <a:lstStyle/>
          <a:p>
            <a:r>
              <a:rPr lang="en-US" dirty="0" smtClean="0"/>
              <a:t>Ron Paul received 8% of the vote in the Republican primary in New Hampshire in 2008 and 24% in 2012.  The media today reported that he tripled his support.</a:t>
            </a:r>
            <a:endParaRPr lang="en-US" dirty="0"/>
          </a:p>
        </p:txBody>
      </p:sp>
      <p:sp>
        <p:nvSpPr>
          <p:cNvPr id="3" name="Subtitle 2"/>
          <p:cNvSpPr>
            <a:spLocks noGrp="1"/>
          </p:cNvSpPr>
          <p:nvPr>
            <p:ph type="subTitle" idx="1"/>
          </p:nvPr>
        </p:nvSpPr>
        <p:spPr>
          <a:xfrm>
            <a:off x="838200" y="4038600"/>
            <a:ext cx="7010400" cy="2286000"/>
          </a:xfrm>
        </p:spPr>
        <p:txBody>
          <a:bodyPr>
            <a:normAutofit/>
          </a:bodyPr>
          <a:lstStyle/>
          <a:p>
            <a:pPr marL="514350" indent="-514350" algn="l">
              <a:buFont typeface="+mj-lt"/>
              <a:buAutoNum type="alphaUcPeriod"/>
            </a:pPr>
            <a:r>
              <a:rPr lang="en-US" b="1" dirty="0" smtClean="0">
                <a:solidFill>
                  <a:schemeClr val="tx1"/>
                </a:solidFill>
              </a:rPr>
              <a:t>True</a:t>
            </a:r>
          </a:p>
          <a:p>
            <a:pPr marL="514350" indent="-514350" algn="l">
              <a:buFont typeface="+mj-lt"/>
              <a:buAutoNum type="alphaUcPeriod"/>
            </a:pPr>
            <a:r>
              <a:rPr lang="en-US" b="1" dirty="0" smtClean="0">
                <a:solidFill>
                  <a:schemeClr val="tx1"/>
                </a:solidFill>
              </a:rPr>
              <a:t>False</a:t>
            </a:r>
          </a:p>
          <a:p>
            <a:pPr marL="514350" indent="-514350" algn="l">
              <a:buFont typeface="+mj-lt"/>
              <a:buAutoNum type="alphaUcPeriod"/>
            </a:pPr>
            <a:r>
              <a:rPr lang="en-US" b="1" dirty="0" smtClean="0">
                <a:solidFill>
                  <a:schemeClr val="tx1"/>
                </a:solidFill>
              </a:rPr>
              <a:t>Neither true nor false, but depends.</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2209800"/>
          </a:xfrm>
        </p:spPr>
        <p:txBody>
          <a:bodyPr>
            <a:normAutofit/>
          </a:bodyPr>
          <a:lstStyle/>
          <a:p>
            <a:pPr algn="l"/>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304800" y="685800"/>
            <a:ext cx="8610600" cy="5638800"/>
          </a:xfrm>
        </p:spPr>
        <p:txBody>
          <a:bodyPr>
            <a:normAutofit lnSpcReduction="10000"/>
          </a:bodyPr>
          <a:lstStyle/>
          <a:p>
            <a:pPr lvl="0" algn="l"/>
            <a:r>
              <a:rPr lang="en-US" dirty="0" smtClean="0">
                <a:solidFill>
                  <a:schemeClr val="tx1"/>
                </a:solidFill>
              </a:rPr>
              <a:t>Terri received a score of 92% on her chemistry exam and a score of 88% on her biology exam.  In the chemistry class the mean was 80% and the standard deviation was 6%.  In the biology class the mean was 80% and the standard deviation was 3%.  In which class did she do </a:t>
            </a:r>
            <a:r>
              <a:rPr lang="en-US" dirty="0" smtClean="0">
                <a:solidFill>
                  <a:schemeClr val="tx1"/>
                </a:solidFill>
              </a:rPr>
              <a:t>better compared to her peers?</a:t>
            </a:r>
            <a:endParaRPr lang="en-US" dirty="0" smtClean="0">
              <a:solidFill>
                <a:schemeClr val="tx1"/>
              </a:solidFill>
            </a:endParaRPr>
          </a:p>
          <a:p>
            <a:pPr marL="514350" lvl="0" indent="-514350" algn="l">
              <a:buFont typeface="+mj-lt"/>
              <a:buAutoNum type="alphaUcPeriod"/>
            </a:pPr>
            <a:r>
              <a:rPr lang="en-US" dirty="0" smtClean="0">
                <a:solidFill>
                  <a:schemeClr val="tx1"/>
                </a:solidFill>
              </a:rPr>
              <a:t>Chemistry Class</a:t>
            </a:r>
          </a:p>
          <a:p>
            <a:pPr marL="514350" lvl="0" indent="-514350" algn="l">
              <a:buFont typeface="+mj-lt"/>
              <a:buAutoNum type="alphaUcPeriod"/>
            </a:pPr>
            <a:r>
              <a:rPr lang="en-US" dirty="0" smtClean="0">
                <a:solidFill>
                  <a:schemeClr val="tx1"/>
                </a:solidFill>
              </a:rPr>
              <a:t>Biology Class</a:t>
            </a:r>
          </a:p>
          <a:p>
            <a:pPr marL="514350" lvl="0" indent="-514350" algn="l">
              <a:buFont typeface="+mj-lt"/>
              <a:buAutoNum type="alphaUcPeriod"/>
            </a:pPr>
            <a:r>
              <a:rPr lang="en-US" dirty="0" smtClean="0">
                <a:solidFill>
                  <a:schemeClr val="tx1"/>
                </a:solidFill>
              </a:rPr>
              <a:t>Same in both classes</a:t>
            </a:r>
          </a:p>
          <a:p>
            <a:pPr marL="514350" lvl="0" indent="-514350" algn="l">
              <a:buFont typeface="+mj-lt"/>
              <a:buAutoNum type="alphaUcPeriod"/>
            </a:pPr>
            <a:r>
              <a:rPr lang="en-US" dirty="0" smtClean="0">
                <a:solidFill>
                  <a:schemeClr val="tx1"/>
                </a:solidFill>
              </a:rPr>
              <a:t>Not enough information</a:t>
            </a:r>
            <a:endParaRPr lang="en-US" dirty="0">
              <a:solidFill>
                <a:schemeClr val="tx1"/>
              </a:solidFill>
            </a:endParaRPr>
          </a:p>
        </p:txBody>
      </p:sp>
    </p:spTree>
    <p:extLst>
      <p:ext uri="{BB962C8B-B14F-4D97-AF65-F5344CB8AC3E}">
        <p14:creationId xmlns:p14="http://schemas.microsoft.com/office/powerpoint/2010/main" val="47222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8763000" cy="1828800"/>
          </a:xfrm>
        </p:spPr>
        <p:txBody>
          <a:bodyPr>
            <a:normAutofit fontScale="90000"/>
          </a:bodyPr>
          <a:lstStyle/>
          <a:p>
            <a:pPr algn="l"/>
            <a:r>
              <a:rPr lang="en-US" sz="3200" dirty="0" smtClean="0"/>
              <a:t>A study of people going to night-clubs first determines that there are about 250-300 people that go to a club of interest.  A sample size of 30 is selected, giving an interval of 300/30 = 10. A random number between 1 and 10 is generated and comes up with 7. Starting with the 7th person to enter the club, every 10th person is given a brief interview.  Other precautions are taken to neutralize any impact on the study of what time of night people enter the club.</a:t>
            </a:r>
            <a:endParaRPr lang="en-US" sz="3200" dirty="0"/>
          </a:p>
        </p:txBody>
      </p:sp>
      <p:sp>
        <p:nvSpPr>
          <p:cNvPr id="3" name="Subtitle 2"/>
          <p:cNvSpPr>
            <a:spLocks noGrp="1"/>
          </p:cNvSpPr>
          <p:nvPr>
            <p:ph type="subTitle" idx="1"/>
          </p:nvPr>
        </p:nvSpPr>
        <p:spPr>
          <a:xfrm>
            <a:off x="685800" y="4724400"/>
            <a:ext cx="7010400" cy="2286000"/>
          </a:xfrm>
        </p:spPr>
        <p:txBody>
          <a:bodyPr>
            <a:normAutofit/>
          </a:bodyPr>
          <a:lstStyle/>
          <a:p>
            <a:pPr marL="514350" indent="-514350" algn="l">
              <a:buFont typeface="+mj-lt"/>
              <a:buAutoNum type="alphaUcPeriod"/>
            </a:pPr>
            <a:r>
              <a:rPr lang="en-US" b="1" dirty="0" smtClean="0">
                <a:solidFill>
                  <a:schemeClr val="tx1"/>
                </a:solidFill>
              </a:rPr>
              <a:t>This is a simple random sample</a:t>
            </a:r>
          </a:p>
          <a:p>
            <a:pPr marL="514350" indent="-514350" algn="l">
              <a:buFont typeface="+mj-lt"/>
              <a:buAutoNum type="alphaUcPeriod"/>
            </a:pPr>
            <a:r>
              <a:rPr lang="en-US" b="1" dirty="0" smtClean="0">
                <a:solidFill>
                  <a:schemeClr val="tx1"/>
                </a:solidFill>
              </a:rPr>
              <a:t>This is not a simple random sample</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8763000" cy="1828800"/>
          </a:xfrm>
        </p:spPr>
        <p:txBody>
          <a:bodyPr>
            <a:normAutofit fontScale="90000"/>
          </a:bodyPr>
          <a:lstStyle/>
          <a:p>
            <a:pPr algn="l"/>
            <a:r>
              <a:rPr lang="en-US" sz="2800" dirty="0" smtClean="0"/>
              <a:t>Suppose farmer Bob wishes to work out the average milk yield of his herd which consists of </a:t>
            </a:r>
            <a:r>
              <a:rPr lang="en-US" sz="2800" dirty="0" err="1" smtClean="0"/>
              <a:t>Ayrshire</a:t>
            </a:r>
            <a:r>
              <a:rPr lang="en-US" sz="2800" dirty="0" smtClean="0"/>
              <a:t>, Friesian, Galloway and Jersey cows.  He divides up his herd into the four sub-groups based on breed and take a sample from each breed based on how many of that breed are in his herd. </a:t>
            </a:r>
            <a:br>
              <a:rPr lang="en-US" sz="2800" dirty="0" smtClean="0"/>
            </a:br>
            <a:endParaRPr lang="en-US" sz="3200" dirty="0"/>
          </a:p>
        </p:txBody>
      </p:sp>
      <p:sp>
        <p:nvSpPr>
          <p:cNvPr id="3" name="Subtitle 2"/>
          <p:cNvSpPr>
            <a:spLocks noGrp="1"/>
          </p:cNvSpPr>
          <p:nvPr>
            <p:ph type="subTitle" idx="1"/>
          </p:nvPr>
        </p:nvSpPr>
        <p:spPr>
          <a:xfrm>
            <a:off x="685800" y="4724400"/>
            <a:ext cx="7010400" cy="2286000"/>
          </a:xfrm>
        </p:spPr>
        <p:txBody>
          <a:bodyPr>
            <a:normAutofit/>
          </a:bodyPr>
          <a:lstStyle/>
          <a:p>
            <a:pPr marL="514350" indent="-514350" algn="l">
              <a:buFont typeface="+mj-lt"/>
              <a:buAutoNum type="alphaUcPeriod"/>
            </a:pPr>
            <a:r>
              <a:rPr lang="en-US" b="1" dirty="0" smtClean="0">
                <a:solidFill>
                  <a:schemeClr val="tx1"/>
                </a:solidFill>
              </a:rPr>
              <a:t>This is a simple random sample</a:t>
            </a:r>
          </a:p>
          <a:p>
            <a:pPr marL="514350" indent="-514350" algn="l">
              <a:buFont typeface="+mj-lt"/>
              <a:buAutoNum type="alphaUcPeriod"/>
            </a:pPr>
            <a:r>
              <a:rPr lang="en-US" b="1" dirty="0" smtClean="0">
                <a:solidFill>
                  <a:schemeClr val="tx1"/>
                </a:solidFill>
              </a:rPr>
              <a:t>This is not a simple random sample</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6858000" cy="3962400"/>
          </a:xfrm>
        </p:spPr>
        <p:txBody>
          <a:bodyPr>
            <a:normAutofit/>
          </a:bodyPr>
          <a:lstStyle/>
          <a:p>
            <a:pPr algn="l"/>
            <a:r>
              <a:rPr lang="en-US" sz="2800" dirty="0" smtClean="0"/>
              <a:t>The following are all quantitative variables (opposed to qualitative variables):</a:t>
            </a:r>
            <a:br>
              <a:rPr lang="en-US" sz="2800" dirty="0" smtClean="0"/>
            </a:br>
            <a:r>
              <a:rPr lang="en-US" sz="2800" dirty="0" smtClean="0"/>
              <a:t>Age</a:t>
            </a:r>
            <a:br>
              <a:rPr lang="en-US" sz="2800" dirty="0" smtClean="0"/>
            </a:br>
            <a:r>
              <a:rPr lang="en-US" sz="2800" dirty="0" smtClean="0"/>
              <a:t>Sex</a:t>
            </a:r>
            <a:br>
              <a:rPr lang="en-US" sz="2800" dirty="0" smtClean="0"/>
            </a:br>
            <a:r>
              <a:rPr lang="en-US" sz="2800" dirty="0" smtClean="0"/>
              <a:t>IQ</a:t>
            </a:r>
            <a:br>
              <a:rPr lang="en-US" sz="2800" dirty="0" smtClean="0"/>
            </a:br>
            <a:r>
              <a:rPr lang="en-US" sz="2800" dirty="0" smtClean="0"/>
              <a:t>Weight</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685800" y="4724400"/>
            <a:ext cx="7010400" cy="2286000"/>
          </a:xfrm>
        </p:spPr>
        <p:txBody>
          <a:bodyPr>
            <a:normAutofit/>
          </a:bodyPr>
          <a:lstStyle/>
          <a:p>
            <a:pPr marL="514350" indent="-514350" algn="l">
              <a:buFont typeface="+mj-lt"/>
              <a:buAutoNum type="alphaUcPeriod"/>
            </a:pPr>
            <a:r>
              <a:rPr lang="en-US" b="1" dirty="0" smtClean="0">
                <a:solidFill>
                  <a:schemeClr val="tx1"/>
                </a:solidFill>
              </a:rPr>
              <a:t>True</a:t>
            </a:r>
          </a:p>
          <a:p>
            <a:pPr marL="514350" indent="-514350" algn="l">
              <a:buFont typeface="+mj-lt"/>
              <a:buAutoNum type="alphaUcPeriod"/>
            </a:pPr>
            <a:r>
              <a:rPr lang="en-US" b="1" dirty="0" smtClean="0">
                <a:solidFill>
                  <a:schemeClr val="tx1"/>
                </a:solidFill>
              </a:rPr>
              <a:t>False</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96200" cy="4800600"/>
          </a:xfrm>
        </p:spPr>
        <p:txBody>
          <a:bodyPr>
            <a:normAutofit/>
          </a:bodyPr>
          <a:lstStyle/>
          <a:p>
            <a:pPr algn="l"/>
            <a:r>
              <a:rPr lang="en-US" sz="2800" dirty="0" smtClean="0"/>
              <a:t>The following are all discrete variables (opposed to continuous variables):</a:t>
            </a:r>
            <a:br>
              <a:rPr lang="en-US" sz="2800" dirty="0" smtClean="0"/>
            </a:br>
            <a:r>
              <a:rPr lang="en-US" sz="2800" dirty="0" smtClean="0"/>
              <a:t>Number of students in class today</a:t>
            </a:r>
            <a:br>
              <a:rPr lang="en-US" sz="2800" dirty="0" smtClean="0"/>
            </a:br>
            <a:r>
              <a:rPr lang="en-US" sz="2800" dirty="0" smtClean="0"/>
              <a:t>Number of legs my cat has</a:t>
            </a:r>
            <a:br>
              <a:rPr lang="en-US" sz="2800" dirty="0" smtClean="0"/>
            </a:br>
            <a:r>
              <a:rPr lang="en-US" sz="2800" dirty="0" smtClean="0"/>
              <a:t>Number of attempts I need to make one free throw</a:t>
            </a:r>
            <a:br>
              <a:rPr lang="en-US" sz="2800" dirty="0" smtClean="0"/>
            </a:br>
            <a:r>
              <a:rPr lang="en-US" sz="2800" dirty="0" smtClean="0"/>
              <a:t>Mass of my cat</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685800" y="4724400"/>
            <a:ext cx="7010400" cy="2286000"/>
          </a:xfrm>
        </p:spPr>
        <p:txBody>
          <a:bodyPr>
            <a:normAutofit/>
          </a:bodyPr>
          <a:lstStyle/>
          <a:p>
            <a:pPr marL="514350" indent="-514350" algn="l">
              <a:buFont typeface="+mj-lt"/>
              <a:buAutoNum type="alphaUcPeriod"/>
            </a:pPr>
            <a:r>
              <a:rPr lang="en-US" b="1" dirty="0" smtClean="0">
                <a:solidFill>
                  <a:schemeClr val="tx1"/>
                </a:solidFill>
              </a:rPr>
              <a:t>True</a:t>
            </a:r>
          </a:p>
          <a:p>
            <a:pPr marL="514350" indent="-514350" algn="l">
              <a:buFont typeface="+mj-lt"/>
              <a:buAutoNum type="alphaUcPeriod"/>
            </a:pPr>
            <a:r>
              <a:rPr lang="en-US" b="1" dirty="0" smtClean="0">
                <a:solidFill>
                  <a:schemeClr val="tx1"/>
                </a:solidFill>
              </a:rPr>
              <a:t>False</a:t>
            </a:r>
          </a:p>
          <a:p>
            <a:pPr marL="514350" indent="-514350" algn="l">
              <a:buFont typeface="+mj-lt"/>
              <a:buAutoNum type="alphaUcPeriod"/>
            </a:pP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5334000" cy="2286000"/>
          </a:xfrm>
        </p:spPr>
        <p:txBody>
          <a:bodyPr>
            <a:normAutofit/>
          </a:bodyPr>
          <a:lstStyle/>
          <a:p>
            <a:pPr algn="l"/>
            <a:r>
              <a:rPr lang="en-US" sz="2800" dirty="0" smtClean="0"/>
              <a:t>What is wrong with this pie chart?</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228600" y="4038600"/>
            <a:ext cx="6858000" cy="2819400"/>
          </a:xfrm>
        </p:spPr>
        <p:txBody>
          <a:bodyPr>
            <a:normAutofit lnSpcReduction="10000"/>
          </a:bodyPr>
          <a:lstStyle/>
          <a:p>
            <a:pPr marL="514350" indent="-514350" algn="l">
              <a:buFont typeface="+mj-lt"/>
              <a:buAutoNum type="alphaUcPeriod"/>
            </a:pPr>
            <a:r>
              <a:rPr lang="en-US" b="1" dirty="0" smtClean="0">
                <a:solidFill>
                  <a:schemeClr val="tx1"/>
                </a:solidFill>
              </a:rPr>
              <a:t>Too many categories</a:t>
            </a:r>
          </a:p>
          <a:p>
            <a:pPr marL="514350" indent="-514350" algn="l">
              <a:buFont typeface="+mj-lt"/>
              <a:buAutoNum type="alphaUcPeriod"/>
            </a:pPr>
            <a:r>
              <a:rPr lang="en-US" b="1" dirty="0" smtClean="0">
                <a:solidFill>
                  <a:schemeClr val="tx1"/>
                </a:solidFill>
              </a:rPr>
              <a:t>Don’t know how big categories are</a:t>
            </a:r>
          </a:p>
          <a:p>
            <a:pPr marL="514350" indent="-514350" algn="l">
              <a:buFont typeface="+mj-lt"/>
              <a:buAutoNum type="alphaUcPeriod"/>
            </a:pPr>
            <a:r>
              <a:rPr lang="en-US" b="1" dirty="0" smtClean="0">
                <a:solidFill>
                  <a:schemeClr val="tx1"/>
                </a:solidFill>
              </a:rPr>
              <a:t>Three Dimensional appearance</a:t>
            </a:r>
          </a:p>
          <a:p>
            <a:pPr marL="514350" indent="-514350" algn="l">
              <a:buFont typeface="+mj-lt"/>
              <a:buAutoNum type="alphaUcPeriod"/>
            </a:pPr>
            <a:r>
              <a:rPr lang="en-US" b="1" dirty="0" smtClean="0">
                <a:solidFill>
                  <a:schemeClr val="tx1"/>
                </a:solidFill>
              </a:rPr>
              <a:t>Does not start at 12:00</a:t>
            </a:r>
          </a:p>
          <a:p>
            <a:pPr marL="514350" indent="-514350" algn="l">
              <a:buFont typeface="+mj-lt"/>
              <a:buAutoNum type="alphaUcPeriod"/>
            </a:pPr>
            <a:r>
              <a:rPr lang="en-US" b="1" dirty="0" smtClean="0">
                <a:solidFill>
                  <a:schemeClr val="tx1"/>
                </a:solidFill>
              </a:rPr>
              <a:t>Nothing is wrong!</a:t>
            </a:r>
          </a:p>
          <a:p>
            <a:pPr marL="514350" indent="-514350" algn="l">
              <a:buFont typeface="+mj-lt"/>
              <a:buAutoNum type="alphaUcPeriod"/>
            </a:pPr>
            <a:endParaRPr lang="en-US" b="1" dirty="0">
              <a:solidFill>
                <a:schemeClr val="tx1"/>
              </a:solidFill>
            </a:endParaRPr>
          </a:p>
        </p:txBody>
      </p:sp>
      <p:pic>
        <p:nvPicPr>
          <p:cNvPr id="1026" name="Picture 2" descr="http://chandoo.org/img/cb/market-share-of-twitter-publishing-tools-bad-pie-chart.png"/>
          <p:cNvPicPr>
            <a:picLocks noChangeAspect="1" noChangeArrowheads="1"/>
          </p:cNvPicPr>
          <p:nvPr/>
        </p:nvPicPr>
        <p:blipFill>
          <a:blip r:embed="rId2" cstate="print"/>
          <a:srcRect/>
          <a:stretch>
            <a:fillRect/>
          </a:stretch>
        </p:blipFill>
        <p:spPr bwMode="auto">
          <a:xfrm>
            <a:off x="3886200" y="838200"/>
            <a:ext cx="5151887" cy="3276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3810000" cy="3200400"/>
          </a:xfrm>
        </p:spPr>
        <p:txBody>
          <a:bodyPr>
            <a:normAutofit fontScale="90000"/>
          </a:bodyPr>
          <a:lstStyle/>
          <a:p>
            <a:pPr algn="l"/>
            <a:r>
              <a:rPr lang="en-US" sz="2800" dirty="0" smtClean="0"/>
              <a:t>This is an example of side-by-side stem-and-leaf plots.  </a:t>
            </a:r>
            <a:br>
              <a:rPr lang="en-US" sz="2800" dirty="0" smtClean="0"/>
            </a:br>
            <a:r>
              <a:rPr lang="en-US" sz="2800" dirty="0" smtClean="0"/>
              <a:t/>
            </a:r>
            <a:br>
              <a:rPr lang="en-US" sz="2800" dirty="0" smtClean="0"/>
            </a:br>
            <a:r>
              <a:rPr lang="en-US" sz="2800" dirty="0" smtClean="0"/>
              <a:t>True or False: One student in Class A scored 91%</a:t>
            </a:r>
            <a:br>
              <a:rPr lang="en-US" sz="2800" dirty="0" smtClean="0"/>
            </a:br>
            <a:r>
              <a:rPr lang="en-US" sz="2800" dirty="0" smtClean="0"/>
              <a:t/>
            </a:r>
            <a:br>
              <a:rPr lang="en-US" sz="2800" dirty="0" smtClean="0"/>
            </a:br>
            <a:r>
              <a:rPr lang="en-US" sz="2800" dirty="0" smtClean="0"/>
              <a:t/>
            </a:r>
            <a:br>
              <a:rPr lang="en-US" sz="2800" dirty="0" smtClean="0"/>
            </a:br>
            <a:endParaRPr lang="en-US" sz="3200" dirty="0"/>
          </a:p>
        </p:txBody>
      </p:sp>
      <p:sp>
        <p:nvSpPr>
          <p:cNvPr id="3" name="Subtitle 2"/>
          <p:cNvSpPr>
            <a:spLocks noGrp="1"/>
          </p:cNvSpPr>
          <p:nvPr>
            <p:ph type="subTitle" idx="1"/>
          </p:nvPr>
        </p:nvSpPr>
        <p:spPr>
          <a:xfrm>
            <a:off x="228600" y="4038600"/>
            <a:ext cx="6858000" cy="2819400"/>
          </a:xfrm>
        </p:spPr>
        <p:txBody>
          <a:bodyPr>
            <a:normAutofit/>
          </a:bodyPr>
          <a:lstStyle/>
          <a:p>
            <a:pPr marL="514350" indent="-514350" algn="l">
              <a:buFont typeface="+mj-lt"/>
              <a:buAutoNum type="alphaUcPeriod"/>
            </a:pPr>
            <a:r>
              <a:rPr lang="en-US" b="1" dirty="0" smtClean="0">
                <a:solidFill>
                  <a:schemeClr val="tx1"/>
                </a:solidFill>
              </a:rPr>
              <a:t>True</a:t>
            </a:r>
          </a:p>
          <a:p>
            <a:pPr marL="514350" indent="-514350" algn="l">
              <a:buFont typeface="+mj-lt"/>
              <a:buAutoNum type="alphaUcPeriod"/>
            </a:pPr>
            <a:r>
              <a:rPr lang="en-US" b="1" dirty="0" smtClean="0">
                <a:solidFill>
                  <a:schemeClr val="tx1"/>
                </a:solidFill>
              </a:rPr>
              <a:t>False</a:t>
            </a:r>
          </a:p>
          <a:p>
            <a:pPr marL="514350" indent="-514350" algn="l">
              <a:buFont typeface="+mj-lt"/>
              <a:buAutoNum type="alphaUcPeriod"/>
            </a:pPr>
            <a:endParaRPr lang="en-US" b="1" dirty="0">
              <a:solidFill>
                <a:schemeClr val="tx1"/>
              </a:solidFill>
            </a:endParaRPr>
          </a:p>
        </p:txBody>
      </p:sp>
      <p:pic>
        <p:nvPicPr>
          <p:cNvPr id="21506" name="Picture 2" descr="http://www.math6.org/graphing/images/stems/test_scores.jpg"/>
          <p:cNvPicPr>
            <a:picLocks noChangeAspect="1" noChangeArrowheads="1"/>
          </p:cNvPicPr>
          <p:nvPr/>
        </p:nvPicPr>
        <p:blipFill>
          <a:blip r:embed="rId2" cstate="print"/>
          <a:srcRect/>
          <a:stretch>
            <a:fillRect/>
          </a:stretch>
        </p:blipFill>
        <p:spPr bwMode="auto">
          <a:xfrm>
            <a:off x="4497422" y="990600"/>
            <a:ext cx="4312594" cy="2895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892</Words>
  <Application>Microsoft Office PowerPoint</Application>
  <PresentationFormat>On-screen Show (4:3)</PresentationFormat>
  <Paragraphs>207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Welcome to the Wonderful World of Clickers</vt:lpstr>
      <vt:lpstr>Statistics Is?</vt:lpstr>
      <vt:lpstr>Ron Paul received 8% of the vote in the Republican primary in New Hampshire in 2008 and 24% in 2012.  The media today reported that he tripled his support.</vt:lpstr>
      <vt:lpstr>A study of people going to night-clubs first determines that there are about 250-300 people that go to a club of interest.  A sample size of 30 is selected, giving an interval of 300/30 = 10. A random number between 1 and 10 is generated and comes up with 7. Starting with the 7th person to enter the club, every 10th person is given a brief interview.  Other precautions are taken to neutralize any impact on the study of what time of night people enter the club.</vt:lpstr>
      <vt:lpstr>Suppose farmer Bob wishes to work out the average milk yield of his herd which consists of Ayrshire, Friesian, Galloway and Jersey cows.  He divides up his herd into the four sub-groups based on breed and take a sample from each breed based on how many of that breed are in his herd.  </vt:lpstr>
      <vt:lpstr>The following are all quantitative variables (opposed to qualitative variables): Age Sex IQ Weight  </vt:lpstr>
      <vt:lpstr>The following are all discrete variables (opposed to continuous variables): Number of students in class today Number of legs my cat has Number of attempts I need to make one free throw Mass of my cat    </vt:lpstr>
      <vt:lpstr>What is wrong with this pie chart?    </vt:lpstr>
      <vt:lpstr>This is an example of side-by-side stem-and-leaf plots.    True or False: One student in Class A scored 91%   </vt:lpstr>
      <vt:lpstr>This histogram is:  </vt:lpstr>
      <vt:lpstr>This histogram is:  </vt:lpstr>
      <vt:lpstr>This histogram is:  </vt:lpstr>
      <vt:lpstr>This histogram is:  </vt:lpstr>
      <vt:lpstr>This histogram is:  </vt:lpstr>
      <vt:lpstr>This histogram is:  </vt:lpstr>
      <vt:lpstr>  </vt:lpstr>
      <vt:lpstr>  </vt:lpstr>
      <vt:lpstr>  </vt:lpstr>
      <vt:lpstr>  </vt:lpstr>
      <vt:lpstr>  </vt:lpstr>
      <vt:lpstr>  </vt:lpstr>
      <vt:lpstr>  </vt:lpstr>
      <vt:lpstr>  </vt:lpstr>
      <vt:lpstr>  </vt:lpstr>
      <vt:lpstr>  </vt:lpstr>
      <vt:lpstr>  </vt:lpstr>
      <vt:lpstr>  </vt:lpstr>
      <vt:lpstr>  </vt:lpstr>
      <vt:lpstr>  </vt:lpstr>
      <vt:lpstr>  </vt:lpstr>
    </vt:vector>
  </TitlesOfParts>
  <Company>BSU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33</cp:revision>
  <dcterms:created xsi:type="dcterms:W3CDTF">2012-01-10T14:52:13Z</dcterms:created>
  <dcterms:modified xsi:type="dcterms:W3CDTF">2012-01-26T17:07:02Z</dcterms:modified>
</cp:coreProperties>
</file>