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5" r:id="rId2"/>
    <p:sldId id="275" r:id="rId3"/>
    <p:sldId id="330" r:id="rId4"/>
    <p:sldId id="333" r:id="rId5"/>
    <p:sldId id="331" r:id="rId6"/>
    <p:sldId id="332"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70" r:id="rId43"/>
    <p:sldId id="371" r:id="rId44"/>
    <p:sldId id="372"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83" d="100"/>
          <a:sy n="83" d="100"/>
        </p:scale>
        <p:origin x="-10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3/23/2012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3/23/2012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3/23/2012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3/23/2012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3/23/2012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3/23/2012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610600" cy="4953000"/>
          </a:xfrm>
        </p:spPr>
        <p:txBody>
          <a:bodyPr>
            <a:normAutofit/>
          </a:bodyPr>
          <a:lstStyle/>
          <a:p>
            <a:pPr algn="l"/>
            <a:r>
              <a:rPr lang="en-US" dirty="0" smtClean="0"/>
              <a:t>Chapter 9 – Hypothesis Tests concerning One Population Mean</a:t>
            </a:r>
            <a:endParaRPr lang="en-US" dirty="0"/>
          </a:p>
        </p:txBody>
      </p:sp>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200" dirty="0"/>
              <a:t>In hypothesis testing, the hypothesis under investigation is assumed true and then is examined in light of the </a:t>
            </a:r>
            <a:r>
              <a:rPr lang="en-US" sz="3200" dirty="0" smtClean="0"/>
              <a:t>data.</a:t>
            </a:r>
            <a:br>
              <a:rPr lang="en-US" sz="3200" dirty="0" smtClean="0"/>
            </a:br>
            <a:r>
              <a:rPr lang="en-US" sz="3200" dirty="0"/>
              <a:t/>
            </a:r>
            <a:br>
              <a:rPr lang="en-US" sz="3200" dirty="0"/>
            </a:br>
            <a:r>
              <a:rPr lang="en-US" sz="3200" dirty="0" smtClean="0"/>
              <a:t>We </a:t>
            </a:r>
            <a:r>
              <a:rPr lang="en-US" sz="3200" dirty="0"/>
              <a:t>use statistical methods to make a decision on the validity of the hypothesis</a:t>
            </a:r>
            <a:r>
              <a:rPr lang="en-US" sz="3200" dirty="0" smtClean="0"/>
              <a:t>.</a:t>
            </a:r>
            <a:endParaRPr lang="en-US" sz="3600" dirty="0"/>
          </a:p>
        </p:txBody>
      </p:sp>
    </p:spTree>
    <p:extLst>
      <p:ext uri="{BB962C8B-B14F-4D97-AF65-F5344CB8AC3E}">
        <p14:creationId xmlns:p14="http://schemas.microsoft.com/office/powerpoint/2010/main" val="103810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Example</a:t>
            </a:r>
            <a:br>
              <a:rPr lang="en-US" sz="3600" dirty="0" smtClean="0"/>
            </a:br>
            <a:r>
              <a:rPr lang="en-US" sz="3600" dirty="0"/>
              <a:t/>
            </a:r>
            <a:br>
              <a:rPr lang="en-US" sz="3600" dirty="0"/>
            </a:br>
            <a:r>
              <a:rPr lang="en-US" sz="3600" dirty="0" smtClean="0"/>
              <a:t>Lets </a:t>
            </a:r>
            <a:r>
              <a:rPr lang="en-US" sz="3600" dirty="0"/>
              <a:t>assume </a:t>
            </a:r>
            <a:r>
              <a:rPr lang="en-US" sz="3600" dirty="0" smtClean="0"/>
              <a:t>a </a:t>
            </a:r>
            <a:r>
              <a:rPr lang="en-US" sz="3600" dirty="0"/>
              <a:t>hypothesis under consideration </a:t>
            </a:r>
            <a:r>
              <a:rPr lang="en-US" sz="3600" dirty="0" smtClean="0"/>
              <a:t>is:</a:t>
            </a:r>
            <a:br>
              <a:rPr lang="en-US" sz="3600" dirty="0" smtClean="0"/>
            </a:br>
            <a:r>
              <a:rPr lang="en-US" sz="3600" dirty="0"/>
              <a:t/>
            </a:r>
            <a:br>
              <a:rPr lang="en-US" sz="3600" dirty="0"/>
            </a:br>
            <a:r>
              <a:rPr lang="en-US" sz="3600" dirty="0" smtClean="0"/>
              <a:t>The </a:t>
            </a:r>
            <a:r>
              <a:rPr lang="en-US" sz="3600" dirty="0"/>
              <a:t>mean height of males in the U.S. is 70 inches.</a:t>
            </a:r>
          </a:p>
        </p:txBody>
      </p:sp>
    </p:spTree>
    <p:extLst>
      <p:ext uri="{BB962C8B-B14F-4D97-AF65-F5344CB8AC3E}">
        <p14:creationId xmlns:p14="http://schemas.microsoft.com/office/powerpoint/2010/main" val="192903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The </a:t>
            </a:r>
            <a:r>
              <a:rPr lang="en-US" sz="3600" dirty="0"/>
              <a:t>mean height of males in the U.S. is 70 </a:t>
            </a:r>
            <a:r>
              <a:rPr lang="en-US" sz="3600" dirty="0" smtClean="0"/>
              <a:t>inches</a:t>
            </a:r>
            <a:r>
              <a:rPr lang="en-US" sz="3600" dirty="0"/>
              <a:t> </a:t>
            </a:r>
            <a:r>
              <a:rPr lang="en-US" sz="3600" dirty="0" smtClean="0"/>
              <a:t>is </a:t>
            </a:r>
            <a:r>
              <a:rPr lang="en-US" sz="3600" dirty="0"/>
              <a:t>called the </a:t>
            </a:r>
            <a:r>
              <a:rPr lang="en-US" sz="3600" i="1" dirty="0"/>
              <a:t>Null Hypothesis</a:t>
            </a:r>
            <a:r>
              <a:rPr lang="en-US" sz="3600" dirty="0"/>
              <a:t> and is the hypothesis we assume true to start with but may be nullified (falsified) given empirical evidence.</a:t>
            </a:r>
          </a:p>
        </p:txBody>
      </p:sp>
    </p:spTree>
    <p:extLst>
      <p:ext uri="{BB962C8B-B14F-4D97-AF65-F5344CB8AC3E}">
        <p14:creationId xmlns:p14="http://schemas.microsoft.com/office/powerpoint/2010/main" val="119012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The </a:t>
            </a:r>
            <a:r>
              <a:rPr lang="en-US" sz="3600" dirty="0"/>
              <a:t>mean height of males in the U.S. is 70 </a:t>
            </a:r>
            <a:r>
              <a:rPr lang="en-US" sz="3600" dirty="0" smtClean="0"/>
              <a:t>inches</a:t>
            </a:r>
            <a:r>
              <a:rPr lang="en-US" sz="3600" dirty="0"/>
              <a:t> </a:t>
            </a:r>
            <a:r>
              <a:rPr lang="en-US" sz="3600" dirty="0" smtClean="0"/>
              <a:t>is </a:t>
            </a:r>
            <a:r>
              <a:rPr lang="en-US" sz="3600" dirty="0"/>
              <a:t>called the </a:t>
            </a:r>
            <a:r>
              <a:rPr lang="en-US" sz="3600" i="1" dirty="0"/>
              <a:t>Null </a:t>
            </a:r>
            <a:r>
              <a:rPr lang="en-US" sz="3600" i="1" dirty="0" smtClean="0"/>
              <a:t>Hypothesis</a:t>
            </a:r>
            <a:r>
              <a:rPr lang="en-US" sz="3600" dirty="0" smtClean="0"/>
              <a:t>.</a:t>
            </a:r>
            <a:br>
              <a:rPr lang="en-US" sz="3600" dirty="0" smtClean="0"/>
            </a:br>
            <a:r>
              <a:rPr lang="en-US" sz="3600" dirty="0"/>
              <a:t/>
            </a:r>
            <a:br>
              <a:rPr lang="en-US" sz="3600" dirty="0"/>
            </a:br>
            <a:r>
              <a:rPr lang="en-US" sz="3600" dirty="0" smtClean="0"/>
              <a:t>It </a:t>
            </a:r>
            <a:r>
              <a:rPr lang="en-US" sz="3600" dirty="0"/>
              <a:t>is called the null hypothesis because we are collecting data to see if the data nullifies or falsifies it.</a:t>
            </a:r>
          </a:p>
        </p:txBody>
      </p:sp>
    </p:spTree>
    <p:extLst>
      <p:ext uri="{BB962C8B-B14F-4D97-AF65-F5344CB8AC3E}">
        <p14:creationId xmlns:p14="http://schemas.microsoft.com/office/powerpoint/2010/main" val="51106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fontScale="90000"/>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dirty="0"/>
              <a:t>If the data does not falsify the null hypothesis then we go on believing the null hypothesis is </a:t>
            </a:r>
            <a:r>
              <a:rPr lang="en-US" sz="3600" dirty="0" smtClean="0"/>
              <a:t>true.</a:t>
            </a:r>
            <a:br>
              <a:rPr lang="en-US" sz="3600" dirty="0" smtClean="0"/>
            </a:br>
            <a:r>
              <a:rPr lang="en-US" sz="3600" dirty="0"/>
              <a:t/>
            </a:r>
            <a:br>
              <a:rPr lang="en-US" sz="3600" dirty="0"/>
            </a:br>
            <a:r>
              <a:rPr lang="en-US" sz="3600" dirty="0" smtClean="0"/>
              <a:t>If </a:t>
            </a:r>
            <a:r>
              <a:rPr lang="en-US" sz="3600" dirty="0"/>
              <a:t>the data does falsify the null hypothesis then we have to stop believing the truth of the null hypothesis in favor of an alternative hypothesis.</a:t>
            </a:r>
          </a:p>
        </p:txBody>
      </p:sp>
    </p:spTree>
    <p:extLst>
      <p:ext uri="{BB962C8B-B14F-4D97-AF65-F5344CB8AC3E}">
        <p14:creationId xmlns:p14="http://schemas.microsoft.com/office/powerpoint/2010/main" val="299002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i="1" dirty="0"/>
              <a:t>Usually alternative hypotheses are more general than the null hypothesis. </a:t>
            </a:r>
          </a:p>
        </p:txBody>
      </p:sp>
    </p:spTree>
    <p:extLst>
      <p:ext uri="{BB962C8B-B14F-4D97-AF65-F5344CB8AC3E}">
        <p14:creationId xmlns:p14="http://schemas.microsoft.com/office/powerpoint/2010/main" val="252756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dirty="0"/>
              <a:t>For this example, our alternative hypothesis is: The mean height of males in the U.S. is </a:t>
            </a:r>
            <a:r>
              <a:rPr lang="en-US" sz="3600" i="1" dirty="0"/>
              <a:t>not</a:t>
            </a:r>
            <a:r>
              <a:rPr lang="en-US" sz="3600" dirty="0"/>
              <a:t> 70 inches.</a:t>
            </a:r>
            <a:endParaRPr lang="en-US" sz="3600" i="1" dirty="0"/>
          </a:p>
        </p:txBody>
      </p:sp>
    </p:spTree>
    <p:extLst>
      <p:ext uri="{BB962C8B-B14F-4D97-AF65-F5344CB8AC3E}">
        <p14:creationId xmlns:p14="http://schemas.microsoft.com/office/powerpoint/2010/main" val="148421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Special notation has been developed for expressing a null and alternative hypothesis concerning a population mean and for our example it is:</a:t>
                </a:r>
                <a:br>
                  <a:rPr lang="en-US" sz="3600" dirty="0" smtClean="0"/>
                </a:br>
                <a:r>
                  <a:rPr lang="en-US" sz="3600" dirty="0" smtClean="0"/>
                  <a:t/>
                </a:r>
                <a:br>
                  <a:rPr lang="en-US" sz="3600" dirty="0" smtClean="0"/>
                </a:br>
                <a14:m>
                  <m:oMath xmlns:m="http://schemas.openxmlformats.org/officeDocument/2006/math">
                    <m:sSub>
                      <m:sSubPr>
                        <m:ctrlPr>
                          <a:rPr lang="en-US" sz="3600" i="1" smtClean="0">
                            <a:latin typeface="Cambria Math"/>
                          </a:rPr>
                        </m:ctrlPr>
                      </m:sSubPr>
                      <m:e>
                        <m:r>
                          <a:rPr lang="en-US" sz="3600" b="0" i="1" smtClean="0">
                            <a:latin typeface="Cambria Math"/>
                          </a:rPr>
                          <m:t>𝐻</m:t>
                        </m:r>
                      </m:e>
                      <m:sub>
                        <m:r>
                          <a:rPr lang="en-US" sz="3600" b="0" i="1" smtClean="0">
                            <a:latin typeface="Cambria Math"/>
                          </a:rPr>
                          <m:t>𝑜</m:t>
                        </m:r>
                      </m:sub>
                    </m:sSub>
                    <m:r>
                      <a:rPr lang="en-US" sz="3600" b="0" i="1" smtClean="0">
                        <a:latin typeface="Cambria Math"/>
                      </a:rPr>
                      <m:t>: </m:t>
                    </m:r>
                    <m:r>
                      <a:rPr lang="en-US" sz="3600" b="0" i="1" smtClean="0">
                        <a:latin typeface="Cambria Math"/>
                        <a:ea typeface="Cambria Math"/>
                      </a:rPr>
                      <m:t>𝜇</m:t>
                    </m:r>
                    <m:r>
                      <a:rPr lang="en-US" sz="3600" b="0" i="1" smtClean="0">
                        <a:latin typeface="Cambria Math"/>
                        <a:ea typeface="Cambria Math"/>
                      </a:rPr>
                      <m:t>=70 </m:t>
                    </m:r>
                    <m:r>
                      <a:rPr lang="en-US" sz="3600" b="0" i="1" smtClean="0">
                        <a:latin typeface="Cambria Math"/>
                        <a:ea typeface="Cambria Math"/>
                      </a:rPr>
                      <m:t>𝑖𝑛𝑐h𝑒𝑠</m:t>
                    </m:r>
                  </m:oMath>
                </a14:m>
                <a:r>
                  <a:rPr lang="en-US" sz="3600" i="1" dirty="0" smtClean="0"/>
                  <a:t> </a:t>
                </a:r>
                <a:r>
                  <a:rPr lang="en-US" sz="3600" dirty="0" smtClean="0"/>
                  <a:t> (null hypothesis)</a:t>
                </a:r>
                <a:br>
                  <a:rPr lang="en-US" sz="3600" dirty="0" smtClean="0"/>
                </a:br>
                <a14:m>
                  <m:oMath xmlns:m="http://schemas.openxmlformats.org/officeDocument/2006/math">
                    <m:sSub>
                      <m:sSubPr>
                        <m:ctrlPr>
                          <a:rPr lang="en-US" sz="3600" i="1">
                            <a:latin typeface="Cambria Math"/>
                          </a:rPr>
                        </m:ctrlPr>
                      </m:sSubPr>
                      <m:e>
                        <m:r>
                          <a:rPr lang="en-US" sz="3600" i="1">
                            <a:latin typeface="Cambria Math"/>
                          </a:rPr>
                          <m:t>𝐻</m:t>
                        </m:r>
                      </m:e>
                      <m:sub>
                        <m:r>
                          <a:rPr lang="en-US" sz="3600" b="0" i="1" smtClean="0">
                            <a:latin typeface="Cambria Math"/>
                          </a:rPr>
                          <m:t>𝑎</m:t>
                        </m:r>
                      </m:sub>
                    </m:sSub>
                    <m:r>
                      <a:rPr lang="en-US" sz="3600" i="1">
                        <a:latin typeface="Cambria Math"/>
                      </a:rPr>
                      <m:t>: </m:t>
                    </m:r>
                    <m:r>
                      <a:rPr lang="en-US" sz="3600" i="1">
                        <a:latin typeface="Cambria Math"/>
                        <a:ea typeface="Cambria Math"/>
                      </a:rPr>
                      <m:t>𝜇</m:t>
                    </m:r>
                    <m:r>
                      <a:rPr lang="en-US" sz="3600" i="1" smtClean="0">
                        <a:latin typeface="Cambria Math"/>
                        <a:ea typeface="Cambria Math"/>
                      </a:rPr>
                      <m:t>≠</m:t>
                    </m:r>
                    <m:r>
                      <a:rPr lang="en-US" sz="3600" i="1">
                        <a:latin typeface="Cambria Math"/>
                        <a:ea typeface="Cambria Math"/>
                      </a:rPr>
                      <m:t>70 </m:t>
                    </m:r>
                    <m:r>
                      <a:rPr lang="en-US" sz="3600" i="1">
                        <a:latin typeface="Cambria Math"/>
                        <a:ea typeface="Cambria Math"/>
                      </a:rPr>
                      <m:t>𝑖𝑛𝑐h𝑒𝑠</m:t>
                    </m:r>
                  </m:oMath>
                </a14:m>
                <a:r>
                  <a:rPr lang="en-US" sz="3600" i="1" dirty="0"/>
                  <a:t> </a:t>
                </a:r>
                <a:r>
                  <a:rPr lang="en-US" sz="3600" dirty="0"/>
                  <a:t> </a:t>
                </a:r>
                <a:r>
                  <a:rPr lang="en-US" sz="3600" dirty="0" smtClean="0"/>
                  <a:t>(alternative </a:t>
                </a:r>
                <a:r>
                  <a:rPr lang="en-US" sz="3600" dirty="0"/>
                  <a:t>hypothesis)</a:t>
                </a:r>
                <a:endParaRPr lang="en-US" sz="3600" i="1"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04800" y="228600"/>
                <a:ext cx="8458200" cy="6019800"/>
              </a:xfrm>
              <a:blipFill rotWithShape="1">
                <a:blip r:embed="rId2"/>
                <a:stretch>
                  <a:fillRect l="-2161" r="-1225"/>
                </a:stretch>
              </a:blipFill>
            </p:spPr>
            <p:txBody>
              <a:bodyPr/>
              <a:lstStyle/>
              <a:p>
                <a:r>
                  <a:rPr lang="en-US">
                    <a:noFill/>
                  </a:rPr>
                  <a:t> </a:t>
                </a:r>
              </a:p>
            </p:txBody>
          </p:sp>
        </mc:Fallback>
      </mc:AlternateContent>
    </p:spTree>
    <p:extLst>
      <p:ext uri="{BB962C8B-B14F-4D97-AF65-F5344CB8AC3E}">
        <p14:creationId xmlns:p14="http://schemas.microsoft.com/office/powerpoint/2010/main" val="352398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016758"/>
          </a:xfrm>
          <a:prstGeom prst="rect">
            <a:avLst/>
          </a:prstGeom>
          <a:noFill/>
        </p:spPr>
        <p:txBody>
          <a:bodyPr wrap="square" rtlCol="0">
            <a:spAutoFit/>
          </a:bodyPr>
          <a:lstStyle/>
          <a:p>
            <a:pPr marL="342900" lvl="0" indent="-342900">
              <a:buFont typeface="+mj-lt"/>
              <a:buAutoNum type="arabicPeriod"/>
            </a:pPr>
            <a:r>
              <a:rPr lang="en-US" sz="3200" dirty="0"/>
              <a:t>State the null and alternative hypotheses to be </a:t>
            </a:r>
            <a:r>
              <a:rPr lang="en-US" sz="3200" dirty="0" smtClean="0"/>
              <a:t>tested</a:t>
            </a:r>
          </a:p>
          <a:p>
            <a:pPr marL="342900" lvl="0" indent="-342900">
              <a:buFont typeface="+mj-lt"/>
              <a:buAutoNum type="arabicPeriod"/>
            </a:pPr>
            <a:r>
              <a:rPr lang="en-US" sz="3200" dirty="0" smtClean="0"/>
              <a:t>Decide </a:t>
            </a:r>
            <a:r>
              <a:rPr lang="en-US" sz="3200" dirty="0"/>
              <a:t>upon a level of significance for the </a:t>
            </a:r>
            <a:r>
              <a:rPr lang="en-US" sz="3200" dirty="0" smtClean="0"/>
              <a:t>test</a:t>
            </a:r>
          </a:p>
          <a:p>
            <a:pPr marL="342900" lvl="0" indent="-342900">
              <a:buFont typeface="+mj-lt"/>
              <a:buAutoNum type="arabicPeriod"/>
            </a:pPr>
            <a:r>
              <a:rPr lang="en-US" sz="3200" dirty="0" smtClean="0"/>
              <a:t>Collect data</a:t>
            </a:r>
          </a:p>
          <a:p>
            <a:pPr marL="342900" lvl="0" indent="-342900">
              <a:buFont typeface="+mj-lt"/>
              <a:buAutoNum type="arabicPeriod"/>
            </a:pPr>
            <a:r>
              <a:rPr lang="en-US" sz="3200" dirty="0" smtClean="0"/>
              <a:t>Compute </a:t>
            </a:r>
            <a:r>
              <a:rPr lang="en-US" sz="3200" dirty="0"/>
              <a:t>a test statistic and determine the p-value of the hypothesis </a:t>
            </a:r>
            <a:r>
              <a:rPr lang="en-US" sz="3200" dirty="0" smtClean="0"/>
              <a:t>test</a:t>
            </a:r>
          </a:p>
          <a:p>
            <a:pPr marL="342900" lvl="0" indent="-342900">
              <a:buFont typeface="+mj-lt"/>
              <a:buAutoNum type="arabicPeriod"/>
            </a:pPr>
            <a:r>
              <a:rPr lang="en-US" sz="3200" dirty="0" smtClean="0"/>
              <a:t>Make </a:t>
            </a:r>
            <a:r>
              <a:rPr lang="en-US" sz="3200" dirty="0"/>
              <a:t>a </a:t>
            </a:r>
            <a:r>
              <a:rPr lang="en-US" sz="3200" dirty="0" smtClean="0"/>
              <a:t>decision</a:t>
            </a:r>
          </a:p>
          <a:p>
            <a:pPr marL="342900" lvl="0" indent="-342900">
              <a:buFont typeface="+mj-lt"/>
              <a:buAutoNum type="arabicPeriod"/>
            </a:pPr>
            <a:r>
              <a:rPr lang="en-US" sz="3200" dirty="0" smtClean="0"/>
              <a:t>Interpret </a:t>
            </a:r>
            <a:r>
              <a:rPr lang="en-US" sz="3200" dirty="0"/>
              <a:t>the decision in terminology appropriate for the scientific field in which the test was </a:t>
            </a:r>
            <a:r>
              <a:rPr lang="en-US" sz="3200" dirty="0" smtClean="0"/>
              <a:t>conducted</a:t>
            </a:r>
            <a:endParaRPr lang="en-US" sz="3200" dirty="0"/>
          </a:p>
        </p:txBody>
      </p:sp>
    </p:spTree>
    <p:extLst>
      <p:ext uri="{BB962C8B-B14F-4D97-AF65-F5344CB8AC3E}">
        <p14:creationId xmlns:p14="http://schemas.microsoft.com/office/powerpoint/2010/main" val="76820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153400" cy="4524315"/>
          </a:xfrm>
          <a:prstGeom prst="rect">
            <a:avLst/>
          </a:prstGeom>
          <a:noFill/>
        </p:spPr>
        <p:txBody>
          <a:bodyPr wrap="square" rtlCol="0">
            <a:spAutoFit/>
          </a:bodyPr>
          <a:lstStyle/>
          <a:p>
            <a:pPr lvl="0"/>
            <a:r>
              <a:rPr lang="en-US" sz="3200" b="1" dirty="0"/>
              <a:t>Step 1</a:t>
            </a:r>
            <a:r>
              <a:rPr lang="en-US" sz="3200" dirty="0"/>
              <a:t>:  State the null and alternative hypotheses to be </a:t>
            </a:r>
            <a:r>
              <a:rPr lang="en-US" sz="3200" dirty="0" smtClean="0"/>
              <a:t>tested</a:t>
            </a:r>
          </a:p>
          <a:p>
            <a:pPr lvl="0"/>
            <a:endParaRPr lang="en-US" sz="3200" dirty="0"/>
          </a:p>
          <a:p>
            <a:r>
              <a:rPr lang="en-US" sz="3200" dirty="0" smtClean="0"/>
              <a:t>The </a:t>
            </a:r>
            <a:r>
              <a:rPr lang="en-US" sz="3200" dirty="0"/>
              <a:t>null and alternative hypotheses to be tested need to be decided upon first then the testing steps follow.  Too often researchers get caught up in the “research” and do not take the time to clearly articulate what it is that they want to test</a:t>
            </a:r>
            <a:r>
              <a:rPr lang="en-US" sz="3200" dirty="0" smtClean="0"/>
              <a:t>.</a:t>
            </a:r>
            <a:endParaRPr lang="en-US" sz="3200" dirty="0"/>
          </a:p>
        </p:txBody>
      </p:sp>
    </p:spTree>
    <p:extLst>
      <p:ext uri="{BB962C8B-B14F-4D97-AF65-F5344CB8AC3E}">
        <p14:creationId xmlns:p14="http://schemas.microsoft.com/office/powerpoint/2010/main" val="379584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Hypothesis </a:t>
            </a:r>
            <a:r>
              <a:rPr lang="en-US" sz="3600" dirty="0"/>
              <a:t>testing is basic to the scientific method and statistical theory gives us a way of conducting tests of scientific hypotheses.  </a:t>
            </a:r>
          </a:p>
        </p:txBody>
      </p:sp>
    </p:spTree>
    <p:extLst>
      <p:ext uri="{BB962C8B-B14F-4D97-AF65-F5344CB8AC3E}">
        <p14:creationId xmlns:p14="http://schemas.microsoft.com/office/powerpoint/2010/main" val="21366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A </a:t>
            </a:r>
            <a:r>
              <a:rPr lang="en-US" sz="3200" dirty="0"/>
              <a:t>significance level is a way for an experimenter to decide upon the level of evidence necessary to reject the validity of the null </a:t>
            </a:r>
            <a:r>
              <a:rPr lang="en-US" sz="3200" dirty="0" smtClean="0"/>
              <a:t>hypothesis.</a:t>
            </a:r>
            <a:endParaRPr lang="en-US" sz="3200" dirty="0"/>
          </a:p>
        </p:txBody>
      </p:sp>
    </p:spTree>
    <p:extLst>
      <p:ext uri="{BB962C8B-B14F-4D97-AF65-F5344CB8AC3E}">
        <p14:creationId xmlns:p14="http://schemas.microsoft.com/office/powerpoint/2010/main" val="389932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4031873"/>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In </a:t>
            </a:r>
            <a:r>
              <a:rPr lang="en-US" sz="3200" dirty="0"/>
              <a:t>a court of </a:t>
            </a:r>
            <a:r>
              <a:rPr lang="en-US" sz="3200" dirty="0" smtClean="0"/>
              <a:t>law, </a:t>
            </a:r>
            <a:r>
              <a:rPr lang="en-US" sz="3200" dirty="0"/>
              <a:t>this concept is captured verbally as “beyond a reasonable doubt.”  May doubt still exist?  Yes, but the threshold is beyond what is considered reasonable or probable</a:t>
            </a:r>
            <a:r>
              <a:rPr lang="en-US" sz="3200" dirty="0" smtClean="0"/>
              <a:t>.</a:t>
            </a:r>
            <a:endParaRPr lang="en-US" sz="3200" dirty="0"/>
          </a:p>
        </p:txBody>
      </p:sp>
    </p:spTree>
    <p:extLst>
      <p:ext uri="{BB962C8B-B14F-4D97-AF65-F5344CB8AC3E}">
        <p14:creationId xmlns:p14="http://schemas.microsoft.com/office/powerpoint/2010/main" val="148821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6001643"/>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Significance </a:t>
            </a:r>
            <a:r>
              <a:rPr lang="en-US" sz="3200" dirty="0"/>
              <a:t>in statistical hypothesis testing is expressed as an alpha (Greek letter α) level.  An alpha level of α = 0.05 is typical in most sciences although an alpha level of α = 0.10 is commonly used in sciences with studies where the data often has large (and unexplained) variability such as in sociological and psychological studies.  How to use the significance level will be discussed in Step 5</a:t>
            </a:r>
            <a:r>
              <a:rPr lang="en-US" sz="3200" dirty="0" smtClean="0"/>
              <a:t>.</a:t>
            </a:r>
            <a:endParaRPr lang="en-US" sz="3200" dirty="0"/>
          </a:p>
        </p:txBody>
      </p:sp>
    </p:spTree>
    <p:extLst>
      <p:ext uri="{BB962C8B-B14F-4D97-AF65-F5344CB8AC3E}">
        <p14:creationId xmlns:p14="http://schemas.microsoft.com/office/powerpoint/2010/main" val="284025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4524315"/>
          </a:xfrm>
          <a:prstGeom prst="rect">
            <a:avLst/>
          </a:prstGeom>
          <a:noFill/>
        </p:spPr>
        <p:txBody>
          <a:bodyPr wrap="square" rtlCol="0">
            <a:spAutoFit/>
          </a:bodyPr>
          <a:lstStyle/>
          <a:p>
            <a:pPr lvl="0"/>
            <a:r>
              <a:rPr lang="en-US" sz="3200" b="1" dirty="0"/>
              <a:t>Step 3</a:t>
            </a:r>
            <a:r>
              <a:rPr lang="en-US" sz="3200" dirty="0"/>
              <a:t>:  Collect data</a:t>
            </a:r>
          </a:p>
          <a:p>
            <a:endParaRPr lang="en-US" sz="3200" dirty="0" smtClean="0"/>
          </a:p>
          <a:p>
            <a:r>
              <a:rPr lang="en-US" sz="3200" dirty="0" smtClean="0"/>
              <a:t>This </a:t>
            </a:r>
            <a:r>
              <a:rPr lang="en-US" sz="3200" dirty="0"/>
              <a:t>could be the basis for a course in itself.  A study, experiment, survey, etc… is conducted and data is gathered.  The quality of data and subsequent reliability of the hypothesis test depends on the quality of the way the data was generated!</a:t>
            </a:r>
          </a:p>
          <a:p>
            <a:pPr lvl="0"/>
            <a:endParaRPr lang="en-US" sz="3200" dirty="0"/>
          </a:p>
        </p:txBody>
      </p:sp>
    </p:spTree>
    <p:extLst>
      <p:ext uri="{BB962C8B-B14F-4D97-AF65-F5344CB8AC3E}">
        <p14:creationId xmlns:p14="http://schemas.microsoft.com/office/powerpoint/2010/main" val="11077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There </a:t>
            </a:r>
            <a:r>
              <a:rPr lang="en-US" sz="3200" dirty="0"/>
              <a:t>are particular formulae for different types of hypotheses tests and once the experimenter determines the type of test they are conducting they can choose the appropriate formula</a:t>
            </a:r>
            <a:r>
              <a:rPr lang="en-US" sz="3200" dirty="0" smtClean="0"/>
              <a:t>.</a:t>
            </a:r>
            <a:endParaRPr lang="en-US" sz="3200" dirty="0"/>
          </a:p>
        </p:txBody>
      </p:sp>
    </p:spTree>
    <p:extLst>
      <p:ext uri="{BB962C8B-B14F-4D97-AF65-F5344CB8AC3E}">
        <p14:creationId xmlns:p14="http://schemas.microsoft.com/office/powerpoint/2010/main" val="196945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The </a:t>
            </a:r>
            <a:r>
              <a:rPr lang="en-US" sz="3200" dirty="0"/>
              <a:t>formulaic computations result in a value called the test statistic.  This value captures the information necessary to make a decision</a:t>
            </a:r>
            <a:r>
              <a:rPr lang="en-US" sz="3200" dirty="0" smtClean="0"/>
              <a:t>.</a:t>
            </a:r>
            <a:endParaRPr lang="en-US" sz="3200" dirty="0"/>
          </a:p>
        </p:txBody>
      </p:sp>
    </p:spTree>
    <p:extLst>
      <p:ext uri="{BB962C8B-B14F-4D97-AF65-F5344CB8AC3E}">
        <p14:creationId xmlns:p14="http://schemas.microsoft.com/office/powerpoint/2010/main" val="195987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509200"/>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Once </a:t>
            </a:r>
            <a:r>
              <a:rPr lang="en-US" sz="3200" dirty="0"/>
              <a:t>the test </a:t>
            </a:r>
            <a:r>
              <a:rPr lang="en-US" sz="3200" dirty="0" smtClean="0"/>
              <a:t>statistic </a:t>
            </a:r>
            <a:r>
              <a:rPr lang="en-US" sz="3200" dirty="0"/>
              <a:t>has been </a:t>
            </a:r>
            <a:r>
              <a:rPr lang="en-US" sz="3200" dirty="0" smtClean="0"/>
              <a:t>computed, </a:t>
            </a:r>
            <a:r>
              <a:rPr lang="en-US" sz="3200" dirty="0"/>
              <a:t>the p-value of the hypothesis test can be obtained from the test statistic.  </a:t>
            </a:r>
            <a:endParaRPr lang="en-US" sz="3200" dirty="0" smtClean="0"/>
          </a:p>
          <a:p>
            <a:endParaRPr lang="en-US" sz="3200" dirty="0"/>
          </a:p>
          <a:p>
            <a:r>
              <a:rPr lang="en-US" sz="3200" dirty="0" smtClean="0"/>
              <a:t>I </a:t>
            </a:r>
            <a:r>
              <a:rPr lang="en-US" sz="3200" dirty="0"/>
              <a:t>recommend you use technology to compute test statistics.  While you can compute </a:t>
            </a:r>
            <a:r>
              <a:rPr lang="en-US" sz="3200" dirty="0" smtClean="0"/>
              <a:t>test </a:t>
            </a:r>
            <a:r>
              <a:rPr lang="en-US" sz="3200" dirty="0"/>
              <a:t>statistics </a:t>
            </a:r>
            <a:r>
              <a:rPr lang="en-US" sz="3200" dirty="0" smtClean="0"/>
              <a:t>by </a:t>
            </a:r>
            <a:r>
              <a:rPr lang="en-US" sz="3200" dirty="0"/>
              <a:t>hand, it is cumbersome and it is possible to make errors</a:t>
            </a:r>
            <a:r>
              <a:rPr lang="en-US" sz="3200" dirty="0" smtClean="0"/>
              <a:t>.</a:t>
            </a:r>
            <a:endParaRPr lang="en-US" sz="3200" dirty="0"/>
          </a:p>
        </p:txBody>
      </p:sp>
    </p:spTree>
    <p:extLst>
      <p:ext uri="{BB962C8B-B14F-4D97-AF65-F5344CB8AC3E}">
        <p14:creationId xmlns:p14="http://schemas.microsoft.com/office/powerpoint/2010/main" val="141326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6001643"/>
          </a:xfrm>
          <a:prstGeom prst="rect">
            <a:avLst/>
          </a:prstGeom>
          <a:noFill/>
        </p:spPr>
        <p:txBody>
          <a:bodyPr wrap="square" rtlCol="0">
            <a:spAutoFit/>
          </a:bodyPr>
          <a:lstStyle/>
          <a:p>
            <a:r>
              <a:rPr lang="en-US" sz="3200" b="1" dirty="0"/>
              <a:t>Step 5</a:t>
            </a:r>
            <a:r>
              <a:rPr lang="en-US" sz="3200" dirty="0"/>
              <a:t>:  Make a decision</a:t>
            </a:r>
          </a:p>
          <a:p>
            <a:pPr lvl="0"/>
            <a:endParaRPr lang="en-US" sz="3200" dirty="0" smtClean="0"/>
          </a:p>
          <a:p>
            <a:pPr lvl="0"/>
            <a:r>
              <a:rPr lang="en-US" sz="3200" dirty="0" smtClean="0"/>
              <a:t>There </a:t>
            </a:r>
            <a:r>
              <a:rPr lang="en-US" sz="3200" dirty="0"/>
              <a:t>are only two decisions an experimenter can make based on the hypothesis test theory presented in this course</a:t>
            </a:r>
            <a:r>
              <a:rPr lang="en-US" sz="3200" dirty="0" smtClean="0"/>
              <a:t>.</a:t>
            </a:r>
          </a:p>
          <a:p>
            <a:pPr lvl="0"/>
            <a:endParaRPr lang="en-US" sz="3200" dirty="0"/>
          </a:p>
          <a:p>
            <a:pPr marL="457200" lvl="0" indent="-457200">
              <a:buFont typeface="Arial" pitchFamily="34" charset="0"/>
              <a:buChar char="•"/>
            </a:pPr>
            <a:r>
              <a:rPr lang="en-US" sz="3200" dirty="0"/>
              <a:t>Fail 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dirty="0"/>
              <a:t>Reject the validity of the null hypothesis in favor of the alternative hypothesis.</a:t>
            </a:r>
          </a:p>
          <a:p>
            <a:pPr lvl="0"/>
            <a:endParaRPr lang="en-US" sz="3200" dirty="0" smtClean="0"/>
          </a:p>
        </p:txBody>
      </p:sp>
    </p:spTree>
    <p:extLst>
      <p:ext uri="{BB962C8B-B14F-4D97-AF65-F5344CB8AC3E}">
        <p14:creationId xmlns:p14="http://schemas.microsoft.com/office/powerpoint/2010/main" val="14021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509200"/>
          </a:xfrm>
          <a:prstGeom prst="rect">
            <a:avLst/>
          </a:prstGeom>
          <a:noFill/>
        </p:spPr>
        <p:txBody>
          <a:bodyPr wrap="square" rtlCol="0">
            <a:spAutoFit/>
          </a:bodyPr>
          <a:lstStyle/>
          <a:p>
            <a:r>
              <a:rPr lang="en-US" sz="3200" b="1" dirty="0"/>
              <a:t>Step 5</a:t>
            </a:r>
            <a:r>
              <a:rPr lang="en-US" sz="3200" dirty="0"/>
              <a:t>:  Make a decision</a:t>
            </a:r>
          </a:p>
          <a:p>
            <a:pPr lvl="0"/>
            <a:endParaRPr lang="en-US" sz="3200" dirty="0" smtClean="0"/>
          </a:p>
          <a:p>
            <a:pPr lvl="0"/>
            <a:r>
              <a:rPr lang="en-US" sz="3200" dirty="0"/>
              <a:t>The criterion for making a decision is easy, based on the p-value, and always the same</a:t>
            </a:r>
            <a:r>
              <a:rPr lang="en-US" sz="3200" dirty="0" smtClean="0"/>
              <a:t>:</a:t>
            </a:r>
            <a:endParaRPr lang="en-US" sz="3200" dirty="0"/>
          </a:p>
          <a:p>
            <a:pPr marL="457200" lvl="0" indent="-457200">
              <a:buFont typeface="Arial" pitchFamily="34" charset="0"/>
              <a:buChar char="•"/>
            </a:pPr>
            <a:r>
              <a:rPr lang="en-US" sz="3200" b="1" dirty="0"/>
              <a:t>If p-value &gt; </a:t>
            </a:r>
            <a:r>
              <a:rPr lang="en-US" sz="3200" b="1" dirty="0" smtClean="0"/>
              <a:t>α</a:t>
            </a:r>
            <a:r>
              <a:rPr lang="en-US" sz="3200" dirty="0" smtClean="0"/>
              <a:t> then: Fail </a:t>
            </a:r>
            <a:r>
              <a:rPr lang="en-US" sz="3200" dirty="0"/>
              <a:t>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b="1" dirty="0"/>
              <a:t>If p-value ≤ </a:t>
            </a:r>
            <a:r>
              <a:rPr lang="en-US" sz="3200" b="1" dirty="0" smtClean="0"/>
              <a:t>α</a:t>
            </a:r>
            <a:r>
              <a:rPr lang="en-US" sz="3200" dirty="0" smtClean="0"/>
              <a:t> then: Reject </a:t>
            </a:r>
            <a:r>
              <a:rPr lang="en-US" sz="3200" dirty="0"/>
              <a:t>the validity of the null hypothesis in favor of the alternative hypothesis.</a:t>
            </a:r>
          </a:p>
          <a:p>
            <a:pPr lvl="0"/>
            <a:endParaRPr lang="en-US" sz="3200" dirty="0" smtClean="0"/>
          </a:p>
        </p:txBody>
      </p:sp>
    </p:spTree>
    <p:extLst>
      <p:ext uri="{BB962C8B-B14F-4D97-AF65-F5344CB8AC3E}">
        <p14:creationId xmlns:p14="http://schemas.microsoft.com/office/powerpoint/2010/main" val="86820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smtClean="0"/>
              <a:t>In the classroom, this </a:t>
            </a:r>
            <a:r>
              <a:rPr lang="en-US" sz="3200" dirty="0"/>
              <a:t>step is often forgotten or poorly done, but is very </a:t>
            </a:r>
            <a:r>
              <a:rPr lang="en-US" sz="3200" dirty="0" smtClean="0"/>
              <a:t>critical</a:t>
            </a:r>
            <a:r>
              <a:rPr lang="en-US" sz="3200" dirty="0"/>
              <a:t>!</a:t>
            </a:r>
          </a:p>
        </p:txBody>
      </p:sp>
    </p:spTree>
    <p:extLst>
      <p:ext uri="{BB962C8B-B14F-4D97-AF65-F5344CB8AC3E}">
        <p14:creationId xmlns:p14="http://schemas.microsoft.com/office/powerpoint/2010/main" val="11519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Scientific </a:t>
            </a:r>
            <a:r>
              <a:rPr lang="en-US" sz="3600" dirty="0"/>
              <a:t>philosophy today rests on the idea of falsification: For a theory to be a valid scientific theory it must be possible, at least in principle, to make observations that would prove the theory false. </a:t>
            </a:r>
            <a:br>
              <a:rPr lang="en-US" sz="3600" dirty="0"/>
            </a:br>
            <a:endParaRPr lang="en-US" sz="3600" dirty="0"/>
          </a:p>
        </p:txBody>
      </p:sp>
    </p:spTree>
    <p:extLst>
      <p:ext uri="{BB962C8B-B14F-4D97-AF65-F5344CB8AC3E}">
        <p14:creationId xmlns:p14="http://schemas.microsoft.com/office/powerpoint/2010/main" val="412531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524315"/>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experimenter must always remember that they have specialized training and understanding of the research problem and they must describe the results of an hypothesis test in terms that the audience of the results can understand.</a:t>
            </a:r>
          </a:p>
        </p:txBody>
      </p:sp>
    </p:spTree>
    <p:extLst>
      <p:ext uri="{BB962C8B-B14F-4D97-AF65-F5344CB8AC3E}">
        <p14:creationId xmlns:p14="http://schemas.microsoft.com/office/powerpoint/2010/main" val="639495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031873"/>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way the experimenter describes the results depends on the audience which may range in scientific sophistication from lay person to scientific colleague.</a:t>
            </a:r>
          </a:p>
        </p:txBody>
      </p:sp>
    </p:spTree>
    <p:extLst>
      <p:ext uri="{BB962C8B-B14F-4D97-AF65-F5344CB8AC3E}">
        <p14:creationId xmlns:p14="http://schemas.microsoft.com/office/powerpoint/2010/main" val="3770299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031873"/>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experimenter must always keep the audience in mind when explaining the results and the burden of understanding lies with the experimenter.</a:t>
            </a:r>
            <a:endParaRPr lang="en-US" sz="3200" dirty="0" smtClean="0"/>
          </a:p>
        </p:txBody>
      </p:sp>
    </p:spTree>
    <p:extLst>
      <p:ext uri="{BB962C8B-B14F-4D97-AF65-F5344CB8AC3E}">
        <p14:creationId xmlns:p14="http://schemas.microsoft.com/office/powerpoint/2010/main" val="122360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3400" y="457200"/>
                <a:ext cx="8001000" cy="5724644"/>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b="1" dirty="0"/>
                  <a:t>Step 1</a:t>
                </a:r>
                <a:r>
                  <a:rPr lang="en-US" sz="2400" dirty="0"/>
                  <a:t>:  State the null and alternative hypotheses to be tested</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r>
                  <a:rPr lang="en-US" sz="3200" dirty="0"/>
                  <a:t/>
                </a:r>
                <a:br>
                  <a:rPr lang="en-US" sz="3200" dirty="0"/>
                </a:br>
                <a:r>
                  <a:rPr lang="en-US" sz="3200" dirty="0"/>
                  <a:t>Null Hypothesis: The mean height of males in the U.S. is 70 inches</a:t>
                </a:r>
                <a:br>
                  <a:rPr lang="en-US" sz="3200" dirty="0"/>
                </a:br>
                <a:r>
                  <a:rPr lang="en-US" sz="3200" dirty="0"/>
                  <a:t/>
                </a:r>
                <a:br>
                  <a:rPr lang="en-US" sz="3200" dirty="0"/>
                </a:br>
                <a:r>
                  <a:rPr lang="en-US" sz="3200" dirty="0"/>
                  <a:t>Alternative hypothesis is: The mean height of males in the U.S. is </a:t>
                </a:r>
                <a:r>
                  <a:rPr lang="en-US" sz="3200" i="1" dirty="0"/>
                  <a:t>not</a:t>
                </a:r>
                <a:r>
                  <a:rPr lang="en-US" sz="3200" dirty="0"/>
                  <a:t> 70 inches.</a:t>
                </a:r>
              </a:p>
            </p:txBody>
          </p:sp>
        </mc:Choice>
        <mc:Fallback xmlns="">
          <p:sp>
            <p:nvSpPr>
              <p:cNvPr id="3" name="TextBox 2"/>
              <p:cNvSpPr txBox="1">
                <a:spLocks noRot="1" noChangeAspect="1" noMove="1" noResize="1" noEditPoints="1" noAdjustHandles="1" noChangeArrowheads="1" noChangeShapeType="1" noTextEdit="1"/>
              </p:cNvSpPr>
              <p:nvPr/>
            </p:nvSpPr>
            <p:spPr>
              <a:xfrm>
                <a:off x="533400" y="457200"/>
                <a:ext cx="8001000" cy="5724644"/>
              </a:xfrm>
              <a:prstGeom prst="rect">
                <a:avLst/>
              </a:prstGeom>
              <a:blipFill rotWithShape="1">
                <a:blip r:embed="rId2"/>
                <a:stretch>
                  <a:fillRect l="-1982" b="-2556"/>
                </a:stretch>
              </a:blipFill>
            </p:spPr>
            <p:txBody>
              <a:bodyPr/>
              <a:lstStyle/>
              <a:p>
                <a:r>
                  <a:rPr lang="en-US">
                    <a:noFill/>
                  </a:rPr>
                  <a:t> </a:t>
                </a:r>
              </a:p>
            </p:txBody>
          </p:sp>
        </mc:Fallback>
      </mc:AlternateContent>
    </p:spTree>
    <p:extLst>
      <p:ext uri="{BB962C8B-B14F-4D97-AF65-F5344CB8AC3E}">
        <p14:creationId xmlns:p14="http://schemas.microsoft.com/office/powerpoint/2010/main" val="338791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3400" y="271582"/>
                <a:ext cx="8001000" cy="4739759"/>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Without formally going through each step, what if a simple random sample of heights of 6 males is collected and the data are:  62, 63, 62, 60, 61, 64</a:t>
                </a:r>
              </a:p>
              <a:p>
                <a:pPr lvl="0"/>
                <a:endParaRPr lang="en-US" sz="2400" dirty="0"/>
              </a:p>
              <a:p>
                <a:pPr lvl="0"/>
                <a:r>
                  <a:rPr lang="en-US" sz="2400" dirty="0" smtClean="0"/>
                  <a:t>Which hypothesis is supported by this sample of data?</a:t>
                </a:r>
                <a:endParaRPr lang="en-US" sz="2400" dirty="0"/>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71582"/>
                <a:ext cx="8001000" cy="4739759"/>
              </a:xfrm>
              <a:prstGeom prst="rect">
                <a:avLst/>
              </a:prstGeom>
              <a:blipFill rotWithShape="1">
                <a:blip r:embed="rId2"/>
                <a:stretch>
                  <a:fillRect l="-1220"/>
                </a:stretch>
              </a:blipFill>
            </p:spPr>
            <p:txBody>
              <a:bodyPr/>
              <a:lstStyle/>
              <a:p>
                <a:r>
                  <a:rPr lang="en-US">
                    <a:noFill/>
                  </a:rPr>
                  <a:t> </a:t>
                </a:r>
              </a:p>
            </p:txBody>
          </p:sp>
        </mc:Fallback>
      </mc:AlternateContent>
    </p:spTree>
    <p:extLst>
      <p:ext uri="{BB962C8B-B14F-4D97-AF65-F5344CB8AC3E}">
        <p14:creationId xmlns:p14="http://schemas.microsoft.com/office/powerpoint/2010/main" val="413784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283774"/>
                <a:ext cx="8001000" cy="4370427"/>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What if a simple random sample of heights of 6 males is collected and the data are:  69, 70, 71, 70, 69, 69</a:t>
                </a:r>
              </a:p>
              <a:p>
                <a:pPr lvl="0"/>
                <a:endParaRPr lang="en-US" sz="2400" dirty="0" smtClean="0"/>
              </a:p>
              <a:p>
                <a:pPr lvl="0"/>
                <a:r>
                  <a:rPr lang="en-US" sz="2400" dirty="0" smtClean="0"/>
                  <a:t>Which hypothesis is supported by this sample of data?</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283774"/>
                <a:ext cx="8001000" cy="4370427"/>
              </a:xfrm>
              <a:prstGeom prst="rect">
                <a:avLst/>
              </a:prstGeom>
              <a:blipFill rotWithShape="1">
                <a:blip r:embed="rId2"/>
                <a:stretch>
                  <a:fillRect l="-1142"/>
                </a:stretch>
              </a:blipFill>
            </p:spPr>
            <p:txBody>
              <a:bodyPr/>
              <a:lstStyle/>
              <a:p>
                <a:r>
                  <a:rPr lang="en-US">
                    <a:noFill/>
                  </a:rPr>
                  <a:t> </a:t>
                </a:r>
              </a:p>
            </p:txBody>
          </p:sp>
        </mc:Fallback>
      </mc:AlternateContent>
    </p:spTree>
    <p:extLst>
      <p:ext uri="{BB962C8B-B14F-4D97-AF65-F5344CB8AC3E}">
        <p14:creationId xmlns:p14="http://schemas.microsoft.com/office/powerpoint/2010/main" val="2404510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85800" y="381000"/>
                <a:ext cx="8001000" cy="4370427"/>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What if a simple random sample of heights of 6 males is collected and the data are:  70, 71, 70, 72, 71, 71</a:t>
                </a:r>
              </a:p>
              <a:p>
                <a:pPr lvl="0"/>
                <a:endParaRPr lang="en-US" sz="2400" dirty="0" smtClean="0"/>
              </a:p>
              <a:p>
                <a:pPr lvl="0"/>
                <a:r>
                  <a:rPr lang="en-US" sz="2400" dirty="0" smtClean="0"/>
                  <a:t>Which hypothesis is supported by this sample of data?</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381000"/>
                <a:ext cx="8001000" cy="4370427"/>
              </a:xfrm>
              <a:prstGeom prst="rect">
                <a:avLst/>
              </a:prstGeom>
              <a:blipFill rotWithShape="1">
                <a:blip r:embed="rId2"/>
                <a:stretch>
                  <a:fillRect l="-1220"/>
                </a:stretch>
              </a:blipFill>
            </p:spPr>
            <p:txBody>
              <a:bodyPr/>
              <a:lstStyle/>
              <a:p>
                <a:r>
                  <a:rPr lang="en-US">
                    <a:noFill/>
                  </a:rPr>
                  <a:t> </a:t>
                </a:r>
              </a:p>
            </p:txBody>
          </p:sp>
        </mc:Fallback>
      </mc:AlternateContent>
    </p:spTree>
    <p:extLst>
      <p:ext uri="{BB962C8B-B14F-4D97-AF65-F5344CB8AC3E}">
        <p14:creationId xmlns:p14="http://schemas.microsoft.com/office/powerpoint/2010/main" val="420709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153400" cy="2554545"/>
          </a:xfrm>
          <a:prstGeom prst="rect">
            <a:avLst/>
          </a:prstGeom>
          <a:noFill/>
        </p:spPr>
        <p:txBody>
          <a:bodyPr wrap="square" rtlCol="0">
            <a:spAutoFit/>
          </a:bodyPr>
          <a:lstStyle/>
          <a:p>
            <a:pPr lvl="0"/>
            <a:r>
              <a:rPr lang="en-US" sz="3200" dirty="0" smtClean="0"/>
              <a:t>Lets formally go through the steps</a:t>
            </a:r>
          </a:p>
          <a:p>
            <a:pPr lvl="0"/>
            <a:endParaRPr lang="en-US" sz="3200" b="1" dirty="0"/>
          </a:p>
          <a:p>
            <a:pPr lvl="0"/>
            <a:r>
              <a:rPr lang="en-US" sz="3200" b="1" dirty="0" smtClean="0"/>
              <a:t>Step </a:t>
            </a:r>
            <a:r>
              <a:rPr lang="en-US" sz="3200" b="1" dirty="0"/>
              <a:t>1</a:t>
            </a:r>
            <a:r>
              <a:rPr lang="en-US" sz="3200" dirty="0"/>
              <a:t>:  State the null and alternative hypotheses to be </a:t>
            </a:r>
            <a:r>
              <a:rPr lang="en-US" sz="3200" dirty="0" smtClean="0"/>
              <a:t>tested</a:t>
            </a:r>
          </a:p>
          <a:p>
            <a:pPr lvl="0"/>
            <a:endParaRPr lang="en-US" sz="3200" dirty="0"/>
          </a:p>
        </p:txBody>
      </p:sp>
      <mc:AlternateContent xmlns:mc="http://schemas.openxmlformats.org/markup-compatibility/2006" xmlns:a14="http://schemas.microsoft.com/office/drawing/2010/main">
        <mc:Choice Requires="a14">
          <p:sp>
            <p:nvSpPr>
              <p:cNvPr id="2" name="Rectangle 1"/>
              <p:cNvSpPr/>
              <p:nvPr/>
            </p:nvSpPr>
            <p:spPr>
              <a:xfrm>
                <a:off x="609600" y="3105834"/>
                <a:ext cx="7543800" cy="10772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m:oMathPara>
                </a14:m>
                <a:endParaRPr lang="en-US" sz="32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609600" y="3105834"/>
                <a:ext cx="7543800" cy="107721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366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5016758"/>
              </a:xfrm>
              <a:prstGeom prst="rect">
                <a:avLst/>
              </a:prstGeom>
              <a:noFill/>
            </p:spPr>
            <p:txBody>
              <a:bodyPr wrap="square" rtlCol="0">
                <a:spAutoFit/>
              </a:bodyPr>
              <a:lstStyle/>
              <a:p>
                <a:pPr lvl="0"/>
                <a:r>
                  <a:rPr lang="en-US" sz="3200" b="1" dirty="0" smtClean="0"/>
                  <a:t>Step 2</a:t>
                </a:r>
                <a:r>
                  <a:rPr lang="en-US" sz="3200" dirty="0"/>
                  <a:t>:  Decide upon a level of significance for the </a:t>
                </a:r>
                <a:r>
                  <a:rPr lang="en-US" sz="3200" dirty="0" smtClean="0"/>
                  <a:t>test</a:t>
                </a:r>
              </a:p>
              <a:p>
                <a:pPr lvl="0"/>
                <a:endParaRPr lang="en-US" sz="3200" dirty="0"/>
              </a:p>
              <a:p>
                <a:r>
                  <a:rPr lang="en-US" sz="3200" dirty="0" smtClean="0"/>
                  <a:t>The most commonly chosen value is </a:t>
                </a:r>
                <a14:m>
                  <m:oMath xmlns:m="http://schemas.openxmlformats.org/officeDocument/2006/math">
                    <m:r>
                      <a:rPr lang="en-US" sz="3200" i="1" smtClean="0">
                        <a:latin typeface="Cambria Math"/>
                        <a:ea typeface="Cambria Math"/>
                      </a:rPr>
                      <m:t>𝛼</m:t>
                    </m:r>
                    <m:r>
                      <a:rPr lang="en-US" sz="3200" b="0" i="1" smtClean="0">
                        <a:latin typeface="Cambria Math"/>
                        <a:ea typeface="Cambria Math"/>
                      </a:rPr>
                      <m:t>=0.05</m:t>
                    </m:r>
                  </m:oMath>
                </a14:m>
                <a:r>
                  <a:rPr lang="en-US" sz="3200" dirty="0" smtClean="0"/>
                  <a:t> or a 5% significance level.</a:t>
                </a:r>
              </a:p>
              <a:p>
                <a:endParaRPr lang="en-US" sz="3200" dirty="0"/>
              </a:p>
              <a:p>
                <a:r>
                  <a:rPr lang="en-US" sz="3200" dirty="0" smtClean="0"/>
                  <a:t>The most common confidence level for a confidence interval is 95%</a:t>
                </a:r>
              </a:p>
              <a:p>
                <a:endParaRPr lang="en-US" sz="3200" dirty="0"/>
              </a:p>
              <a:p>
                <a:r>
                  <a:rPr lang="en-US" sz="3200" dirty="0" smtClean="0"/>
                  <a:t>Coincidence?!  I think not.</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5016758"/>
              </a:xfrm>
              <a:prstGeom prst="rect">
                <a:avLst/>
              </a:prstGeom>
              <a:blipFill rotWithShape="1">
                <a:blip r:embed="rId2"/>
                <a:stretch>
                  <a:fillRect l="-1868" t="-1582" b="-3041"/>
                </a:stretch>
              </a:blipFill>
            </p:spPr>
            <p:txBody>
              <a:bodyPr/>
              <a:lstStyle/>
              <a:p>
                <a:r>
                  <a:rPr lang="en-US">
                    <a:noFill/>
                  </a:rPr>
                  <a:t> </a:t>
                </a:r>
              </a:p>
            </p:txBody>
          </p:sp>
        </mc:Fallback>
      </mc:AlternateContent>
    </p:spTree>
    <p:extLst>
      <p:ext uri="{BB962C8B-B14F-4D97-AF65-F5344CB8AC3E}">
        <p14:creationId xmlns:p14="http://schemas.microsoft.com/office/powerpoint/2010/main" val="392545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pPr lvl="0"/>
            <a:r>
              <a:rPr lang="en-US" sz="3200" b="1" dirty="0"/>
              <a:t>Step 3</a:t>
            </a:r>
            <a:r>
              <a:rPr lang="en-US" sz="3200" dirty="0"/>
              <a:t>:  Collect data</a:t>
            </a:r>
          </a:p>
          <a:p>
            <a:endParaRPr lang="en-US" sz="3200" dirty="0" smtClean="0"/>
          </a:p>
          <a:p>
            <a:pPr lvl="0"/>
            <a:r>
              <a:rPr lang="en-US" sz="3200" dirty="0" smtClean="0"/>
              <a:t>The basic type of sample needed is a simple random sample.  Lets pretend we took a simple random sample of size </a:t>
            </a:r>
            <a:r>
              <a:rPr lang="en-US" sz="3200" i="1" dirty="0" smtClean="0"/>
              <a:t>n</a:t>
            </a:r>
            <a:r>
              <a:rPr lang="en-US" sz="3200" dirty="0" smtClean="0"/>
              <a:t> = 6 males in the U.S. </a:t>
            </a:r>
            <a:r>
              <a:rPr lang="en-US" sz="3200" dirty="0"/>
              <a:t>-&gt; 70, 71, 70, 72, 71, </a:t>
            </a:r>
            <a:r>
              <a:rPr lang="en-US" sz="3200" dirty="0" smtClean="0"/>
              <a:t>71.</a:t>
            </a:r>
            <a:endParaRPr lang="en-US" sz="3200" dirty="0"/>
          </a:p>
          <a:p>
            <a:pPr lvl="0"/>
            <a:endParaRPr lang="en-US" sz="3200" dirty="0"/>
          </a:p>
        </p:txBody>
      </p:sp>
    </p:spTree>
    <p:extLst>
      <p:ext uri="{BB962C8B-B14F-4D97-AF65-F5344CB8AC3E}">
        <p14:creationId xmlns:p14="http://schemas.microsoft.com/office/powerpoint/2010/main" val="363986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Scientific theories are usually made up of many hypotheses and the hypotheses are often tested individually, not the theory as a whole.</a:t>
            </a:r>
            <a:endParaRPr lang="en-US" sz="3600" dirty="0"/>
          </a:p>
        </p:txBody>
      </p:sp>
    </p:spTree>
    <p:extLst>
      <p:ext uri="{BB962C8B-B14F-4D97-AF65-F5344CB8AC3E}">
        <p14:creationId xmlns:p14="http://schemas.microsoft.com/office/powerpoint/2010/main" val="3694677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813375"/>
                <a:ext cx="7986074" cy="3619389"/>
              </a:xfrm>
              <a:prstGeom prst="rect">
                <a:avLst/>
              </a:prstGeom>
              <a:noFill/>
            </p:spPr>
            <p:txBody>
              <a:bodyPr wrap="square" rtlCol="0">
                <a:spAutoFit/>
              </a:bodyPr>
              <a:lstStyle/>
              <a:p>
                <a:pPr lvl="0"/>
                <a:r>
                  <a:rPr lang="en-US" sz="3200" b="1" dirty="0" smtClean="0"/>
                  <a:t>Step 4</a:t>
                </a:r>
                <a:r>
                  <a:rPr lang="en-US" sz="3200" dirty="0"/>
                  <a:t>:  Compute a test statistic and determine the p-value of the hypothesis test</a:t>
                </a:r>
              </a:p>
              <a:p>
                <a:endParaRPr lang="en-US" sz="3200" dirty="0"/>
              </a:p>
              <a:p>
                <a:r>
                  <a:rPr lang="en-US" sz="3200" dirty="0" smtClean="0"/>
                  <a:t>The formula for the test statistic for a one-sample t test for one population mean is: </a:t>
                </a:r>
                <a14:m>
                  <m:oMath xmlns:m="http://schemas.openxmlformats.org/officeDocument/2006/math">
                    <m:r>
                      <a:rPr lang="en-US" sz="3200" b="0" i="1" smtClean="0">
                        <a:latin typeface="Cambria Math"/>
                      </a:rPr>
                      <m:t>𝑇𝑒𝑠𝑡</m:t>
                    </m:r>
                    <m:r>
                      <a:rPr lang="en-US" sz="3200" b="0" i="1" smtClean="0">
                        <a:latin typeface="Cambria Math"/>
                      </a:rPr>
                      <m:t> </m:t>
                    </m:r>
                    <m:r>
                      <a:rPr lang="en-US" sz="3200" b="0" i="1" smtClean="0">
                        <a:latin typeface="Cambria Math"/>
                      </a:rPr>
                      <m:t>𝑆𝑡𝑎𝑡𝑖𝑠𝑡𝑖𝑐</m:t>
                    </m:r>
                    <m:r>
                      <a:rPr lang="en-US" sz="3200" b="0" i="1" smtClean="0">
                        <a:latin typeface="Cambria Math"/>
                      </a:rPr>
                      <m:t>= </m:t>
                    </m:r>
                    <m:f>
                      <m:fPr>
                        <m:ctrlPr>
                          <a:rPr lang="en-US" sz="3200" b="0" i="1" smtClean="0">
                            <a:latin typeface="Cambria Math"/>
                          </a:rPr>
                        </m:ctrlPr>
                      </m:fPr>
                      <m:num>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m:t>
                        </m:r>
                        <m:sSub>
                          <m:sSubPr>
                            <m:ctrlPr>
                              <a:rPr lang="en-US" sz="3200" b="0" i="1" smtClean="0">
                                <a:latin typeface="Cambria Math"/>
                              </a:rPr>
                            </m:ctrlPr>
                          </m:sSubPr>
                          <m:e>
                            <m:r>
                              <a:rPr lang="en-US" sz="3200" b="0" i="1" smtClean="0">
                                <a:latin typeface="Cambria Math"/>
                                <a:ea typeface="Cambria Math"/>
                              </a:rPr>
                              <m:t>𝜇</m:t>
                            </m:r>
                          </m:e>
                          <m:sub>
                            <m:r>
                              <a:rPr lang="en-US" sz="3200" b="0" i="1" smtClean="0">
                                <a:latin typeface="Cambria Math"/>
                              </a:rPr>
                              <m:t>𝑜</m:t>
                            </m:r>
                          </m:sub>
                        </m:sSub>
                      </m:num>
                      <m:den>
                        <m:f>
                          <m:fPr>
                            <m:type m:val="lin"/>
                            <m:ctrlPr>
                              <a:rPr lang="en-US" sz="3200" b="0" i="1" smtClean="0">
                                <a:latin typeface="Cambria Math"/>
                              </a:rPr>
                            </m:ctrlPr>
                          </m:fPr>
                          <m:num>
                            <m:r>
                              <a:rPr lang="en-US" sz="3200" b="0" i="1" smtClean="0">
                                <a:latin typeface="Cambria Math"/>
                              </a:rPr>
                              <m:t>𝑠</m:t>
                            </m:r>
                          </m:num>
                          <m:den>
                            <m:rad>
                              <m:radPr>
                                <m:degHide m:val="on"/>
                                <m:ctrlPr>
                                  <a:rPr lang="en-US" sz="3200" b="0" i="1" smtClean="0">
                                    <a:latin typeface="Cambria Math"/>
                                  </a:rPr>
                                </m:ctrlPr>
                              </m:radPr>
                              <m:deg/>
                              <m:e>
                                <m:r>
                                  <a:rPr lang="en-US" sz="3200" b="0" i="1" smtClean="0">
                                    <a:latin typeface="Cambria Math"/>
                                  </a:rPr>
                                  <m:t>𝑛</m:t>
                                </m:r>
                              </m:e>
                            </m:rad>
                          </m:den>
                        </m:f>
                      </m:den>
                    </m:f>
                  </m:oMath>
                </a14:m>
                <a:endParaRPr lang="en-US" sz="32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813375"/>
                <a:ext cx="7986074" cy="3619389"/>
              </a:xfrm>
              <a:prstGeom prst="rect">
                <a:avLst/>
              </a:prstGeom>
              <a:blipFill rotWithShape="1">
                <a:blip r:embed="rId2"/>
                <a:stretch>
                  <a:fillRect l="-1908" t="-2189" r="-2443"/>
                </a:stretch>
              </a:blipFill>
            </p:spPr>
            <p:txBody>
              <a:bodyPr/>
              <a:lstStyle/>
              <a:p>
                <a:r>
                  <a:rPr lang="en-US">
                    <a:noFill/>
                  </a:rPr>
                  <a:t> </a:t>
                </a:r>
              </a:p>
            </p:txBody>
          </p:sp>
        </mc:Fallback>
      </mc:AlternateContent>
    </p:spTree>
    <p:extLst>
      <p:ext uri="{BB962C8B-B14F-4D97-AF65-F5344CB8AC3E}">
        <p14:creationId xmlns:p14="http://schemas.microsoft.com/office/powerpoint/2010/main" val="2284742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813375"/>
                <a:ext cx="7986074" cy="5310556"/>
              </a:xfrm>
              <a:prstGeom prst="rect">
                <a:avLst/>
              </a:prstGeom>
              <a:noFill/>
            </p:spPr>
            <p:txBody>
              <a:bodyPr wrap="square" rtlCol="0">
                <a:spAutoFit/>
              </a:bodyPr>
              <a:lstStyle/>
              <a:p>
                <a:pPr lvl="0"/>
                <a:r>
                  <a:rPr lang="en-US" sz="3200" b="1" dirty="0" smtClean="0"/>
                  <a:t>Step 4</a:t>
                </a:r>
                <a:r>
                  <a:rPr lang="en-US" sz="3200" dirty="0"/>
                  <a:t>:  Compute a test statistic and determine the p-value of the hypothesis test</a:t>
                </a:r>
              </a:p>
              <a:p>
                <a:pPr/>
                <a14:m>
                  <m:oMathPara xmlns:m="http://schemas.openxmlformats.org/officeDocument/2006/math">
                    <m:oMathParaPr>
                      <m:jc m:val="centerGroup"/>
                    </m:oMathParaPr>
                    <m:oMath xmlns:m="http://schemas.openxmlformats.org/officeDocument/2006/math">
                      <m:r>
                        <a:rPr lang="en-US" sz="3200" b="0" i="1" smtClean="0">
                          <a:latin typeface="Cambria Math"/>
                        </a:rPr>
                        <m:t>𝑇𝑒𝑠𝑡</m:t>
                      </m:r>
                      <m:r>
                        <a:rPr lang="en-US" sz="3200" b="0" i="1" smtClean="0">
                          <a:latin typeface="Cambria Math"/>
                        </a:rPr>
                        <m:t> </m:t>
                      </m:r>
                      <m:r>
                        <a:rPr lang="en-US" sz="3200" b="0" i="1" smtClean="0">
                          <a:latin typeface="Cambria Math"/>
                        </a:rPr>
                        <m:t>𝑆𝑡𝑎𝑡𝑖𝑠𝑡𝑖𝑐</m:t>
                      </m:r>
                      <m:r>
                        <a:rPr lang="en-US" sz="3200" b="0" i="1" smtClean="0">
                          <a:latin typeface="Cambria Math"/>
                        </a:rPr>
                        <m:t>= </m:t>
                      </m:r>
                      <m:f>
                        <m:fPr>
                          <m:ctrlPr>
                            <a:rPr lang="en-US" sz="3200" b="0" i="1" smtClean="0">
                              <a:latin typeface="Cambria Math"/>
                            </a:rPr>
                          </m:ctrlPr>
                        </m:fPr>
                        <m:num>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m:t>
                          </m:r>
                          <m:sSub>
                            <m:sSubPr>
                              <m:ctrlPr>
                                <a:rPr lang="en-US" sz="3200" b="0" i="1" smtClean="0">
                                  <a:latin typeface="Cambria Math"/>
                                </a:rPr>
                              </m:ctrlPr>
                            </m:sSubPr>
                            <m:e>
                              <m:r>
                                <a:rPr lang="en-US" sz="3200" b="0" i="1" smtClean="0">
                                  <a:latin typeface="Cambria Math"/>
                                  <a:ea typeface="Cambria Math"/>
                                </a:rPr>
                                <m:t>𝜇</m:t>
                              </m:r>
                            </m:e>
                            <m:sub>
                              <m:r>
                                <a:rPr lang="en-US" sz="3200" b="0" i="1" smtClean="0">
                                  <a:latin typeface="Cambria Math"/>
                                </a:rPr>
                                <m:t>𝑜</m:t>
                              </m:r>
                            </m:sub>
                          </m:sSub>
                        </m:num>
                        <m:den>
                          <m:f>
                            <m:fPr>
                              <m:type m:val="lin"/>
                              <m:ctrlPr>
                                <a:rPr lang="en-US" sz="3200" b="0" i="1" smtClean="0">
                                  <a:latin typeface="Cambria Math"/>
                                </a:rPr>
                              </m:ctrlPr>
                            </m:fPr>
                            <m:num>
                              <m:r>
                                <a:rPr lang="en-US" sz="3200" b="0" i="1" smtClean="0">
                                  <a:latin typeface="Cambria Math"/>
                                </a:rPr>
                                <m:t>𝑠</m:t>
                              </m:r>
                            </m:num>
                            <m:den>
                              <m:rad>
                                <m:radPr>
                                  <m:degHide m:val="on"/>
                                  <m:ctrlPr>
                                    <a:rPr lang="en-US" sz="3200" b="0" i="1" smtClean="0">
                                      <a:latin typeface="Cambria Math"/>
                                    </a:rPr>
                                  </m:ctrlPr>
                                </m:radPr>
                                <m:deg/>
                                <m:e>
                                  <m:r>
                                    <a:rPr lang="en-US" sz="3200" b="0" i="1" smtClean="0">
                                      <a:latin typeface="Cambria Math"/>
                                    </a:rPr>
                                    <m:t>𝑛</m:t>
                                  </m:r>
                                </m:e>
                              </m:rad>
                            </m:den>
                          </m:f>
                        </m:den>
                      </m:f>
                    </m:oMath>
                  </m:oMathPara>
                </a14:m>
                <a:endParaRPr lang="en-US" sz="3200" dirty="0" smtClean="0"/>
              </a:p>
              <a:p>
                <a:endParaRPr lang="en-US" sz="3200" dirty="0"/>
              </a:p>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=70.833</m:t>
                      </m:r>
                    </m:oMath>
                  </m:oMathPara>
                </a14:m>
                <a:endParaRPr lang="en-US" sz="3200" b="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𝑠</m:t>
                      </m:r>
                      <m:r>
                        <a:rPr lang="en-US" sz="3200" b="0" i="1" smtClean="0">
                          <a:latin typeface="Cambria Math"/>
                        </a:rPr>
                        <m:t>=0.753</m:t>
                      </m:r>
                    </m:oMath>
                  </m:oMathPara>
                </a14:m>
                <a:endParaRPr lang="en-US" sz="3200" b="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𝑛</m:t>
                      </m:r>
                      <m:r>
                        <a:rPr lang="en-US" sz="3200" b="0" i="1" smtClean="0">
                          <a:latin typeface="Cambria Math"/>
                        </a:rPr>
                        <m:t>=6</m:t>
                      </m:r>
                    </m:oMath>
                  </m:oMathPara>
                </a14:m>
                <a:endParaRPr lang="en-US" sz="3200" b="0" dirty="0" smtClean="0"/>
              </a:p>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i="1" smtClean="0">
                              <a:latin typeface="Cambria Math"/>
                              <a:ea typeface="Cambria Math"/>
                            </a:rPr>
                            <m:t>𝜇</m:t>
                          </m:r>
                        </m:e>
                        <m:sub>
                          <m:r>
                            <a:rPr lang="en-US" sz="3200" b="0" i="1" smtClean="0">
                              <a:latin typeface="Cambria Math"/>
                            </a:rPr>
                            <m:t>𝑜</m:t>
                          </m:r>
                        </m:sub>
                      </m:sSub>
                      <m:r>
                        <a:rPr lang="en-US" sz="3200" b="0" i="1" smtClean="0">
                          <a:latin typeface="Cambria Math"/>
                        </a:rPr>
                        <m:t>=70</m:t>
                      </m:r>
                    </m:oMath>
                  </m:oMathPara>
                </a14:m>
                <a:endParaRPr lang="en-US" sz="320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𝑇𝑆</m:t>
                      </m:r>
                      <m:r>
                        <a:rPr lang="en-US" sz="3200" b="0" i="1" smtClean="0">
                          <a:latin typeface="Cambria Math"/>
                        </a:rPr>
                        <m:t>=2.712</m:t>
                      </m:r>
                    </m:oMath>
                  </m:oMathPara>
                </a14:m>
                <a:endParaRPr lang="en-US" sz="32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813375"/>
                <a:ext cx="7986074" cy="5310556"/>
              </a:xfrm>
              <a:prstGeom prst="rect">
                <a:avLst/>
              </a:prstGeom>
              <a:blipFill rotWithShape="1">
                <a:blip r:embed="rId2"/>
                <a:stretch>
                  <a:fillRect l="-1908" t="-1491" r="-2443"/>
                </a:stretch>
              </a:blipFill>
            </p:spPr>
            <p:txBody>
              <a:bodyPr/>
              <a:lstStyle/>
              <a:p>
                <a:r>
                  <a:rPr lang="en-US">
                    <a:noFill/>
                  </a:rPr>
                  <a:t> </a:t>
                </a:r>
              </a:p>
            </p:txBody>
          </p:sp>
        </mc:Fallback>
      </mc:AlternateContent>
    </p:spTree>
    <p:extLst>
      <p:ext uri="{BB962C8B-B14F-4D97-AF65-F5344CB8AC3E}">
        <p14:creationId xmlns:p14="http://schemas.microsoft.com/office/powerpoint/2010/main" val="2712274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6"/>
            <a:ext cx="5638800"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the </a:t>
            </a:r>
            <a:r>
              <a:rPr lang="en-US" sz="3200" i="1" dirty="0" smtClean="0"/>
              <a:t>t</a:t>
            </a:r>
            <a:r>
              <a:rPr lang="en-US" sz="3200" dirty="0" smtClean="0"/>
              <a:t> distribution</a:t>
            </a:r>
            <a:endParaRPr lang="en-US" sz="3200"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9" y="2153853"/>
            <a:ext cx="4919662" cy="37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922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5"/>
            <a:ext cx="7986074"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technology!</a:t>
            </a:r>
            <a:endParaRPr lang="en-US" sz="3200"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5948362" cy="44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655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5"/>
            <a:ext cx="7986074"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technology!</a:t>
            </a:r>
            <a:endParaRPr lang="en-US" sz="32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49779"/>
            <a:ext cx="5638800" cy="422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329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6001643"/>
              </a:xfrm>
              <a:prstGeom prst="rect">
                <a:avLst/>
              </a:prstGeom>
              <a:noFill/>
            </p:spPr>
            <p:txBody>
              <a:bodyPr wrap="square" rtlCol="0">
                <a:spAutoFit/>
              </a:bodyPr>
              <a:lstStyle/>
              <a:p>
                <a:r>
                  <a:rPr lang="en-US" sz="3200" b="1" dirty="0" smtClean="0"/>
                  <a:t>Step 5</a:t>
                </a:r>
                <a:r>
                  <a:rPr lang="en-US" sz="3200" dirty="0"/>
                  <a:t>:  Make a decision</a:t>
                </a:r>
              </a:p>
              <a:p>
                <a:pPr lvl="0"/>
                <a:endParaRPr lang="en-US" sz="3200" dirty="0" smtClean="0"/>
              </a:p>
              <a:p>
                <a:pPr marL="457200" lvl="0" indent="-457200">
                  <a:buFont typeface="Arial" pitchFamily="34" charset="0"/>
                  <a:buChar char="•"/>
                </a:pPr>
                <a:r>
                  <a:rPr lang="en-US" sz="3200" b="1" dirty="0" smtClean="0"/>
                  <a:t>If </a:t>
                </a:r>
                <a:r>
                  <a:rPr lang="en-US" sz="3200" b="1" dirty="0"/>
                  <a:t>p-value &gt; </a:t>
                </a:r>
                <a:r>
                  <a:rPr lang="en-US" sz="3200" b="1" dirty="0" smtClean="0"/>
                  <a:t>α</a:t>
                </a:r>
                <a:r>
                  <a:rPr lang="en-US" sz="3200" dirty="0" smtClean="0"/>
                  <a:t> then: Fail </a:t>
                </a:r>
                <a:r>
                  <a:rPr lang="en-US" sz="3200" dirty="0"/>
                  <a:t>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b="1" dirty="0"/>
                  <a:t>If p-value ≤ </a:t>
                </a:r>
                <a:r>
                  <a:rPr lang="en-US" sz="3200" b="1" dirty="0" smtClean="0"/>
                  <a:t>α</a:t>
                </a:r>
                <a:r>
                  <a:rPr lang="en-US" sz="3200" dirty="0" smtClean="0"/>
                  <a:t> then: Reject </a:t>
                </a:r>
                <a:r>
                  <a:rPr lang="en-US" sz="3200" dirty="0"/>
                  <a:t>the validity of the null hypothesis in favor of the alternative hypothesis</a:t>
                </a:r>
                <a:r>
                  <a:rPr lang="en-US" sz="3200" dirty="0" smtClean="0"/>
                  <a:t>.</a:t>
                </a:r>
              </a:p>
              <a:p>
                <a:pPr marL="457200" lvl="0" indent="-457200">
                  <a:buFont typeface="Arial" pitchFamily="34" charset="0"/>
                  <a:buChar char="•"/>
                </a:pPr>
                <a:endParaRPr lang="en-US" sz="3200" dirty="0"/>
              </a:p>
              <a:p>
                <a:pPr lvl="0"/>
                <a:r>
                  <a:rPr lang="en-US" sz="3200" dirty="0" smtClean="0"/>
                  <a:t>For our example, p-value = 0.0422 and </a:t>
                </a:r>
                <a14:m>
                  <m:oMath xmlns:m="http://schemas.openxmlformats.org/officeDocument/2006/math">
                    <m:r>
                      <a:rPr lang="en-US" sz="3200" i="1" smtClean="0">
                        <a:latin typeface="Cambria Math"/>
                        <a:ea typeface="Cambria Math"/>
                      </a:rPr>
                      <m:t>𝛼</m:t>
                    </m:r>
                    <m:r>
                      <a:rPr lang="en-US" sz="3200" b="0" i="1" smtClean="0">
                        <a:latin typeface="Cambria Math"/>
                        <a:ea typeface="Cambria Math"/>
                      </a:rPr>
                      <m:t>=0.05</m:t>
                    </m:r>
                  </m:oMath>
                </a14:m>
                <a:endParaRPr lang="en-US" sz="3200" dirty="0"/>
              </a:p>
              <a:p>
                <a:pPr lvl="0"/>
                <a:endParaRPr lang="en-US" sz="32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6001643"/>
              </a:xfrm>
              <a:prstGeom prst="rect">
                <a:avLst/>
              </a:prstGeom>
              <a:blipFill rotWithShape="1">
                <a:blip r:embed="rId2"/>
                <a:stretch>
                  <a:fillRect l="-1868" t="-1321" r="-224"/>
                </a:stretch>
              </a:blipFill>
            </p:spPr>
            <p:txBody>
              <a:bodyPr/>
              <a:lstStyle/>
              <a:p>
                <a:r>
                  <a:rPr lang="en-US">
                    <a:noFill/>
                  </a:rPr>
                  <a:t> </a:t>
                </a:r>
              </a:p>
            </p:txBody>
          </p:sp>
        </mc:Fallback>
      </mc:AlternateContent>
    </p:spTree>
    <p:extLst>
      <p:ext uri="{BB962C8B-B14F-4D97-AF65-F5344CB8AC3E}">
        <p14:creationId xmlns:p14="http://schemas.microsoft.com/office/powerpoint/2010/main" val="841835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362200"/>
            <a:ext cx="8153400" cy="2554545"/>
          </a:xfrm>
          <a:prstGeom prst="rect">
            <a:avLst/>
          </a:prstGeom>
          <a:noFill/>
        </p:spPr>
        <p:txBody>
          <a:bodyPr wrap="square" rtlCol="0">
            <a:spAutoFit/>
          </a:bodyPr>
          <a:lstStyle/>
          <a:p>
            <a:r>
              <a:rPr lang="en-US" sz="3200" b="1" dirty="0" smtClean="0"/>
              <a:t>Step 5</a:t>
            </a:r>
            <a:r>
              <a:rPr lang="en-US" sz="3200" dirty="0"/>
              <a:t>:  </a:t>
            </a:r>
            <a:r>
              <a:rPr lang="en-US" sz="3200" dirty="0" smtClean="0"/>
              <a:t>decision is “</a:t>
            </a:r>
            <a:r>
              <a:rPr lang="en-US" sz="3200" dirty="0"/>
              <a:t>R</a:t>
            </a:r>
            <a:r>
              <a:rPr lang="en-US" sz="3200" dirty="0" smtClean="0"/>
              <a:t>eject </a:t>
            </a:r>
            <a:r>
              <a:rPr lang="en-US" sz="3200" dirty="0"/>
              <a:t>the validity of the null </a:t>
            </a:r>
            <a:r>
              <a:rPr lang="en-US" sz="3200" dirty="0" smtClean="0"/>
              <a:t>hypothesis in favor of the alternative hypothesis”</a:t>
            </a:r>
          </a:p>
          <a:p>
            <a:pPr marL="457200" lvl="0" indent="-457200">
              <a:buFont typeface="Arial" pitchFamily="34" charset="0"/>
              <a:buChar char="•"/>
            </a:pPr>
            <a:endParaRPr lang="en-US" sz="3200" dirty="0"/>
          </a:p>
          <a:p>
            <a:pPr lvl="0"/>
            <a:endParaRPr lang="en-US" sz="3200" dirty="0" smtClean="0"/>
          </a:p>
        </p:txBody>
      </p:sp>
    </p:spTree>
    <p:extLst>
      <p:ext uri="{BB962C8B-B14F-4D97-AF65-F5344CB8AC3E}">
        <p14:creationId xmlns:p14="http://schemas.microsoft.com/office/powerpoint/2010/main" val="1711304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4524315"/>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Reject the validity of the null hypothesis in favor of the alternative hypothesis</a:t>
                </a:r>
              </a:p>
              <a:p>
                <a:pPr lvl="0"/>
                <a:endParaRPr lang="en-US" sz="3200" dirty="0" smtClean="0"/>
              </a:p>
              <a:p>
                <a:pPr lvl="0"/>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endParaRPr lang="en-US" sz="32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4524315"/>
              </a:xfrm>
              <a:prstGeom prst="rect">
                <a:avLst/>
              </a:prstGeom>
              <a:blipFill rotWithShape="1">
                <a:blip r:embed="rId2"/>
                <a:stretch>
                  <a:fillRect l="-1868" t="-1752" r="-2541" b="-3504"/>
                </a:stretch>
              </a:blipFill>
            </p:spPr>
            <p:txBody>
              <a:bodyPr/>
              <a:lstStyle/>
              <a:p>
                <a:r>
                  <a:rPr lang="en-US">
                    <a:noFill/>
                  </a:rPr>
                  <a:t> </a:t>
                </a:r>
              </a:p>
            </p:txBody>
          </p:sp>
        </mc:Fallback>
      </mc:AlternateContent>
    </p:spTree>
    <p:extLst>
      <p:ext uri="{BB962C8B-B14F-4D97-AF65-F5344CB8AC3E}">
        <p14:creationId xmlns:p14="http://schemas.microsoft.com/office/powerpoint/2010/main" val="2246263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5016758"/>
              </a:xfrm>
              <a:prstGeom prst="rect">
                <a:avLst/>
              </a:prstGeom>
              <a:noFill/>
            </p:spPr>
            <p:txBody>
              <a:bodyPr wrap="square" rtlCol="0">
                <a:spAutoFit/>
              </a:bodyPr>
              <a:lstStyle/>
              <a:p>
                <a:r>
                  <a:rPr lang="en-US" sz="3200" b="1" dirty="0"/>
                  <a:t>Step </a:t>
                </a:r>
                <a:r>
                  <a:rPr lang="en-US" sz="3200" b="1" dirty="0" smtClean="0"/>
                  <a:t>6</a:t>
                </a:r>
                <a:r>
                  <a:rPr lang="en-US" sz="3200" dirty="0" smtClean="0"/>
                  <a:t>: Reject </a:t>
                </a:r>
                <a:r>
                  <a:rPr lang="en-US" sz="3200" dirty="0"/>
                  <a:t>the validity of the null hypothesis in favor of the alternative hypothesis</a:t>
                </a:r>
              </a:p>
              <a:p>
                <a:pPr lvl="0"/>
                <a:endParaRPr lang="en-US" sz="3200" dirty="0" smtClean="0"/>
              </a:p>
              <a:p>
                <a:pPr lvl="0"/>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r>
                  <a:rPr lang="en-US" sz="3200" dirty="0" smtClean="0"/>
                  <a:t>)</a:t>
                </a:r>
              </a:p>
              <a:p>
                <a:pPr lvl="0"/>
                <a:endParaRPr lang="en-US" sz="3200" dirty="0"/>
              </a:p>
              <a:p>
                <a:pPr lvl="0"/>
                <a:r>
                  <a:rPr lang="en-US" sz="3200" dirty="0" smtClean="0"/>
                  <a:t>Based on the sample of data there is statistical evidence that the mean height of all men in the U.S. is not 70 inches.  In fact, the data suggest the mean height is greater than 70 inches.</a:t>
                </a:r>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5016758"/>
              </a:xfrm>
              <a:prstGeom prst="rect">
                <a:avLst/>
              </a:prstGeom>
              <a:blipFill rotWithShape="1">
                <a:blip r:embed="rId2"/>
                <a:stretch>
                  <a:fillRect l="-1868" t="-1582" r="-1570" b="-3041"/>
                </a:stretch>
              </a:blipFill>
            </p:spPr>
            <p:txBody>
              <a:bodyPr/>
              <a:lstStyle/>
              <a:p>
                <a:r>
                  <a:rPr lang="en-US">
                    <a:noFill/>
                  </a:rPr>
                  <a:t> </a:t>
                </a:r>
              </a:p>
            </p:txBody>
          </p:sp>
        </mc:Fallback>
      </mc:AlternateContent>
    </p:spTree>
    <p:extLst>
      <p:ext uri="{BB962C8B-B14F-4D97-AF65-F5344CB8AC3E}">
        <p14:creationId xmlns:p14="http://schemas.microsoft.com/office/powerpoint/2010/main" val="27359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The null hypothesis is usually the “neutral” or equality situation.</a:t>
            </a:r>
          </a:p>
          <a:p>
            <a:endParaRPr lang="en-US" sz="3200" dirty="0"/>
          </a:p>
          <a:p>
            <a:r>
              <a:rPr lang="en-US" sz="3200" dirty="0" smtClean="0"/>
              <a:t>The alternative hypothesis is usually the hypothesis of scientific interest.</a:t>
            </a:r>
          </a:p>
        </p:txBody>
      </p:sp>
    </p:spTree>
    <p:extLst>
      <p:ext uri="{BB962C8B-B14F-4D97-AF65-F5344CB8AC3E}">
        <p14:creationId xmlns:p14="http://schemas.microsoft.com/office/powerpoint/2010/main" val="30506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r>
              <a:rPr lang="en-US" sz="3600" dirty="0"/>
              <a:t>For example, here is a simple </a:t>
            </a:r>
            <a:r>
              <a:rPr lang="en-US" sz="3600" dirty="0" smtClean="0"/>
              <a:t>hypothesis:</a:t>
            </a:r>
            <a:r>
              <a:rPr lang="en-US" sz="3600" dirty="0"/>
              <a:t/>
            </a:r>
            <a:br>
              <a:rPr lang="en-US" sz="3600" dirty="0"/>
            </a:br>
            <a:r>
              <a:rPr lang="en-US" sz="3600" dirty="0"/>
              <a:t> </a:t>
            </a:r>
            <a:br>
              <a:rPr lang="en-US" sz="3600" dirty="0"/>
            </a:br>
            <a:r>
              <a:rPr lang="en-US" sz="3600" dirty="0" smtClean="0"/>
              <a:t>All </a:t>
            </a:r>
            <a:r>
              <a:rPr lang="en-US" sz="3600" dirty="0"/>
              <a:t>swans are white</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315232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3046988"/>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A hypothesis test is to be performed to decide whether adult females under the age of 51 are, on average, getting less than the RDA of 18 mg of iron.  What is the null hypothesis 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=18 </m:t>
                    </m:r>
                    <m:r>
                      <m:rPr>
                        <m:sty m:val="p"/>
                      </m:rPr>
                      <a:rPr lang="en-US" b="0" i="0" smtClean="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968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A hypothesis test is to be performed to decide whether adult females under the age of 51 are, on average, getting less than the RDA of 18 mg of iron.  What is the alternative hypothesis 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1066800" y="3429000"/>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=18 </m:t>
                    </m:r>
                    <m:r>
                      <m:rPr>
                        <m:sty m:val="p"/>
                      </m:rPr>
                      <a:rPr lang="en-US" b="0" i="0" smtClean="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1066800" y="3429000"/>
                <a:ext cx="4876800" cy="3353812"/>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3477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2554545"/>
          </a:xfrm>
          <a:prstGeom prst="rect">
            <a:avLst/>
          </a:prstGeom>
          <a:noFill/>
        </p:spPr>
        <p:txBody>
          <a:bodyPr wrap="square" rtlCol="0">
            <a:spAutoFit/>
          </a:bodyPr>
          <a:lstStyle/>
          <a:p>
            <a:r>
              <a:rPr lang="en-US" sz="3200" dirty="0" smtClean="0"/>
              <a:t>A hypothesis test is to be performed to decide whether the mean annual salary of classroom teachers in Hawaii is less than the national mean which is $45,900.  What is the null hypothesis?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m:rPr>
                        <m:nor/>
                      </m:rPr>
                      <a:rPr lang="en-US" dirty="0">
                        <a:solidFill>
                          <a:schemeClr val="tx1"/>
                        </a:solidFill>
                      </a:rPr>
                      <m:t>$45,900</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m:rPr>
                        <m:nor/>
                      </m:rPr>
                      <a:rPr lang="en-US" dirty="0" smtClean="0">
                        <a:solidFill>
                          <a:schemeClr val="tx1"/>
                        </a:solidFill>
                      </a:rPr>
                      <m:t>$45,900</m:t>
                    </m:r>
                  </m:oMath>
                </a14:m>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313681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2554545"/>
          </a:xfrm>
          <a:prstGeom prst="rect">
            <a:avLst/>
          </a:prstGeom>
          <a:noFill/>
        </p:spPr>
        <p:txBody>
          <a:bodyPr wrap="square" rtlCol="0">
            <a:spAutoFit/>
          </a:bodyPr>
          <a:lstStyle/>
          <a:p>
            <a:r>
              <a:rPr lang="en-US" sz="3200" dirty="0" smtClean="0"/>
              <a:t>A hypothesis test is to be performed to decide whether the mean annual salary of classroom teachers in Hawaii is less than the national mean which is $45,900.  What is the alternative hypothesis?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m:rPr>
                        <m:nor/>
                      </m:rPr>
                      <a:rPr lang="en-US" dirty="0">
                        <a:solidFill>
                          <a:schemeClr val="tx1"/>
                        </a:solidFill>
                      </a:rPr>
                      <m:t>$45,900</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m:rPr>
                        <m:nor/>
                      </m:rPr>
                      <a:rPr lang="en-US" dirty="0" smtClean="0">
                        <a:solidFill>
                          <a:schemeClr val="tx1"/>
                        </a:solidFill>
                      </a:rPr>
                      <m:t>$45,900</m:t>
                    </m:r>
                  </m:oMath>
                </a14:m>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501470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3046988"/>
          </a:xfrm>
          <a:prstGeom prst="rect">
            <a:avLst/>
          </a:prstGeom>
          <a:noFill/>
        </p:spPr>
        <p:txBody>
          <a:bodyPr wrap="square" rtlCol="0">
            <a:spAutoFit/>
          </a:bodyPr>
          <a:lstStyle/>
          <a:p>
            <a:r>
              <a:rPr lang="en-US" sz="3200" dirty="0" smtClean="0"/>
              <a:t>A company that produces snack foods uses a machine to package 454 g bags of pretzels.  The company wishes to conduct a hypothesis test to see if the machine is not working properly.  What are the appropriate null and alternative hypotheses?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454 g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454 </a:t>
                </a:r>
                <a:r>
                  <a:rPr lang="en-US" dirty="0" smtClean="0">
                    <a:solidFill>
                      <a:schemeClr val="tx1"/>
                    </a:solidFill>
                  </a:rPr>
                  <a:t>g</a:t>
                </a: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4217772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677656"/>
          </a:xfrm>
          <a:prstGeom prst="rect">
            <a:avLst/>
          </a:prstGeom>
          <a:noFill/>
        </p:spPr>
        <p:txBody>
          <a:bodyPr wrap="square" rtlCol="0">
            <a:spAutoFit/>
          </a:bodyPr>
          <a:lstStyle/>
          <a:p>
            <a:r>
              <a:rPr lang="en-US" sz="2800" dirty="0" smtClean="0"/>
              <a:t>The Czech government recommends at most 0.5 ppm Cadmium in dry vegetables.  You harvest a bunch of wild mushrooms and know they contain some Cd.  You want to conduct a hypothesis test to see if the mean Cd level of the mushrooms is greater than the government recommendation.  What are the correct hypotheses?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0.5 ppm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0.5 ppm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0.5 ppm</a:t>
                </a: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825453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246769"/>
          </a:xfrm>
          <a:prstGeom prst="rect">
            <a:avLst/>
          </a:prstGeom>
          <a:noFill/>
        </p:spPr>
        <p:txBody>
          <a:bodyPr wrap="square" rtlCol="0">
            <a:spAutoFit/>
          </a:bodyPr>
          <a:lstStyle/>
          <a:p>
            <a:r>
              <a:rPr lang="en-US" sz="2800" dirty="0" smtClean="0"/>
              <a:t>According to historical research, the average American watched 4.66 hours of TV per day in 2002.  Researchers are interested in whether Americans this year watch, on average, less TV per day than in 2002.  What are the correct hypotheses to be tested?</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762000" y="3200400"/>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4.66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4.66</a:t>
                </a: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762000" y="3200400"/>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4038777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What is the p-value?</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1226"/>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4648200" cy="3124200"/>
          </a:xfrm>
        </p:spPr>
        <p:txBody>
          <a:bodyPr>
            <a:normAutofit/>
          </a:bodyPr>
          <a:lstStyle/>
          <a:p>
            <a:pPr marL="971550" lvl="1" indent="-514350" algn="l">
              <a:buFont typeface="+mj-lt"/>
              <a:buAutoNum type="alphaUcPeriod"/>
            </a:pPr>
            <a:r>
              <a:rPr lang="en-US" dirty="0" smtClean="0">
                <a:solidFill>
                  <a:schemeClr val="tx1"/>
                </a:solidFill>
              </a:rPr>
              <a:t>0.632</a:t>
            </a:r>
          </a:p>
          <a:p>
            <a:pPr marL="971550" lvl="1" indent="-514350" algn="l">
              <a:buFont typeface="+mj-lt"/>
              <a:buAutoNum type="alphaUcPeriod"/>
            </a:pPr>
            <a:r>
              <a:rPr lang="en-US" dirty="0" smtClean="0">
                <a:solidFill>
                  <a:schemeClr val="tx1"/>
                </a:solidFill>
              </a:rPr>
              <a:t>0.736</a:t>
            </a:r>
          </a:p>
          <a:p>
            <a:pPr marL="971550" lvl="1" indent="-514350" algn="l">
              <a:buFont typeface="+mj-lt"/>
              <a:buAutoNum type="alphaUcPeriod"/>
            </a:pPr>
            <a:r>
              <a:rPr lang="en-US" dirty="0" smtClean="0">
                <a:solidFill>
                  <a:schemeClr val="tx1"/>
                </a:solidFill>
              </a:rPr>
              <a:t>0.368</a:t>
            </a:r>
          </a:p>
          <a:p>
            <a:pPr marL="971550" lvl="1" indent="-514350" algn="l">
              <a:buFont typeface="+mj-lt"/>
              <a:buAutoNum type="alphaUcPeriod"/>
            </a:pPr>
            <a:r>
              <a:rPr lang="en-US" dirty="0" smtClean="0">
                <a:solidFill>
                  <a:schemeClr val="tx1"/>
                </a:solidFill>
              </a:rPr>
              <a:t>0.634</a:t>
            </a:r>
          </a:p>
          <a:p>
            <a:pPr marL="971550" lvl="1" indent="-514350" algn="l">
              <a:buFont typeface="+mj-lt"/>
              <a:buAutoNum type="alphaUcPeriod"/>
            </a:pPr>
            <a:r>
              <a:rPr lang="en-US" dirty="0" smtClean="0">
                <a:solidFill>
                  <a:schemeClr val="tx1"/>
                </a:solidFill>
              </a:rPr>
              <a:t>0.733</a:t>
            </a:r>
          </a:p>
        </p:txBody>
      </p:sp>
    </p:spTree>
    <p:extLst>
      <p:ext uri="{BB962C8B-B14F-4D97-AF65-F5344CB8AC3E}">
        <p14:creationId xmlns:p14="http://schemas.microsoft.com/office/powerpoint/2010/main" val="1837744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The p-value is 0.632.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=0.05</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1226"/>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7924800" cy="3124200"/>
          </a:xfrm>
        </p:spPr>
        <p:txBody>
          <a:bodyPr>
            <a:normAutofit/>
          </a:bodyPr>
          <a:lstStyle/>
          <a:p>
            <a:pPr marL="971550" lvl="1" indent="-514350" algn="l">
              <a:buFont typeface="+mj-lt"/>
              <a:buAutoNum type="alphaUcPeriod"/>
            </a:pPr>
            <a:r>
              <a:rPr lang="en-US" dirty="0" smtClean="0">
                <a:solidFill>
                  <a:schemeClr val="tx1"/>
                </a:solidFill>
              </a:rPr>
              <a:t>The data does not support the null hypothesis</a:t>
            </a:r>
          </a:p>
          <a:p>
            <a:pPr marL="971550" lvl="1" indent="-514350" algn="l">
              <a:buFont typeface="+mj-lt"/>
              <a:buAutoNum type="alphaUcPeriod"/>
            </a:pPr>
            <a:r>
              <a:rPr lang="en-US" dirty="0" smtClean="0">
                <a:solidFill>
                  <a:schemeClr val="tx1"/>
                </a:solidFill>
              </a:rPr>
              <a:t>The data supports the null hypothesis</a:t>
            </a:r>
          </a:p>
          <a:p>
            <a:pPr marL="971550" lvl="1" indent="-514350" algn="l">
              <a:buFont typeface="+mj-lt"/>
              <a:buAutoNum type="alphaUcPeriod"/>
            </a:pPr>
            <a:r>
              <a:rPr lang="en-US" dirty="0" smtClean="0">
                <a:solidFill>
                  <a:schemeClr val="tx1"/>
                </a:solidFill>
              </a:rPr>
              <a:t>The data supports the alternative hypothesis</a:t>
            </a:r>
          </a:p>
          <a:p>
            <a:pPr marL="971550" lvl="1" indent="-514350" algn="l">
              <a:buFont typeface="+mj-lt"/>
              <a:buAutoNum type="alphaUcPeriod"/>
            </a:pPr>
            <a:r>
              <a:rPr lang="en-US" dirty="0" smtClean="0">
                <a:solidFill>
                  <a:schemeClr val="tx1"/>
                </a:solidFill>
              </a:rPr>
              <a:t>The data fails to support the null hypothesis</a:t>
            </a:r>
          </a:p>
          <a:p>
            <a:pPr marL="971550" lvl="1" indent="-514350" algn="l">
              <a:buFont typeface="+mj-lt"/>
              <a:buAutoNum type="alphaUcPeriod"/>
            </a:pPr>
            <a:r>
              <a:rPr lang="en-US" dirty="0" smtClean="0">
                <a:solidFill>
                  <a:schemeClr val="tx1"/>
                </a:solidFill>
              </a:rPr>
              <a:t>The data supports neither the null nor the alternative hypotheses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350192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686800" cy="3539430"/>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The p-value is 0.0.632 which means the data supports the null hypothesis.  Therefore, in lay terms…</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686800" cy="3539430"/>
              </a:xfrm>
              <a:prstGeom prst="rect">
                <a:avLst/>
              </a:prstGeom>
              <a:blipFill rotWithShape="1">
                <a:blip r:embed="rId2"/>
                <a:stretch>
                  <a:fillRect l="-1474" t="-1552" r="-1895"/>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7924800" cy="3124200"/>
          </a:xfrm>
        </p:spPr>
        <p:txBody>
          <a:bodyPr>
            <a:normAutofit/>
          </a:bodyPr>
          <a:lstStyle/>
          <a:p>
            <a:pPr marL="971550" lvl="1" indent="-514350" algn="l">
              <a:buFont typeface="+mj-lt"/>
              <a:buAutoNum type="alphaUcPeriod"/>
            </a:pPr>
            <a:r>
              <a:rPr lang="en-US" dirty="0" smtClean="0">
                <a:solidFill>
                  <a:schemeClr val="tx1"/>
                </a:solidFill>
              </a:rPr>
              <a:t>Americans watch more TV this year compared to 2002</a:t>
            </a:r>
          </a:p>
          <a:p>
            <a:pPr marL="971550" lvl="1" indent="-514350" algn="l">
              <a:buFont typeface="+mj-lt"/>
              <a:buAutoNum type="alphaUcPeriod"/>
            </a:pPr>
            <a:r>
              <a:rPr lang="en-US" dirty="0" smtClean="0">
                <a:solidFill>
                  <a:schemeClr val="tx1"/>
                </a:solidFill>
              </a:rPr>
              <a:t>Americans watch less TV this year compared to 2002</a:t>
            </a:r>
          </a:p>
          <a:p>
            <a:pPr marL="971550" lvl="1" indent="-514350" algn="l">
              <a:buFont typeface="+mj-lt"/>
              <a:buAutoNum type="alphaUcPeriod"/>
            </a:pPr>
            <a:r>
              <a:rPr lang="en-US" dirty="0" smtClean="0">
                <a:solidFill>
                  <a:schemeClr val="tx1"/>
                </a:solidFill>
              </a:rPr>
              <a:t>Americans watch the same amount of TV this year compared to 2002</a:t>
            </a:r>
          </a:p>
        </p:txBody>
      </p:sp>
    </p:spTree>
    <p:extLst>
      <p:ext uri="{BB962C8B-B14F-4D97-AF65-F5344CB8AC3E}">
        <p14:creationId xmlns:p14="http://schemas.microsoft.com/office/powerpoint/2010/main" val="23652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fontScale="90000"/>
          </a:bodyPr>
          <a:lstStyle/>
          <a:p>
            <a:pPr algn="l"/>
            <a:r>
              <a:rPr lang="en-US" sz="3600" dirty="0" smtClean="0"/>
              <a:t>Hypothesis: All </a:t>
            </a:r>
            <a:r>
              <a:rPr lang="en-US" sz="3600" dirty="0"/>
              <a:t>swans are white</a:t>
            </a:r>
            <a:br>
              <a:rPr lang="en-US" sz="3600" dirty="0"/>
            </a:br>
            <a:r>
              <a:rPr lang="en-US" sz="3600" dirty="0"/>
              <a:t/>
            </a:r>
            <a:br>
              <a:rPr lang="en-US" sz="3600" dirty="0"/>
            </a:br>
            <a:r>
              <a:rPr lang="en-US" sz="3600" dirty="0"/>
              <a:t>This is a valid scientific </a:t>
            </a:r>
            <a:r>
              <a:rPr lang="en-US" sz="3600" dirty="0" smtClean="0"/>
              <a:t>hypothesis </a:t>
            </a:r>
            <a:r>
              <a:rPr lang="en-US" sz="3600" dirty="0"/>
              <a:t>because there is a way to falsify it: I can observe one black swan and the </a:t>
            </a:r>
            <a:r>
              <a:rPr lang="en-US" sz="3600" dirty="0" smtClean="0"/>
              <a:t>hypothesis </a:t>
            </a:r>
            <a:r>
              <a:rPr lang="en-US" sz="3600" dirty="0"/>
              <a:t>would </a:t>
            </a:r>
            <a:r>
              <a:rPr lang="en-US" sz="3600" dirty="0" smtClean="0"/>
              <a:t>fall.</a:t>
            </a:r>
            <a:br>
              <a:rPr lang="en-US" sz="3600" dirty="0" smtClean="0"/>
            </a:br>
            <a:r>
              <a:rPr lang="en-US" sz="3600" dirty="0"/>
              <a:t/>
            </a:r>
            <a:br>
              <a:rPr lang="en-US" sz="3600" dirty="0"/>
            </a:br>
            <a:r>
              <a:rPr lang="en-US" sz="3600" dirty="0" smtClean="0"/>
              <a:t>For </a:t>
            </a:r>
            <a:r>
              <a:rPr lang="en-US" sz="3600" dirty="0"/>
              <a:t>more information on the history and philosophy of falsification </a:t>
            </a:r>
            <a:r>
              <a:rPr lang="en-US" sz="3600" dirty="0" smtClean="0"/>
              <a:t>read </a:t>
            </a:r>
            <a:r>
              <a:rPr lang="en-US" sz="3600" dirty="0"/>
              <a:t>Karl Popper.</a:t>
            </a:r>
            <a:br>
              <a:rPr lang="en-US" sz="3600" dirty="0"/>
            </a:br>
            <a:endParaRPr lang="en-US" sz="3600" dirty="0"/>
          </a:p>
        </p:txBody>
      </p:sp>
    </p:spTree>
    <p:extLst>
      <p:ext uri="{BB962C8B-B14F-4D97-AF65-F5344CB8AC3E}">
        <p14:creationId xmlns:p14="http://schemas.microsoft.com/office/powerpoint/2010/main" val="1675714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2677656"/>
              </a:xfrm>
              <a:prstGeom prst="rect">
                <a:avLst/>
              </a:prstGeom>
              <a:noFill/>
            </p:spPr>
            <p:txBody>
              <a:bodyPr wrap="square" rtlCol="0">
                <a:spAutoFit/>
              </a:bodyPr>
              <a:lstStyle/>
              <a:p>
                <a:r>
                  <a:rPr lang="en-US" sz="2800" dirty="0" smtClean="0"/>
                  <a:t>A hypothesis test is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and found </a:t>
                </a:r>
                <a14:m>
                  <m:oMath xmlns:m="http://schemas.openxmlformats.org/officeDocument/2006/math">
                    <m:acc>
                      <m:accPr>
                        <m:chr m:val="̅"/>
                        <m:ctrlPr>
                          <a:rPr lang="en-US" sz="2800" i="1">
                            <a:latin typeface="Cambria Math"/>
                          </a:rPr>
                        </m:ctrlPr>
                      </m:accPr>
                      <m:e>
                        <m:r>
                          <a:rPr lang="en-US" sz="2800" i="1">
                            <a:latin typeface="Cambria Math"/>
                          </a:rPr>
                          <m:t>𝑥</m:t>
                        </m:r>
                      </m:e>
                    </m:acc>
                    <m:r>
                      <a:rPr lang="en-US" sz="2800" i="1">
                        <a:latin typeface="Cambria Math"/>
                      </a:rPr>
                      <m:t>=</m:t>
                    </m:r>
                  </m:oMath>
                </a14:m>
                <a:r>
                  <a:rPr lang="en-US" sz="2800" dirty="0" smtClean="0"/>
                  <a:t>14.68 </a:t>
                </a:r>
                <a:r>
                  <a:rPr lang="en-US" sz="2800" dirty="0"/>
                  <a:t>and </a:t>
                </a:r>
                <a14:m>
                  <m:oMath xmlns:m="http://schemas.openxmlformats.org/officeDocument/2006/math">
                    <m:r>
                      <a:rPr lang="en-US" sz="2800" i="1">
                        <a:latin typeface="Cambria Math"/>
                      </a:rPr>
                      <m:t>𝑠</m:t>
                    </m:r>
                    <m:r>
                      <a:rPr lang="en-US" sz="2800" i="1">
                        <a:latin typeface="Cambria Math"/>
                      </a:rPr>
                      <m:t>=</m:t>
                    </m:r>
                  </m:oMath>
                </a14:m>
                <a:r>
                  <a:rPr lang="en-US" sz="2800" dirty="0" smtClean="0"/>
                  <a:t>4.2.  What </a:t>
                </a:r>
                <a:r>
                  <a:rPr lang="en-US" sz="2800" dirty="0"/>
                  <a:t>is the p-value?</a:t>
                </a:r>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2677656"/>
              </a:xfrm>
              <a:prstGeom prst="rect">
                <a:avLst/>
              </a:prstGeom>
              <a:blipFill rotWithShape="1">
                <a:blip r:embed="rId2"/>
                <a:stretch>
                  <a:fillRect l="-1571" t="-2050" r="-2319" b="-5467"/>
                </a:stretch>
              </a:blipFill>
            </p:spPr>
            <p:txBody>
              <a:bodyPr/>
              <a:lstStyle/>
              <a:p>
                <a:r>
                  <a:rPr lang="en-US">
                    <a:noFill/>
                  </a:rPr>
                  <a:t> </a:t>
                </a:r>
              </a:p>
            </p:txBody>
          </p:sp>
        </mc:Fallback>
      </mc:AlternateContent>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r>
              <a:rPr lang="en-US" dirty="0" smtClean="0">
                <a:solidFill>
                  <a:schemeClr val="tx1"/>
                </a:solidFill>
              </a:rPr>
              <a:t>0.00000353</a:t>
            </a:r>
          </a:p>
          <a:p>
            <a:pPr marL="971550" lvl="1" indent="-514350" algn="l">
              <a:buFont typeface="+mj-lt"/>
              <a:buAutoNum type="alphaUcPeriod"/>
            </a:pPr>
            <a:r>
              <a:rPr lang="en-US" dirty="0" smtClean="0">
                <a:solidFill>
                  <a:schemeClr val="tx1"/>
                </a:solidFill>
              </a:rPr>
              <a:t>0.00000176</a:t>
            </a:r>
          </a:p>
          <a:p>
            <a:pPr marL="971550" lvl="1" indent="-514350" algn="l">
              <a:buFont typeface="+mj-lt"/>
              <a:buAutoNum type="alphaUcPeriod"/>
            </a:pPr>
            <a:r>
              <a:rPr lang="en-US" dirty="0" smtClean="0">
                <a:solidFill>
                  <a:schemeClr val="tx1"/>
                </a:solidFill>
              </a:rPr>
              <a:t>0.99999824</a:t>
            </a:r>
          </a:p>
          <a:p>
            <a:pPr marL="971550" lvl="1" indent="-514350" algn="l">
              <a:buFont typeface="+mj-lt"/>
              <a:buAutoNum type="alphaUcPeriod"/>
            </a:pPr>
            <a:r>
              <a:rPr lang="en-US" dirty="0" smtClean="0">
                <a:solidFill>
                  <a:schemeClr val="tx1"/>
                </a:solidFill>
              </a:rPr>
              <a:t>0.00000011</a:t>
            </a:r>
          </a:p>
          <a:p>
            <a:pPr marL="971550" lvl="1" indent="-514350" algn="l">
              <a:buFont typeface="+mj-lt"/>
              <a:buAutoNum type="alphaUcPeriod"/>
            </a:pPr>
            <a:r>
              <a:rPr lang="en-US" dirty="0" smtClean="0">
                <a:solidFill>
                  <a:schemeClr val="tx1"/>
                </a:solidFill>
              </a:rPr>
              <a:t>0.000000057</a:t>
            </a: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89308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3539430"/>
              </a:xfrm>
              <a:prstGeom prst="rect">
                <a:avLst/>
              </a:prstGeom>
              <a:noFill/>
            </p:spPr>
            <p:txBody>
              <a:bodyPr wrap="square" rtlCol="0">
                <a:spAutoFit/>
              </a:bodyPr>
              <a:lstStyle/>
              <a:p>
                <a:pPr marL="0" lvl="1"/>
                <a:r>
                  <a:rPr lang="en-US" sz="2800" dirty="0" smtClean="0"/>
                  <a:t>A hypothesis test is to be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and found </a:t>
                </a:r>
                <a14:m>
                  <m:oMath xmlns:m="http://schemas.openxmlformats.org/officeDocument/2006/math">
                    <m:acc>
                      <m:accPr>
                        <m:chr m:val="̅"/>
                        <m:ctrlPr>
                          <a:rPr lang="en-US" sz="2800" i="1">
                            <a:latin typeface="Cambria Math"/>
                          </a:rPr>
                        </m:ctrlPr>
                      </m:accPr>
                      <m:e>
                        <m:r>
                          <a:rPr lang="en-US" sz="2800" i="1">
                            <a:latin typeface="Cambria Math"/>
                          </a:rPr>
                          <m:t>𝑥</m:t>
                        </m:r>
                      </m:e>
                    </m:acc>
                    <m:r>
                      <a:rPr lang="en-US" sz="2800" i="1">
                        <a:latin typeface="Cambria Math"/>
                      </a:rPr>
                      <m:t>=</m:t>
                    </m:r>
                  </m:oMath>
                </a14:m>
                <a:r>
                  <a:rPr lang="en-US" sz="2800" dirty="0" smtClean="0"/>
                  <a:t>14.68 </a:t>
                </a:r>
                <a:r>
                  <a:rPr lang="en-US" sz="2800" dirty="0"/>
                  <a:t>and </a:t>
                </a:r>
                <a14:m>
                  <m:oMath xmlns:m="http://schemas.openxmlformats.org/officeDocument/2006/math">
                    <m:r>
                      <a:rPr lang="en-US" sz="2800" i="1">
                        <a:latin typeface="Cambria Math"/>
                      </a:rPr>
                      <m:t>𝑠</m:t>
                    </m:r>
                    <m:r>
                      <a:rPr lang="en-US" sz="2800" i="1">
                        <a:latin typeface="Cambria Math"/>
                      </a:rPr>
                      <m:t>=</m:t>
                    </m:r>
                  </m:oMath>
                </a14:m>
                <a:r>
                  <a:rPr lang="en-US" sz="2800" dirty="0" smtClean="0"/>
                  <a:t>4.2.  The p-value is </a:t>
                </a:r>
                <a14:m>
                  <m:oMath xmlns:m="http://schemas.openxmlformats.org/officeDocument/2006/math">
                    <m:r>
                      <a:rPr lang="en-US" sz="2800" b="0" i="1" smtClean="0">
                        <a:latin typeface="Cambria Math"/>
                      </a:rPr>
                      <m:t>1.76</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−6</m:t>
                        </m:r>
                      </m:sup>
                    </m:sSup>
                  </m:oMath>
                </a14:m>
                <a:r>
                  <a:rPr lang="en-US" sz="2800" dirty="0" smtClean="0"/>
                  <a:t>? </a:t>
                </a:r>
                <a:r>
                  <a:rPr lang="en-US" sz="2800" dirty="0"/>
                  <a:t>What should they conclude given </a:t>
                </a:r>
                <a14:m>
                  <m:oMath xmlns:m="http://schemas.openxmlformats.org/officeDocument/2006/math">
                    <m:r>
                      <a:rPr lang="en-US" sz="2800" i="1">
                        <a:latin typeface="Cambria Math"/>
                        <a:ea typeface="Cambria Math"/>
                      </a:rPr>
                      <m:t>𝛼</m:t>
                    </m:r>
                    <m:r>
                      <a:rPr lang="en-US" sz="2800" i="1">
                        <a:latin typeface="Cambria Math"/>
                        <a:ea typeface="Cambria Math"/>
                      </a:rPr>
                      <m:t>=0.05</m:t>
                    </m:r>
                  </m:oMath>
                </a14:m>
                <a:r>
                  <a:rPr lang="en-US" sz="2800" dirty="0"/>
                  <a:t>?</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3539430"/>
              </a:xfrm>
              <a:prstGeom prst="rect">
                <a:avLst/>
              </a:prstGeom>
              <a:blipFill rotWithShape="1">
                <a:blip r:embed="rId2"/>
                <a:stretch>
                  <a:fillRect l="-1571" t="-1552" r="-2393"/>
                </a:stretch>
              </a:blipFill>
            </p:spPr>
            <p:txBody>
              <a:bodyPr/>
              <a:lstStyle/>
              <a:p>
                <a:r>
                  <a:rPr lang="en-US">
                    <a:noFill/>
                  </a:rPr>
                  <a:t> </a:t>
                </a:r>
              </a:p>
            </p:txBody>
          </p:sp>
        </mc:Fallback>
      </mc:AlternateContent>
      <p:sp>
        <p:nvSpPr>
          <p:cNvPr id="5" name="Rectangle 4"/>
          <p:cNvSpPr/>
          <p:nvPr/>
        </p:nvSpPr>
        <p:spPr>
          <a:xfrm>
            <a:off x="381000" y="3657600"/>
            <a:ext cx="8153400" cy="2677656"/>
          </a:xfrm>
          <a:prstGeom prst="rect">
            <a:avLst/>
          </a:prstGeom>
        </p:spPr>
        <p:txBody>
          <a:bodyPr wrap="square">
            <a:spAutoFit/>
          </a:bodyPr>
          <a:lstStyle/>
          <a:p>
            <a:pPr marL="971550" lvl="1" indent="-514350">
              <a:buFont typeface="+mj-lt"/>
              <a:buAutoNum type="alphaUcPeriod"/>
            </a:pPr>
            <a:r>
              <a:rPr lang="en-US" sz="2800" dirty="0" smtClean="0"/>
              <a:t>The </a:t>
            </a:r>
            <a:r>
              <a:rPr lang="en-US" sz="2800" dirty="0"/>
              <a:t>data supports the null hypothesis</a:t>
            </a:r>
          </a:p>
          <a:p>
            <a:pPr marL="971550" lvl="1" indent="-514350">
              <a:buFont typeface="+mj-lt"/>
              <a:buAutoNum type="alphaUcPeriod"/>
            </a:pPr>
            <a:r>
              <a:rPr lang="en-US" sz="2800" dirty="0"/>
              <a:t>The data supports the alternative hypothesis</a:t>
            </a:r>
          </a:p>
          <a:p>
            <a:pPr marL="971550" lvl="1" indent="-514350">
              <a:buFont typeface="+mj-lt"/>
              <a:buAutoNum type="alphaUcPeriod"/>
            </a:pPr>
            <a:r>
              <a:rPr lang="en-US" sz="2800" dirty="0"/>
              <a:t>The data fails to support the </a:t>
            </a:r>
            <a:r>
              <a:rPr lang="en-US" sz="2800" dirty="0" smtClean="0"/>
              <a:t>alternative hypothesis</a:t>
            </a:r>
            <a:endParaRPr lang="en-US" sz="2800" dirty="0"/>
          </a:p>
          <a:p>
            <a:pPr marL="971550" lvl="1" indent="-514350">
              <a:buFont typeface="+mj-lt"/>
              <a:buAutoNum type="alphaUcPeriod"/>
            </a:pPr>
            <a:r>
              <a:rPr lang="en-US" sz="2800" dirty="0"/>
              <a:t>The data supports neither the null nor the alternative hypotheses</a:t>
            </a:r>
          </a:p>
        </p:txBody>
      </p:sp>
    </p:spTree>
    <p:extLst>
      <p:ext uri="{BB962C8B-B14F-4D97-AF65-F5344CB8AC3E}">
        <p14:creationId xmlns:p14="http://schemas.microsoft.com/office/powerpoint/2010/main" val="225358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3970318"/>
              </a:xfrm>
              <a:prstGeom prst="rect">
                <a:avLst/>
              </a:prstGeom>
              <a:noFill/>
            </p:spPr>
            <p:txBody>
              <a:bodyPr wrap="square" rtlCol="0">
                <a:spAutoFit/>
              </a:bodyPr>
              <a:lstStyle/>
              <a:p>
                <a:pPr marL="0" lvl="1"/>
                <a:r>
                  <a:rPr lang="en-US" sz="2800" dirty="0" smtClean="0"/>
                  <a:t>A hypothesis test is to be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t>
                </a:r>
                <a:r>
                  <a:rPr lang="en-US" sz="2800" dirty="0" smtClean="0"/>
                  <a:t>and found the p-value is </a:t>
                </a:r>
                <a14:m>
                  <m:oMath xmlns:m="http://schemas.openxmlformats.org/officeDocument/2006/math">
                    <m:r>
                      <a:rPr lang="en-US" sz="2800" b="0" i="1" smtClean="0">
                        <a:latin typeface="Cambria Math"/>
                      </a:rPr>
                      <m:t>1.76</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−6</m:t>
                        </m:r>
                      </m:sup>
                    </m:sSup>
                  </m:oMath>
                </a14:m>
                <a:r>
                  <a:rPr lang="en-US" sz="2800" dirty="0" smtClean="0"/>
                  <a:t> which means the data supports the alternative hypothesis. </a:t>
                </a:r>
                <a:r>
                  <a:rPr lang="en-US" sz="2800" dirty="0"/>
                  <a:t>Therefore, in lay terms…</a:t>
                </a:r>
              </a:p>
              <a:p>
                <a:pPr marL="0" lvl="1"/>
                <a:endParaRPr lang="en-US" sz="2800" dirty="0"/>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3970318"/>
              </a:xfrm>
              <a:prstGeom prst="rect">
                <a:avLst/>
              </a:prstGeom>
              <a:blipFill rotWithShape="1">
                <a:blip r:embed="rId2"/>
                <a:stretch>
                  <a:fillRect l="-1571" t="-1382" r="-2393"/>
                </a:stretch>
              </a:blipFill>
            </p:spPr>
            <p:txBody>
              <a:bodyPr/>
              <a:lstStyle/>
              <a:p>
                <a:r>
                  <a:rPr lang="en-US">
                    <a:noFill/>
                  </a:rPr>
                  <a:t> </a:t>
                </a:r>
              </a:p>
            </p:txBody>
          </p:sp>
        </mc:Fallback>
      </mc:AlternateContent>
      <p:sp>
        <p:nvSpPr>
          <p:cNvPr id="5" name="Rectangle 4"/>
          <p:cNvSpPr/>
          <p:nvPr/>
        </p:nvSpPr>
        <p:spPr>
          <a:xfrm>
            <a:off x="381000" y="3657600"/>
            <a:ext cx="8153400" cy="2246769"/>
          </a:xfrm>
          <a:prstGeom prst="rect">
            <a:avLst/>
          </a:prstGeom>
        </p:spPr>
        <p:txBody>
          <a:bodyPr wrap="square">
            <a:spAutoFit/>
          </a:bodyPr>
          <a:lstStyle/>
          <a:p>
            <a:pPr marL="971550" lvl="1" indent="-514350">
              <a:buFont typeface="+mj-lt"/>
              <a:buAutoNum type="alphaUcPeriod"/>
            </a:pPr>
            <a:r>
              <a:rPr lang="en-US" sz="2800" dirty="0" smtClean="0"/>
              <a:t>Adults females are getting their RDA of iron</a:t>
            </a:r>
          </a:p>
          <a:p>
            <a:pPr marL="971550" lvl="1" indent="-514350">
              <a:buFont typeface="+mj-lt"/>
              <a:buAutoNum type="alphaUcPeriod"/>
            </a:pPr>
            <a:r>
              <a:rPr lang="en-US" sz="2800" dirty="0" smtClean="0"/>
              <a:t>Adult females are getting less than their RDA of iron</a:t>
            </a:r>
          </a:p>
          <a:p>
            <a:pPr marL="971550" lvl="1" indent="-514350">
              <a:buFont typeface="+mj-lt"/>
              <a:buAutoNum type="alphaUcPeriod"/>
            </a:pPr>
            <a:r>
              <a:rPr lang="en-US" sz="2800" dirty="0" smtClean="0"/>
              <a:t>Adult females are getting more than their RDA of iron</a:t>
            </a:r>
            <a:endParaRPr lang="en-US" sz="2800" dirty="0"/>
          </a:p>
        </p:txBody>
      </p:sp>
    </p:spTree>
    <p:extLst>
      <p:ext uri="{BB962C8B-B14F-4D97-AF65-F5344CB8AC3E}">
        <p14:creationId xmlns:p14="http://schemas.microsoft.com/office/powerpoint/2010/main" val="3655780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246769"/>
          </a:xfrm>
          <a:prstGeom prst="rect">
            <a:avLst/>
          </a:prstGeom>
          <a:noFill/>
        </p:spPr>
        <p:txBody>
          <a:bodyPr wrap="square" rtlCol="0">
            <a:spAutoFit/>
          </a:bodyPr>
          <a:lstStyle/>
          <a:p>
            <a:r>
              <a:rPr lang="en-US" sz="2800" dirty="0" smtClean="0"/>
              <a:t>According to historical research, the average American ate 30 </a:t>
            </a:r>
            <a:r>
              <a:rPr lang="en-US" sz="2800" dirty="0" err="1" smtClean="0"/>
              <a:t>lbs</a:t>
            </a:r>
            <a:r>
              <a:rPr lang="en-US" sz="2800" dirty="0" smtClean="0"/>
              <a:t> of cheese in 2001.  Researchers are interested in whether Americans this year eat, on average, more cheese than in 2001.  What are the correct hypotheses to be tested?</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762000" y="3200400"/>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30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endParaRPr lang="en-US" dirty="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a:t>
                </a:r>
                <a:r>
                  <a:rPr lang="en-US" dirty="0" smtClean="0">
                    <a:solidFill>
                      <a:schemeClr val="tx1"/>
                    </a:solidFill>
                  </a:rPr>
                  <a:t>30</a:t>
                </a: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762000" y="3200400"/>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2115782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2677656"/>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What is the p-value?</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2677656"/>
              </a:xfrm>
              <a:prstGeom prst="rect">
                <a:avLst/>
              </a:prstGeom>
              <a:blipFill rotWithShape="1">
                <a:blip r:embed="rId2"/>
                <a:stretch>
                  <a:fillRect l="-1514" t="-2050"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4648200" cy="3124200"/>
          </a:xfrm>
        </p:spPr>
        <p:txBody>
          <a:bodyPr>
            <a:normAutofit/>
          </a:bodyPr>
          <a:lstStyle/>
          <a:p>
            <a:pPr marL="971550" lvl="1" indent="-514350" algn="l">
              <a:buFont typeface="+mj-lt"/>
              <a:buAutoNum type="alphaUcPeriod"/>
            </a:pPr>
            <a:r>
              <a:rPr lang="en-US" dirty="0" smtClean="0">
                <a:solidFill>
                  <a:schemeClr val="tx1"/>
                </a:solidFill>
              </a:rPr>
              <a:t>0.1541</a:t>
            </a:r>
          </a:p>
          <a:p>
            <a:pPr marL="971550" lvl="1" indent="-514350" algn="l">
              <a:buFont typeface="+mj-lt"/>
              <a:buAutoNum type="alphaUcPeriod"/>
            </a:pPr>
            <a:r>
              <a:rPr lang="en-US" dirty="0" smtClean="0">
                <a:solidFill>
                  <a:schemeClr val="tx1"/>
                </a:solidFill>
              </a:rPr>
              <a:t>0.9229</a:t>
            </a:r>
          </a:p>
          <a:p>
            <a:pPr marL="971550" lvl="1" indent="-514350" algn="l">
              <a:buFont typeface="+mj-lt"/>
              <a:buAutoNum type="alphaUcPeriod"/>
            </a:pPr>
            <a:r>
              <a:rPr lang="en-US" dirty="0" smtClean="0">
                <a:solidFill>
                  <a:schemeClr val="tx1"/>
                </a:solidFill>
              </a:rPr>
              <a:t>0.0725</a:t>
            </a:r>
          </a:p>
          <a:p>
            <a:pPr marL="971550" lvl="1" indent="-514350" algn="l">
              <a:buFont typeface="+mj-lt"/>
              <a:buAutoNum type="alphaUcPeriod"/>
            </a:pPr>
            <a:r>
              <a:rPr lang="en-US" dirty="0" smtClean="0">
                <a:solidFill>
                  <a:schemeClr val="tx1"/>
                </a:solidFill>
              </a:rPr>
              <a:t>0.1450</a:t>
            </a:r>
          </a:p>
          <a:p>
            <a:pPr marL="971550" lvl="1" indent="-514350" algn="l">
              <a:buFont typeface="+mj-lt"/>
              <a:buAutoNum type="alphaUcPeriod"/>
            </a:pPr>
            <a:r>
              <a:rPr lang="en-US" dirty="0" smtClean="0">
                <a:solidFill>
                  <a:schemeClr val="tx1"/>
                </a:solidFill>
              </a:rPr>
              <a:t>0.0771</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2870980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=0.05</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8077200" cy="3124200"/>
          </a:xfrm>
        </p:spPr>
        <p:txBody>
          <a:bodyPr>
            <a:normAutofit/>
          </a:bodyPr>
          <a:lstStyle/>
          <a:p>
            <a:pPr marL="971550" lvl="1" indent="-514350" algn="l">
              <a:buFont typeface="+mj-lt"/>
              <a:buAutoNum type="alphaUcPeriod"/>
            </a:pPr>
            <a:r>
              <a:rPr lang="en-US" dirty="0" smtClean="0">
                <a:solidFill>
                  <a:schemeClr val="tx1"/>
                </a:solidFill>
              </a:rPr>
              <a:t>Fail to reject the validity of the null hypothesis</a:t>
            </a:r>
          </a:p>
          <a:p>
            <a:pPr marL="971550" lvl="1" indent="-514350" algn="l">
              <a:buFont typeface="+mj-lt"/>
              <a:buAutoNum type="alphaUcPeriod"/>
            </a:pPr>
            <a:r>
              <a:rPr lang="en-US" dirty="0" smtClean="0">
                <a:solidFill>
                  <a:schemeClr val="tx1"/>
                </a:solidFill>
              </a:rPr>
              <a:t>Reject the validity of the null hypothesis</a:t>
            </a:r>
          </a:p>
          <a:p>
            <a:pPr marL="971550" lvl="1" indent="-514350" algn="l">
              <a:buFont typeface="+mj-lt"/>
              <a:buAutoNum type="alphaUcPeriod"/>
            </a:pPr>
            <a:r>
              <a:rPr lang="en-US" dirty="0" smtClean="0">
                <a:solidFill>
                  <a:schemeClr val="tx1"/>
                </a:solidFill>
              </a:rPr>
              <a:t>Nobody really knows what is in Craft Singles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111464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=0.10</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8077200" cy="3124200"/>
          </a:xfrm>
        </p:spPr>
        <p:txBody>
          <a:bodyPr>
            <a:normAutofit/>
          </a:bodyPr>
          <a:lstStyle/>
          <a:p>
            <a:pPr marL="971550" lvl="1" indent="-514350" algn="l">
              <a:buFont typeface="+mj-lt"/>
              <a:buAutoNum type="alphaUcPeriod"/>
            </a:pPr>
            <a:r>
              <a:rPr lang="en-US" dirty="0" smtClean="0">
                <a:solidFill>
                  <a:schemeClr val="tx1"/>
                </a:solidFill>
              </a:rPr>
              <a:t>Fail to reject the validity of the null hypothesis</a:t>
            </a:r>
          </a:p>
          <a:p>
            <a:pPr marL="971550" lvl="1" indent="-514350" algn="l">
              <a:buFont typeface="+mj-lt"/>
              <a:buAutoNum type="alphaUcPeriod"/>
            </a:pPr>
            <a:r>
              <a:rPr lang="en-US" dirty="0" smtClean="0">
                <a:solidFill>
                  <a:schemeClr val="tx1"/>
                </a:solidFill>
              </a:rPr>
              <a:t>Reject the validity of the null hypothesis</a:t>
            </a:r>
          </a:p>
          <a:p>
            <a:pPr marL="971550" lvl="1" indent="-514350" algn="l">
              <a:buFont typeface="+mj-lt"/>
              <a:buAutoNum type="alphaUcPeriod"/>
            </a:pPr>
            <a:r>
              <a:rPr lang="en-US" dirty="0" smtClean="0">
                <a:solidFill>
                  <a:schemeClr val="tx1"/>
                </a:solidFill>
              </a:rPr>
              <a:t>Nobody really knows what is in Craft Singles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3823502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4832092"/>
              </a:xfrm>
              <a:prstGeom prst="rect">
                <a:avLst/>
              </a:prstGeom>
              <a:noFill/>
            </p:spPr>
            <p:txBody>
              <a:bodyPr wrap="square" rtlCol="0">
                <a:spAutoFit/>
              </a:bodyPr>
              <a:lstStyle/>
              <a:p>
                <a:pPr marL="0" lvl="1"/>
                <a14:m>
                  <m:oMath xmlns:m="http://schemas.openxmlformats.org/officeDocument/2006/math">
                    <m:sSub>
                      <m:sSubPr>
                        <m:ctrlPr>
                          <a:rPr lang="en-US" sz="2800" i="1" smtClean="0">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a:t>
                </a:r>
              </a:p>
              <a:p>
                <a:pPr marL="0" lvl="1"/>
                <a:endParaRPr lang="en-US" sz="2800" dirty="0" smtClean="0"/>
              </a:p>
              <a:p>
                <a:pPr marL="0" lvl="1"/>
                <a:endParaRPr lang="en-US" sz="2800" dirty="0"/>
              </a:p>
              <a:p>
                <a:pPr marL="0" lvl="1"/>
                <a:r>
                  <a:rPr lang="en-US" sz="2800" dirty="0" smtClean="0"/>
                  <a:t>For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=0.10</m:t>
                    </m:r>
                    <m:r>
                      <a:rPr lang="en-US" sz="2800" b="0" i="0" smtClean="0">
                        <a:latin typeface="Cambria Math"/>
                        <a:ea typeface="Cambria Math"/>
                      </a:rPr>
                      <m:t> </m:t>
                    </m:r>
                  </m:oMath>
                </a14:m>
                <a:r>
                  <a:rPr lang="en-US" sz="2800" dirty="0" smtClean="0"/>
                  <a:t>we reject </a:t>
                </a:r>
                <a:r>
                  <a:rPr lang="en-US" sz="2800" dirty="0"/>
                  <a:t>the validity of the null hypothesis</a:t>
                </a:r>
              </a:p>
              <a:p>
                <a:pPr marL="0" lvl="1"/>
                <a:endParaRPr lang="en-US" sz="2800" dirty="0" smtClean="0"/>
              </a:p>
              <a:p>
                <a:pPr marL="0" lvl="1"/>
                <a:endParaRPr lang="en-US" sz="2800" dirty="0"/>
              </a:p>
              <a:p>
                <a:pPr marL="0" lvl="1"/>
                <a:r>
                  <a:rPr lang="en-US" sz="2800" dirty="0"/>
                  <a:t>For </a:t>
                </a:r>
                <a14:m>
                  <m:oMath xmlns:m="http://schemas.openxmlformats.org/officeDocument/2006/math">
                    <m:r>
                      <a:rPr lang="en-US" sz="2800" i="1">
                        <a:latin typeface="Cambria Math"/>
                        <a:ea typeface="Cambria Math"/>
                      </a:rPr>
                      <m:t>𝛼</m:t>
                    </m:r>
                    <m:r>
                      <a:rPr lang="en-US" sz="2800" i="1">
                        <a:latin typeface="Cambria Math"/>
                        <a:ea typeface="Cambria Math"/>
                      </a:rPr>
                      <m:t>=0.05</m:t>
                    </m:r>
                    <m:r>
                      <a:rPr lang="en-US" sz="2800">
                        <a:latin typeface="Cambria Math"/>
                        <a:ea typeface="Cambria Math"/>
                      </a:rPr>
                      <m:t> </m:t>
                    </m:r>
                  </m:oMath>
                </a14:m>
                <a:r>
                  <a:rPr lang="en-US" sz="2800" dirty="0"/>
                  <a:t>we </a:t>
                </a:r>
                <a:r>
                  <a:rPr lang="en-US" sz="2800" dirty="0" smtClean="0"/>
                  <a:t>fail to reject </a:t>
                </a:r>
                <a:r>
                  <a:rPr lang="en-US" sz="2800" dirty="0"/>
                  <a:t>the validity of the null hypothesis</a:t>
                </a:r>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4832092"/>
              </a:xfrm>
              <a:prstGeom prst="rect">
                <a:avLst/>
              </a:prstGeom>
              <a:blipFill rotWithShape="1">
                <a:blip r:embed="rId2"/>
                <a:stretch>
                  <a:fillRect l="-1514" t="-1136" r="-360"/>
                </a:stretch>
              </a:blipFill>
            </p:spPr>
            <p:txBody>
              <a:bodyPr/>
              <a:lstStyle/>
              <a:p>
                <a:r>
                  <a:rPr lang="en-US">
                    <a:noFill/>
                  </a:rPr>
                  <a:t> </a:t>
                </a:r>
              </a:p>
            </p:txBody>
          </p:sp>
        </mc:Fallback>
      </mc:AlternateContent>
    </p:spTree>
    <p:extLst>
      <p:ext uri="{BB962C8B-B14F-4D97-AF65-F5344CB8AC3E}">
        <p14:creationId xmlns:p14="http://schemas.microsoft.com/office/powerpoint/2010/main" val="71580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fontScale="90000"/>
          </a:bodyPr>
          <a:lstStyle/>
          <a:p>
            <a:pPr algn="l"/>
            <a:r>
              <a:rPr lang="en-US" sz="3200" dirty="0"/>
              <a:t>Besides the idea of falsification, we must keep in mind the other basic tenant of the scientific method</a:t>
            </a:r>
            <a:r>
              <a:rPr lang="en-US" sz="3200" dirty="0" smtClean="0"/>
              <a:t>:</a:t>
            </a:r>
            <a:r>
              <a:rPr lang="en-US" sz="3200" dirty="0"/>
              <a:t/>
            </a:r>
            <a:br>
              <a:rPr lang="en-US" sz="3200" dirty="0"/>
            </a:br>
            <a:r>
              <a:rPr lang="en-US" sz="3200" dirty="0"/>
              <a:t> </a:t>
            </a:r>
            <a:br>
              <a:rPr lang="en-US" sz="3200" dirty="0"/>
            </a:br>
            <a:r>
              <a:rPr lang="en-US" sz="3200" i="1" dirty="0"/>
              <a:t>All evidence that supports </a:t>
            </a:r>
            <a:r>
              <a:rPr lang="en-US" sz="3200" i="1" dirty="0" smtClean="0"/>
              <a:t>or falsifies a </a:t>
            </a:r>
            <a:r>
              <a:rPr lang="en-US" sz="3200" i="1" dirty="0"/>
              <a:t>theory </a:t>
            </a:r>
            <a:r>
              <a:rPr lang="en-US" sz="3200" i="1" dirty="0" smtClean="0"/>
              <a:t>or hypothesis </a:t>
            </a:r>
            <a:r>
              <a:rPr lang="en-US" sz="3200" i="1" dirty="0"/>
              <a:t>must be empirically based and reproducible.</a:t>
            </a:r>
            <a:r>
              <a:rPr lang="en-US" sz="3200" dirty="0"/>
              <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52754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algn="l"/>
            <a:r>
              <a:rPr lang="en-US" sz="3200" dirty="0"/>
              <a:t>In other words, data!  Just holding a belief (no matter how firm) that a </a:t>
            </a:r>
            <a:r>
              <a:rPr lang="en-US" sz="3200" dirty="0" smtClean="0"/>
              <a:t>theory or hypothesis </a:t>
            </a:r>
            <a:r>
              <a:rPr lang="en-US" sz="3200" dirty="0"/>
              <a:t>is true or false is not a </a:t>
            </a:r>
            <a:r>
              <a:rPr lang="en-US" sz="3200" dirty="0" smtClean="0"/>
              <a:t>scientifically justifiable </a:t>
            </a:r>
            <a:r>
              <a:rPr lang="en-US" sz="3200" dirty="0"/>
              <a:t>stance.</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416662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200" dirty="0" smtClean="0"/>
              <a:t>Hypothesis </a:t>
            </a:r>
            <a:r>
              <a:rPr lang="en-US" sz="3200" dirty="0"/>
              <a:t>testing in statistics has an underlying assumption that is similar in nature to how our (U.S.) legal system is set </a:t>
            </a:r>
            <a:r>
              <a:rPr lang="en-US" sz="3200" dirty="0" smtClean="0"/>
              <a:t>up.</a:t>
            </a:r>
            <a:br>
              <a:rPr lang="en-US" sz="3200" dirty="0" smtClean="0"/>
            </a:br>
            <a:r>
              <a:rPr lang="en-US" sz="3200" dirty="0"/>
              <a:t/>
            </a:r>
            <a:br>
              <a:rPr lang="en-US" sz="3200" dirty="0"/>
            </a:br>
            <a:r>
              <a:rPr lang="en-US" sz="3200" dirty="0" smtClean="0"/>
              <a:t>In </a:t>
            </a:r>
            <a:r>
              <a:rPr lang="en-US" sz="3200" dirty="0"/>
              <a:t>our legal </a:t>
            </a:r>
            <a:r>
              <a:rPr lang="en-US" sz="3200" dirty="0" smtClean="0"/>
              <a:t>system, </a:t>
            </a:r>
            <a:r>
              <a:rPr lang="en-US" sz="3200" dirty="0"/>
              <a:t>a person is assumed innocent (hypothesis) unless the evidence (data) shows otherwise. </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3017893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3392</Words>
  <Application>Microsoft Office PowerPoint</Application>
  <PresentationFormat>On-screen Show (4:3)</PresentationFormat>
  <Paragraphs>248</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Chapter 9 – Hypothesis Tests concerning One Population Mean</vt:lpstr>
      <vt:lpstr>Hypothesis testing is basic to the scientific method and statistical theory gives us a way of conducting tests of scientific hypotheses.  </vt:lpstr>
      <vt:lpstr>Scientific philosophy today rests on the idea of falsification: For a theory to be a valid scientific theory it must be possible, at least in principle, to make observations that would prove the theory false.  </vt:lpstr>
      <vt:lpstr>Scientific theories are usually made up of many hypotheses and the hypotheses are often tested individually, not the theory as a whole.</vt:lpstr>
      <vt:lpstr>For example, here is a simple hypothesis:   All swans are white  </vt:lpstr>
      <vt:lpstr>Hypothesis: All swans are white  This is a valid scientific hypothesis because there is a way to falsify it: I can observe one black swan and the hypothesis would fall.  For more information on the history and philosophy of falsification read Karl Popper. </vt:lpstr>
      <vt:lpstr>Besides the idea of falsification, we must keep in mind the other basic tenant of the scientific method:   All evidence that supports or falsifies a theory or hypothesis must be empirically based and reproducible.  </vt:lpstr>
      <vt:lpstr>In other words, data!  Just holding a belief (no matter how firm) that a theory or hypothesis is true or false is not a scientifically justifiable stance.  </vt:lpstr>
      <vt:lpstr>Hypothesis testing in statistics has an underlying assumption that is similar in nature to how our (U.S.) legal system is set up.  In our legal system, a person is assumed innocent (hypothesis) unless the evidence (data) shows otherwise.   </vt:lpstr>
      <vt:lpstr>In hypothesis testing, the hypothesis under investigation is assumed true and then is examined in light of the data.  We use statistical methods to make a decision on the validity of the hypothesis.</vt:lpstr>
      <vt:lpstr>Example  Lets assume a hypothesis under consideration is:  The mean height of males in the U.S. is 70 inches.</vt:lpstr>
      <vt:lpstr>The mean height of males in the U.S. is 70 inches is called the Null Hypothesis and is the hypothesis we assume true to start with but may be nullified (falsified) given empirical evidence.</vt:lpstr>
      <vt:lpstr>The mean height of males in the U.S. is 70 inches is called the Null Hypothesis.  It is called the null hypothesis because we are collecting data to see if the data nullifies or falsifies it.</vt:lpstr>
      <vt:lpstr>Null Hypothesis: The mean height of males in the U.S. is 70 inches  If the data does not falsify the null hypothesis then we go on believing the null hypothesis is true.  If the data does falsify the null hypothesis then we have to stop believing the truth of the null hypothesis in favor of an alternative hypothesis.</vt:lpstr>
      <vt:lpstr>Null Hypothesis: The mean height of males in the U.S. is 70 inches  Usually alternative hypotheses are more general than the null hypothesis. </vt:lpstr>
      <vt:lpstr>Null Hypothesis: The mean height of males in the U.S. is 70 inches  For this example, our alternative hypothesis is: The mean height of males in the U.S. is not 70 inches.</vt:lpstr>
      <vt:lpstr>Special notation has been developed for expressing a null and alternative hypothesis concerning a population mean and for our example it is:  H_o: μ=70 inches  (null hypothesis) H_a: μ≠70 inches  (alternative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266</cp:revision>
  <dcterms:created xsi:type="dcterms:W3CDTF">2012-01-10T14:52:13Z</dcterms:created>
  <dcterms:modified xsi:type="dcterms:W3CDTF">2012-03-23T14:03:56Z</dcterms:modified>
</cp:coreProperties>
</file>