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5" r:id="rId2"/>
    <p:sldId id="397" r:id="rId3"/>
    <p:sldId id="398" r:id="rId4"/>
    <p:sldId id="399" r:id="rId5"/>
    <p:sldId id="400" r:id="rId6"/>
    <p:sldId id="401" r:id="rId7"/>
    <p:sldId id="402" r:id="rId8"/>
    <p:sldId id="403" r:id="rId9"/>
    <p:sldId id="404" r:id="rId10"/>
    <p:sldId id="405" r:id="rId11"/>
    <p:sldId id="406" r:id="rId12"/>
    <p:sldId id="407" r:id="rId13"/>
    <p:sldId id="409" r:id="rId14"/>
    <p:sldId id="408" r:id="rId15"/>
    <p:sldId id="410" r:id="rId16"/>
    <p:sldId id="411" r:id="rId17"/>
    <p:sldId id="412" r:id="rId18"/>
    <p:sldId id="41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4660"/>
  </p:normalViewPr>
  <p:slideViewPr>
    <p:cSldViewPr>
      <p:cViewPr varScale="1">
        <p:scale>
          <a:sx n="107" d="100"/>
          <a:sy n="107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2C01C-972C-482D-BDED-EA6CCB0686FB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AB1CE-1F1D-40BD-824C-F1269866B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40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85471-C1CC-44CA-87E6-51B24E230476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610600" cy="4953000"/>
          </a:xfrm>
        </p:spPr>
        <p:txBody>
          <a:bodyPr>
            <a:normAutofit/>
          </a:bodyPr>
          <a:lstStyle/>
          <a:p>
            <a:pPr algn="l"/>
            <a:r>
              <a:rPr lang="en-US" smtClean="0"/>
              <a:t>Chapter </a:t>
            </a:r>
            <a:r>
              <a:rPr lang="en-US" smtClean="0"/>
              <a:t>8 </a:t>
            </a:r>
            <a:r>
              <a:rPr lang="en-US" dirty="0" smtClean="0"/>
              <a:t>– Hypothesis Tests concerning One Population Mean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481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762000" y="685800"/>
            <a:ext cx="8077200" cy="5867400"/>
          </a:xfrm>
        </p:spPr>
        <p:txBody>
          <a:bodyPr>
            <a:normAutofit/>
          </a:bodyPr>
          <a:lstStyle/>
          <a:p>
            <a:pPr algn="l"/>
            <a:r>
              <a:rPr lang="en-US" i="1" dirty="0">
                <a:solidFill>
                  <a:schemeClr val="tx1"/>
                </a:solidFill>
              </a:rPr>
              <a:t>A Type I error is defined as the experimenter rejecting the validity of the null hypothesis even though it is true.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US" i="1" dirty="0">
                <a:solidFill>
                  <a:schemeClr val="tx1"/>
                </a:solidFill>
              </a:rPr>
              <a:t>A Type II error is defined as the experimenter failing to reject the validity of the null hypothesis even though it is false.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923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762000" y="685800"/>
            <a:ext cx="8077200" cy="58674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When an experimenter conducts </a:t>
            </a: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hypothesis test and chooses an alpha level (which is usually chosen to be α = 0.05) they are choosing the size of the Type I </a:t>
            </a:r>
            <a:r>
              <a:rPr lang="en-US" dirty="0" smtClean="0">
                <a:solidFill>
                  <a:schemeClr val="tx1"/>
                </a:solidFill>
              </a:rPr>
              <a:t>error.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>
                <a:solidFill>
                  <a:schemeClr val="tx1"/>
                </a:solidFill>
              </a:rPr>
              <a:t>other words, Type I error = α.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060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762000" y="685800"/>
            <a:ext cx="8077200" cy="58674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Type II error cannot be chosen explicitly by the experimenter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0256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762000" y="685800"/>
            <a:ext cx="8077200" cy="5867400"/>
          </a:xfrm>
        </p:spPr>
        <p:txBody>
          <a:bodyPr>
            <a:normAutofit fontScale="92500"/>
          </a:bodyPr>
          <a:lstStyle/>
          <a:p>
            <a:pPr lvl="0" algn="l"/>
            <a:r>
              <a:rPr lang="en-US" dirty="0">
                <a:solidFill>
                  <a:schemeClr val="tx1"/>
                </a:solidFill>
              </a:rPr>
              <a:t>Type II error depends on the following things: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/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Choice </a:t>
            </a:r>
            <a:r>
              <a:rPr lang="en-US" dirty="0">
                <a:solidFill>
                  <a:schemeClr val="tx1"/>
                </a:solidFill>
              </a:rPr>
              <a:t>of α level of the hypothesis test or Type I </a:t>
            </a:r>
            <a:r>
              <a:rPr lang="en-US" dirty="0" smtClean="0">
                <a:solidFill>
                  <a:schemeClr val="tx1"/>
                </a:solidFill>
              </a:rPr>
              <a:t>error.</a:t>
            </a:r>
          </a:p>
          <a:p>
            <a:pPr lvl="0" algn="l"/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smaller an experimenter makes the Type I error, the greater the Type II error becomes and vise versa, the greater an experimenter makes the Type I error, the smaller the Type II error </a:t>
            </a:r>
            <a:r>
              <a:rPr lang="en-US" dirty="0" smtClean="0">
                <a:solidFill>
                  <a:schemeClr val="tx1"/>
                </a:solidFill>
              </a:rPr>
              <a:t>becomes.</a:t>
            </a:r>
          </a:p>
          <a:p>
            <a:pPr lvl="0" algn="l"/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This </a:t>
            </a:r>
            <a:r>
              <a:rPr lang="en-US" dirty="0">
                <a:solidFill>
                  <a:schemeClr val="tx1"/>
                </a:solidFill>
              </a:rPr>
              <a:t>is unavoidable</a:t>
            </a:r>
            <a:r>
              <a:rPr lang="en-US" dirty="0" smtClean="0">
                <a:solidFill>
                  <a:schemeClr val="tx1"/>
                </a:solidFill>
              </a:rPr>
              <a:t>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952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762000" y="685800"/>
            <a:ext cx="8077200" cy="58674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Type II error depends on the following things:</a:t>
            </a:r>
          </a:p>
          <a:p>
            <a:pPr lvl="0" algn="l"/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Sample </a:t>
            </a:r>
            <a:r>
              <a:rPr lang="en-US" dirty="0">
                <a:solidFill>
                  <a:schemeClr val="tx1"/>
                </a:solidFill>
              </a:rPr>
              <a:t>size.  The greater the sample size, the smaller the Type II error becomes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929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762000" y="685800"/>
            <a:ext cx="8077200" cy="58674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Type II error depends on the following things:</a:t>
            </a:r>
          </a:p>
          <a:p>
            <a:pPr lvl="0" algn="l"/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Variability in the population being studied (abbreviated as σ, or the population standard deviation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  <a:p>
            <a:pPr lvl="0" algn="l"/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greater the variability the greater the Type II error.</a:t>
            </a:r>
          </a:p>
        </p:txBody>
      </p:sp>
    </p:spTree>
    <p:extLst>
      <p:ext uri="{BB962C8B-B14F-4D97-AF65-F5344CB8AC3E}">
        <p14:creationId xmlns:p14="http://schemas.microsoft.com/office/powerpoint/2010/main" val="439431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7772400" cy="13716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Assumption of the one-sample </a:t>
            </a:r>
            <a:r>
              <a:rPr lang="en-US" sz="3200" i="1" dirty="0" smtClean="0"/>
              <a:t>t</a:t>
            </a:r>
            <a:r>
              <a:rPr lang="en-US" sz="3200" dirty="0" smtClean="0"/>
              <a:t> hypothesis test in order for the decision to be valid: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81000" y="2057400"/>
                <a:ext cx="8686800" cy="4648200"/>
              </a:xfrm>
            </p:spPr>
            <p:txBody>
              <a:bodyPr>
                <a:normAutofit/>
              </a:bodyPr>
              <a:lstStyle/>
              <a:p>
                <a:pPr marL="914400" lvl="1" indent="-457200" algn="l">
                  <a:buFont typeface="Arial" pitchFamily="34" charset="0"/>
                  <a:buChar char="•"/>
                </a:pPr>
                <a:r>
                  <a:rPr lang="en-US" dirty="0" smtClean="0">
                    <a:solidFill>
                      <a:schemeClr val="tx1"/>
                    </a:solidFill>
                  </a:rPr>
                  <a:t>The random sample came from a normal distribution</a:t>
                </a:r>
              </a:p>
              <a:p>
                <a:pPr lvl="1" algn="l"/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 algn="l"/>
                <a:r>
                  <a:rPr lang="en-US" dirty="0" smtClean="0">
                    <a:solidFill>
                      <a:schemeClr val="tx1"/>
                    </a:solidFill>
                  </a:rPr>
                  <a:t>OR</a:t>
                </a:r>
              </a:p>
              <a:p>
                <a:pPr lvl="1" algn="l"/>
                <a:endParaRPr lang="en-US" dirty="0">
                  <a:solidFill>
                    <a:schemeClr val="tx1"/>
                  </a:solidFill>
                </a:endParaRPr>
              </a:p>
              <a:p>
                <a:pPr marL="914400" lvl="1" indent="-457200" algn="l">
                  <a:buFont typeface="Arial" pitchFamily="34" charset="0"/>
                  <a:buChar char="•"/>
                </a:pPr>
                <a:r>
                  <a:rPr lang="en-US" dirty="0" smtClean="0">
                    <a:solidFill>
                      <a:schemeClr val="tx1"/>
                    </a:solidFill>
                  </a:rPr>
                  <a:t>The random sample size is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≥30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971550" lvl="1" indent="-514350" algn="l">
                  <a:buFont typeface="+mj-lt"/>
                  <a:buAutoNum type="alphaUcPeriod"/>
                </a:pPr>
                <a:endParaRPr lang="en-US" dirty="0"/>
              </a:p>
              <a:p>
                <a:pPr marL="971550" lvl="1" indent="-514350" algn="l">
                  <a:buFont typeface="+mj-lt"/>
                  <a:buAutoNum type="alphaUcPeriod"/>
                </a:pPr>
                <a:endParaRPr lang="en-US" dirty="0"/>
              </a:p>
              <a:p>
                <a:pPr marL="971550" lvl="1" indent="-514350" algn="l">
                  <a:buFont typeface="+mj-lt"/>
                  <a:buAutoNum type="alphaUcPeriod"/>
                </a:pPr>
                <a:endParaRPr lang="en-US" dirty="0"/>
              </a:p>
              <a:p>
                <a:pPr marL="971550" lvl="1" indent="-514350" algn="l">
                  <a:buFont typeface="+mj-lt"/>
                  <a:buAutoNum type="alphaUcPeriod"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971550" lvl="1" indent="-514350" algn="l">
                  <a:buFont typeface="+mj-lt"/>
                  <a:buAutoNum type="alphaUcPeriod"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971550" lvl="1" indent="-514350" algn="l">
                  <a:buFont typeface="+mj-lt"/>
                  <a:buAutoNum type="alphaUcPeriod"/>
                </a:pPr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971550" lvl="1" indent="-514350" algn="l">
                  <a:buFont typeface="+mj-lt"/>
                  <a:buAutoNum type="alphaUcPeriod"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algn="l"/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81000" y="2057400"/>
                <a:ext cx="8686800" cy="4648200"/>
              </a:xfrm>
              <a:blipFill rotWithShape="1">
                <a:blip r:embed="rId2"/>
                <a:stretch>
                  <a:fillRect t="-11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4794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7772400" cy="1371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A researcher has a random sample of 18 and the normal probability plot is below.  The </a:t>
            </a:r>
            <a:r>
              <a:rPr lang="en-US" sz="3200" i="1" dirty="0" smtClean="0"/>
              <a:t>t</a:t>
            </a:r>
            <a:r>
              <a:rPr lang="en-US" sz="3200" dirty="0" smtClean="0"/>
              <a:t> distribution assumption is met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962400"/>
            <a:ext cx="4419600" cy="236220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True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False</a:t>
            </a:r>
            <a:endParaRPr lang="en-US" dirty="0"/>
          </a:p>
          <a:p>
            <a:pPr marL="971550" lvl="1" indent="-514350" algn="l">
              <a:buFont typeface="+mj-lt"/>
              <a:buAutoNum type="alphaUcPeriod"/>
            </a:pPr>
            <a:endParaRPr lang="en-US" dirty="0"/>
          </a:p>
          <a:p>
            <a:pPr marL="971550" lvl="1" indent="-514350" algn="l">
              <a:buFont typeface="+mj-lt"/>
              <a:buAutoNum type="alphaUcPeriod"/>
            </a:pPr>
            <a:endParaRPr lang="en-US" dirty="0"/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http://www.oswego.edu/~srp/stats/images/npp_1b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2" t="8332" r="3147" b="22277"/>
          <a:stretch/>
        </p:blipFill>
        <p:spPr bwMode="auto">
          <a:xfrm>
            <a:off x="2583350" y="2133600"/>
            <a:ext cx="6526306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1741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7772400" cy="1371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A researcher has a random sample of 4,232 and the normal probability plot is below.  The </a:t>
            </a:r>
            <a:r>
              <a:rPr lang="en-US" sz="3200" i="1" dirty="0" smtClean="0"/>
              <a:t>t</a:t>
            </a:r>
            <a:r>
              <a:rPr lang="en-US" sz="3200" dirty="0" smtClean="0"/>
              <a:t> distribution assumption is met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962400"/>
            <a:ext cx="4419600" cy="236220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True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False</a:t>
            </a:r>
            <a:endParaRPr lang="en-US" dirty="0"/>
          </a:p>
          <a:p>
            <a:pPr marL="971550" lvl="1" indent="-514350" algn="l">
              <a:buFont typeface="+mj-lt"/>
              <a:buAutoNum type="alphaUcPeriod"/>
            </a:pPr>
            <a:endParaRPr lang="en-US" dirty="0"/>
          </a:p>
          <a:p>
            <a:pPr marL="971550" lvl="1" indent="-514350" algn="l">
              <a:buFont typeface="+mj-lt"/>
              <a:buAutoNum type="alphaUcPeriod"/>
            </a:pPr>
            <a:endParaRPr lang="en-US" dirty="0"/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4098" name="Picture 2" descr="http://math.bu.edu/people/prakashb/Teaching/MA115F11/Lectures/classfinalNplo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09800"/>
            <a:ext cx="6238875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96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62000" y="685800"/>
                <a:ext cx="8077200" cy="5867400"/>
              </a:xfrm>
            </p:spPr>
            <p:txBody>
              <a:bodyPr>
                <a:normAutofit/>
              </a:bodyPr>
              <a:lstStyle/>
              <a:p>
                <a:pPr lvl="1" algn="l"/>
                <a:r>
                  <a:rPr lang="en-US" dirty="0" smtClean="0">
                    <a:solidFill>
                      <a:schemeClr val="tx1"/>
                    </a:solidFill>
                  </a:rPr>
                  <a:t>Two different conclusions based on different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values.</a:t>
                </a:r>
              </a:p>
              <a:p>
                <a:pPr lvl="1" algn="l"/>
                <a:endParaRPr lang="en-US" dirty="0">
                  <a:solidFill>
                    <a:schemeClr val="tx1"/>
                  </a:solidFill>
                </a:endParaRPr>
              </a:p>
              <a:p>
                <a:pPr lvl="1" algn="l"/>
                <a:r>
                  <a:rPr lang="en-US" dirty="0" smtClean="0">
                    <a:solidFill>
                      <a:schemeClr val="tx1"/>
                    </a:solidFill>
                  </a:rPr>
                  <a:t>Who picks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?</a:t>
                </a:r>
              </a:p>
              <a:p>
                <a:pPr lvl="1" algn="l"/>
                <a:endParaRPr lang="en-US" dirty="0">
                  <a:solidFill>
                    <a:schemeClr val="tx1"/>
                  </a:solidFill>
                </a:endParaRPr>
              </a:p>
              <a:p>
                <a:pPr lvl="1" algn="l"/>
                <a:r>
                  <a:rPr lang="en-US" dirty="0" smtClean="0">
                    <a:solidFill>
                      <a:schemeClr val="tx1"/>
                    </a:solidFill>
                  </a:rPr>
                  <a:t>What is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?</a:t>
                </a:r>
              </a:p>
              <a:p>
                <a:pPr lvl="1" algn="l"/>
                <a:endParaRPr lang="en-US" dirty="0">
                  <a:solidFill>
                    <a:schemeClr val="tx1"/>
                  </a:solidFill>
                </a:endParaRPr>
              </a:p>
              <a:p>
                <a:pPr lvl="1" algn="l"/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62000" y="685800"/>
                <a:ext cx="8077200" cy="5867400"/>
              </a:xfrm>
              <a:blipFill rotWithShape="1">
                <a:blip r:embed="rId2"/>
                <a:stretch>
                  <a:fillRect t="-9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2060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62000" y="685800"/>
                <a:ext cx="8077200" cy="5867400"/>
              </a:xfrm>
            </p:spPr>
            <p:txBody>
              <a:bodyPr>
                <a:normAutofit/>
              </a:bodyPr>
              <a:lstStyle/>
              <a:p>
                <a:pPr lvl="1" algn="l"/>
                <a:r>
                  <a:rPr lang="en-US" dirty="0" smtClean="0">
                    <a:solidFill>
                      <a:schemeClr val="tx1"/>
                    </a:solidFill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is picked by the researcher.</a:t>
                </a:r>
              </a:p>
              <a:p>
                <a:pPr lvl="1" algn="l"/>
                <a:endParaRPr lang="en-US" dirty="0">
                  <a:solidFill>
                    <a:schemeClr val="tx1"/>
                  </a:solidFill>
                </a:endParaRPr>
              </a:p>
              <a:p>
                <a:pPr lvl="1" algn="l"/>
                <a:r>
                  <a:rPr lang="en-US" dirty="0" smtClean="0">
                    <a:solidFill>
                      <a:schemeClr val="tx1"/>
                    </a:solidFill>
                  </a:rPr>
                  <a:t>Recall: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lvl="1" algn="l"/>
                <a:endParaRPr lang="en-US" dirty="0">
                  <a:solidFill>
                    <a:schemeClr val="tx1"/>
                  </a:solidFill>
                </a:endParaRPr>
              </a:p>
              <a:p>
                <a:pPr lvl="0" algn="l"/>
                <a:r>
                  <a:rPr lang="en-US" b="1" dirty="0" smtClean="0">
                    <a:solidFill>
                      <a:schemeClr val="tx1"/>
                    </a:solidFill>
                  </a:rPr>
                  <a:t>Step 2</a:t>
                </a:r>
                <a:r>
                  <a:rPr lang="en-US" dirty="0">
                    <a:solidFill>
                      <a:schemeClr val="tx1"/>
                    </a:solidFill>
                  </a:rPr>
                  <a:t>:  Decide upon a level of significance for the test</a:t>
                </a:r>
              </a:p>
              <a:p>
                <a:pPr lvl="0" algn="l"/>
                <a:endParaRPr lang="en-US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en-US" dirty="0">
                    <a:solidFill>
                      <a:schemeClr val="tx1"/>
                    </a:solidFill>
                  </a:rPr>
                  <a:t>The most commonly chosen value is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=0.05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or a 5% significance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level, but any value of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from 0 to 1 can be chosen.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lvl="1" algn="l"/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62000" y="685800"/>
                <a:ext cx="8077200" cy="5867400"/>
              </a:xfrm>
              <a:blipFill rotWithShape="1">
                <a:blip r:embed="rId2"/>
                <a:stretch>
                  <a:fillRect l="-1887" t="-9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9211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62000" y="685800"/>
                <a:ext cx="8077200" cy="586740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b="1" dirty="0" smtClean="0">
                    <a:solidFill>
                      <a:schemeClr val="tx1"/>
                    </a:solidFill>
                  </a:rPr>
                  <a:t>Types of Error</a:t>
                </a:r>
                <a:endParaRPr lang="en-US" sz="2400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en-US" dirty="0">
                    <a:solidFill>
                      <a:schemeClr val="tx1"/>
                    </a:solidFill>
                  </a:rPr>
                  <a:t>There are two types of error associated with an hypothesis test.  Consider the hypothesis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test:</a:t>
                </a:r>
              </a:p>
              <a:p>
                <a:pPr algn="l"/>
                <a:endParaRPr lang="en-US" dirty="0" smtClean="0">
                  <a:solidFill>
                    <a:schemeClr val="tx1"/>
                  </a:solidFill>
                </a:endParaRPr>
              </a:p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: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Person is innocent</a:t>
                </a:r>
                <a:r>
                  <a:rPr lang="en-US" dirty="0">
                    <a:solidFill>
                      <a:schemeClr val="tx1"/>
                    </a:solidFill>
                  </a:rPr>
                  <a:t/>
                </a:r>
                <a:br>
                  <a:rPr lang="en-US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: 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Person is guilty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62000" y="685800"/>
                <a:ext cx="8077200" cy="5867400"/>
              </a:xfrm>
              <a:blipFill rotWithShape="1">
                <a:blip r:embed="rId2"/>
                <a:stretch>
                  <a:fillRect l="-1887" t="-1351" r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4877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62000" y="685800"/>
                <a:ext cx="8077200" cy="5867400"/>
              </a:xfrm>
            </p:spPr>
            <p:txBody>
              <a:bodyPr>
                <a:normAutofit/>
              </a:bodyPr>
              <a:lstStyle/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: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Person is innocent</a:t>
                </a:r>
                <a:r>
                  <a:rPr lang="en-US" dirty="0">
                    <a:solidFill>
                      <a:schemeClr val="tx1"/>
                    </a:solidFill>
                  </a:rPr>
                  <a:t/>
                </a:r>
                <a:br>
                  <a:rPr lang="en-US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: 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Person is guilty</a:t>
                </a:r>
              </a:p>
              <a:p>
                <a:pPr algn="l"/>
                <a:endParaRPr lang="en-US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</a:rPr>
                  <a:t>Trial occurs and jury renders a verdict (decision)</a:t>
                </a:r>
              </a:p>
              <a:p>
                <a:pPr algn="l"/>
                <a:endParaRPr lang="en-US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</a:rPr>
                  <a:t>If verdict is innocent and person really is innocent then correct decision</a:t>
                </a:r>
              </a:p>
              <a:p>
                <a:pPr algn="l"/>
                <a:endParaRPr lang="en-US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</a:rPr>
                  <a:t>If verdict is guilty and person really is guilty then correct decision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62000" y="685800"/>
                <a:ext cx="8077200" cy="5867400"/>
              </a:xfrm>
              <a:blipFill rotWithShape="1">
                <a:blip r:embed="rId2"/>
                <a:stretch>
                  <a:fillRect l="-1887" t="-1247" r="-14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6788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62000" y="685800"/>
                <a:ext cx="8077200" cy="5867400"/>
              </a:xfrm>
            </p:spPr>
            <p:txBody>
              <a:bodyPr>
                <a:normAutofit/>
              </a:bodyPr>
              <a:lstStyle/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: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Person is innocent</a:t>
                </a:r>
                <a:r>
                  <a:rPr lang="en-US" dirty="0">
                    <a:solidFill>
                      <a:schemeClr val="tx1"/>
                    </a:solidFill>
                  </a:rPr>
                  <a:t/>
                </a:r>
                <a:br>
                  <a:rPr lang="en-US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: 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Person is guilty</a:t>
                </a:r>
              </a:p>
              <a:p>
                <a:pPr algn="l"/>
                <a:endParaRPr lang="en-US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</a:rPr>
                  <a:t>What types of incorrect decisions or ERRORS can be made?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62000" y="685800"/>
                <a:ext cx="8077200" cy="5867400"/>
              </a:xfrm>
              <a:blipFill rotWithShape="1">
                <a:blip r:embed="rId2"/>
                <a:stretch>
                  <a:fillRect l="-1887" t="-1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7698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62000" y="685800"/>
                <a:ext cx="8077200" cy="5867400"/>
              </a:xfrm>
            </p:spPr>
            <p:txBody>
              <a:bodyPr>
                <a:normAutofit/>
              </a:bodyPr>
              <a:lstStyle/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: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Person is innocent</a:t>
                </a:r>
                <a:r>
                  <a:rPr lang="en-US" dirty="0">
                    <a:solidFill>
                      <a:schemeClr val="tx1"/>
                    </a:solidFill>
                  </a:rPr>
                  <a:t/>
                </a:r>
                <a:br>
                  <a:rPr lang="en-US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: 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Person is guilty</a:t>
                </a:r>
              </a:p>
              <a:p>
                <a:pPr algn="l"/>
                <a:endParaRPr lang="en-US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</a:rPr>
                  <a:t>Guilty person declared innocent – set free</a:t>
                </a:r>
              </a:p>
              <a:p>
                <a:pPr algn="l"/>
                <a:endParaRPr lang="en-US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</a:rPr>
                  <a:t>Innocent person convicted – fried</a:t>
                </a:r>
              </a:p>
            </p:txBody>
          </p:sp>
        </mc:Choice>
        <mc:Fallback xmlns="">
          <p:sp>
            <p:nvSpPr>
              <p:cNvPr id="4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62000" y="685800"/>
                <a:ext cx="8077200" cy="5867400"/>
              </a:xfrm>
              <a:blipFill rotWithShape="1">
                <a:blip r:embed="rId2"/>
                <a:stretch>
                  <a:fillRect l="-1887" t="-1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3520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62000" y="685800"/>
                <a:ext cx="8077200" cy="5867400"/>
              </a:xfrm>
            </p:spPr>
            <p:txBody>
              <a:bodyPr>
                <a:normAutofit/>
              </a:bodyPr>
              <a:lstStyle/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: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Person is innocent</a:t>
                </a:r>
                <a:br>
                  <a:rPr lang="en-US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: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Person is guilty</a:t>
                </a:r>
              </a:p>
              <a:p>
                <a:pPr algn="l"/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62000" y="685800"/>
                <a:ext cx="8077200" cy="5867400"/>
              </a:xfrm>
              <a:blipFill rotWithShape="1">
                <a:blip r:embed="rId2"/>
                <a:stretch>
                  <a:fillRect t="-1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2238375"/>
            <a:ext cx="7762875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1192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62000" y="685800"/>
                <a:ext cx="8077200" cy="5867400"/>
              </a:xfrm>
            </p:spPr>
            <p:txBody>
              <a:bodyPr>
                <a:normAutofit/>
              </a:bodyPr>
              <a:lstStyle/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: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Person is innocent</a:t>
                </a:r>
                <a:br>
                  <a:rPr lang="en-US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: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Person is guilty</a:t>
                </a:r>
              </a:p>
              <a:p>
                <a:pPr algn="l"/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62000" y="685800"/>
                <a:ext cx="8077200" cy="5867400"/>
              </a:xfrm>
              <a:blipFill rotWithShape="1">
                <a:blip r:embed="rId2"/>
                <a:stretch>
                  <a:fillRect t="-1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2514600"/>
            <a:ext cx="7658100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4739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2801</TotalTime>
  <Words>433</Words>
  <Application>Microsoft Office PowerPoint</Application>
  <PresentationFormat>On-screen Show (4:3)</PresentationFormat>
  <Paragraphs>84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Chapter 8 – Hypothesis Tests concerning One Population Mean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Assumption of the one-sample t hypothesis test in order for the decision to be valid:</vt:lpstr>
      <vt:lpstr>A researcher has a random sample of 18 and the normal probability plot is below.  The t distribution assumption is met</vt:lpstr>
      <vt:lpstr>A researcher has a random sample of 4,232 and the normal probability plot is below.  The t distribution assumption is met</vt:lpstr>
    </vt:vector>
  </TitlesOfParts>
  <Company>BSU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Derek Webb</cp:lastModifiedBy>
  <cp:revision>274</cp:revision>
  <dcterms:created xsi:type="dcterms:W3CDTF">2012-01-10T14:52:13Z</dcterms:created>
  <dcterms:modified xsi:type="dcterms:W3CDTF">2014-10-13T21:11:07Z</dcterms:modified>
</cp:coreProperties>
</file>