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5" r:id="rId2"/>
    <p:sldId id="329" r:id="rId3"/>
    <p:sldId id="330" r:id="rId4"/>
    <p:sldId id="285" r:id="rId5"/>
    <p:sldId id="286" r:id="rId6"/>
    <p:sldId id="275" r:id="rId7"/>
    <p:sldId id="282" r:id="rId8"/>
    <p:sldId id="283" r:id="rId9"/>
    <p:sldId id="284"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AB1CE-1F1D-40BD-824C-F1269866BFE7}" type="slidenum">
              <a:rPr lang="en-US" smtClean="0"/>
              <a:t>50</a:t>
            </a:fld>
            <a:endParaRPr lang="en-US"/>
          </a:p>
        </p:txBody>
      </p:sp>
    </p:spTree>
    <p:extLst>
      <p:ext uri="{BB962C8B-B14F-4D97-AF65-F5344CB8AC3E}">
        <p14:creationId xmlns:p14="http://schemas.microsoft.com/office/powerpoint/2010/main" val="296272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AB1CE-1F1D-40BD-824C-F1269866BFE7}" type="slidenum">
              <a:rPr lang="en-US" smtClean="0"/>
              <a:t>51</a:t>
            </a:fld>
            <a:endParaRPr lang="en-US"/>
          </a:p>
        </p:txBody>
      </p:sp>
    </p:spTree>
    <p:extLst>
      <p:ext uri="{BB962C8B-B14F-4D97-AF65-F5344CB8AC3E}">
        <p14:creationId xmlns:p14="http://schemas.microsoft.com/office/powerpoint/2010/main" val="29627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610600" cy="4953000"/>
          </a:xfrm>
        </p:spPr>
        <p:txBody>
          <a:bodyPr>
            <a:normAutofit/>
          </a:bodyPr>
          <a:lstStyle/>
          <a:p>
            <a:pPr algn="l"/>
            <a:r>
              <a:rPr lang="en-US" dirty="0" smtClean="0"/>
              <a:t>Chapter 7 – Confidence Intervals</a:t>
            </a:r>
            <a:endParaRPr lang="en-US" dirty="0"/>
          </a:p>
        </p:txBody>
      </p:sp>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This means that if I start taking this drug I should expect to get somewhere between 2.4 and 3.2 extra hours of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6853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This means that if the average person starts taking this drug, they should expect to get somewhere between 2.4 and 3.2 extra hours of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89128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Because the CI </a:t>
            </a:r>
            <a:r>
              <a:rPr lang="en-US" sz="3600" dirty="0" err="1" smtClean="0"/>
              <a:t>estimtes</a:t>
            </a:r>
            <a:r>
              <a:rPr lang="en-US" sz="3600" dirty="0" smtClean="0"/>
              <a:t> the mean amount of sleep, it is possible that if I took the drug, I could get zero hours of additional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74155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r>
                  <a:rPr lang="en-US" sz="3600" dirty="0" smtClean="0"/>
                  <a:t> </a:t>
                </a:r>
                <a:br>
                  <a:rPr lang="en-US" sz="3600" dirty="0" smtClean="0"/>
                </a:br>
                <a:r>
                  <a:rPr lang="en-US" sz="3600" dirty="0" smtClean="0"/>
                  <a:t>What is the margin of error?</a:t>
                </a:r>
                <a:br>
                  <a:rPr lang="en-US" sz="3600" dirty="0" smtClean="0"/>
                </a:br>
                <a:r>
                  <a:rPr lang="en-US" sz="3600" dirty="0"/>
                  <a:t/>
                </a:r>
                <a:br>
                  <a:rPr lang="en-US" sz="3600" dirty="0"/>
                </a:br>
                <a14:m>
                  <m:oMathPara xmlns:m="http://schemas.openxmlformats.org/officeDocument/2006/math">
                    <m:oMathParaPr>
                      <m:jc m:val="centerGroup"/>
                    </m:oMathParaPr>
                    <m:oMath xmlns:m="http://schemas.openxmlformats.org/officeDocument/2006/math">
                      <m:r>
                        <a:rPr lang="en-US" sz="2000" b="0" i="1" smtClean="0">
                          <a:latin typeface="Cambria Math"/>
                        </a:rPr>
                        <m:t>𝑀𝑎𝑟𝑔𝑖𝑛</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𝐸𝑟𝑟𝑜𝑟</m:t>
                      </m:r>
                      <m:r>
                        <a:rPr lang="en-US" sz="2000" b="0" i="1" smtClean="0">
                          <a:latin typeface="Cambria Math"/>
                        </a:rPr>
                        <m:t>=</m:t>
                      </m:r>
                      <m:r>
                        <a:rPr lang="en-US" sz="2000" b="0" i="1" smtClean="0">
                          <a:latin typeface="Cambria Math"/>
                        </a:rPr>
                        <m:t>𝑉𝑎𝑙𝑢𝑒</m:t>
                      </m:r>
                      <m:r>
                        <a:rPr lang="en-US" sz="2000" b="0" i="1" smtClean="0">
                          <a:latin typeface="Cambria Math"/>
                        </a:rPr>
                        <m:t> </m:t>
                      </m:r>
                      <m:r>
                        <a:rPr lang="en-US" sz="2000" b="0" i="1" smtClean="0">
                          <a:latin typeface="Cambria Math"/>
                        </a:rPr>
                        <m:t>𝑓𝑟𝑜𝑚</m:t>
                      </m:r>
                      <m:r>
                        <a:rPr lang="en-US" sz="2000" b="0" i="1" smtClean="0">
                          <a:latin typeface="Cambria Math"/>
                        </a:rPr>
                        <m:t> </m:t>
                      </m:r>
                      <m:r>
                        <a:rPr lang="en-US" sz="2000" b="0" i="1" smtClean="0">
                          <a:latin typeface="Cambria Math"/>
                        </a:rPr>
                        <m:t>𝐷𝑖𝑠𝑡𝑟𝑖𝑏𝑢𝑡𝑖𝑜𝑛</m:t>
                      </m:r>
                      <m:r>
                        <a:rPr lang="en-US" sz="2000" b="0" i="1" smtClean="0">
                          <a:latin typeface="Cambria Math"/>
                        </a:rPr>
                        <m:t> ∗</m:t>
                      </m:r>
                      <m:r>
                        <a:rPr lang="en-US" sz="2000" b="0" i="1" smtClean="0">
                          <a:latin typeface="Cambria Math"/>
                        </a:rPr>
                        <m:t>𝑆𝑡𝑎𝑛𝑑𝑎𝑟𝑑</m:t>
                      </m:r>
                      <m:r>
                        <a:rPr lang="en-US" sz="2000" b="0" i="1" smtClean="0">
                          <a:latin typeface="Cambria Math"/>
                        </a:rPr>
                        <m:t> </m:t>
                      </m:r>
                      <m:r>
                        <a:rPr lang="en-US" sz="2000" b="0" i="1" smtClean="0">
                          <a:latin typeface="Cambria Math"/>
                        </a:rPr>
                        <m:t>𝐸𝑟𝑟𝑜𝑟</m:t>
                      </m:r>
                    </m:oMath>
                  </m:oMathPara>
                </a14:m>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238866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2000" i="1" smtClean="0">
                          <a:latin typeface="Cambria Math"/>
                        </a:rPr>
                        <m:t>𝑀𝑎𝑟𝑔𝑖𝑛</m:t>
                      </m:r>
                      <m:r>
                        <a:rPr lang="en-US" sz="2000" i="1" smtClean="0">
                          <a:latin typeface="Cambria Math"/>
                        </a:rPr>
                        <m:t> </m:t>
                      </m:r>
                      <m:r>
                        <a:rPr lang="en-US" sz="2000" i="1" smtClean="0">
                          <a:latin typeface="Cambria Math"/>
                        </a:rPr>
                        <m:t>𝑜𝑓</m:t>
                      </m:r>
                      <m:r>
                        <a:rPr lang="en-US" sz="2000" i="1" smtClean="0">
                          <a:latin typeface="Cambria Math"/>
                        </a:rPr>
                        <m:t> </m:t>
                      </m:r>
                      <m:r>
                        <a:rPr lang="en-US" sz="2000" i="1" smtClean="0">
                          <a:latin typeface="Cambria Math"/>
                        </a:rPr>
                        <m:t>𝐸𝑟𝑟𝑜𝑟</m:t>
                      </m:r>
                      <m:r>
                        <a:rPr lang="en-US" sz="2000" i="1" smtClean="0">
                          <a:latin typeface="Cambria Math"/>
                        </a:rPr>
                        <m:t>=</m:t>
                      </m:r>
                      <m:r>
                        <a:rPr lang="en-US" sz="2000" i="1" smtClean="0">
                          <a:latin typeface="Cambria Math"/>
                        </a:rPr>
                        <m:t>𝑉𝑎𝑙𝑢𝑒</m:t>
                      </m:r>
                      <m:r>
                        <a:rPr lang="en-US" sz="2000" i="1" smtClean="0">
                          <a:latin typeface="Cambria Math"/>
                        </a:rPr>
                        <m:t> </m:t>
                      </m:r>
                      <m:r>
                        <a:rPr lang="en-US" sz="2000" i="1" smtClean="0">
                          <a:latin typeface="Cambria Math"/>
                        </a:rPr>
                        <m:t>𝑓𝑟𝑜𝑚</m:t>
                      </m:r>
                      <m:r>
                        <a:rPr lang="en-US" sz="2000" i="1" smtClean="0">
                          <a:latin typeface="Cambria Math"/>
                        </a:rPr>
                        <m:t> </m:t>
                      </m:r>
                      <m:r>
                        <a:rPr lang="en-US" sz="2000" i="1" smtClean="0">
                          <a:latin typeface="Cambria Math"/>
                        </a:rPr>
                        <m:t>𝐷𝑖𝑠𝑡𝑟𝑖𝑏𝑢𝑡𝑖𝑜𝑛</m:t>
                      </m:r>
                      <m:r>
                        <a:rPr lang="en-US" sz="2000" i="1" smtClean="0">
                          <a:latin typeface="Cambria Math"/>
                        </a:rPr>
                        <m:t> ∗</m:t>
                      </m:r>
                      <m:r>
                        <a:rPr lang="en-US" sz="2000" i="1" smtClean="0">
                          <a:latin typeface="Cambria Math"/>
                        </a:rPr>
                        <m:t>𝑆𝑡𝑎𝑛𝑑𝑎𝑟𝑑</m:t>
                      </m:r>
                      <m:r>
                        <a:rPr lang="en-US" sz="2000" i="1" smtClean="0">
                          <a:latin typeface="Cambria Math"/>
                        </a:rPr>
                        <m:t> </m:t>
                      </m:r>
                      <m:r>
                        <a:rPr lang="en-US" sz="2000" i="1" smtClean="0">
                          <a:latin typeface="Cambria Math"/>
                        </a:rPr>
                        <m:t>𝐸𝑟𝑟𝑜𝑟</m:t>
                      </m:r>
                    </m:oMath>
                  </m:oMathPara>
                </a14:m>
                <a:r>
                  <a:rPr lang="en-US" sz="3600" dirty="0" smtClean="0"/>
                  <a:t/>
                </a:r>
                <a:br>
                  <a:rPr lang="en-US" sz="3600" dirty="0" smtClean="0"/>
                </a:br>
                <a:r>
                  <a:rPr lang="en-US" sz="3600" dirty="0" smtClean="0"/>
                  <a:t> </a:t>
                </a:r>
                <a:br>
                  <a:rPr lang="en-US" sz="3600" dirty="0" smtClean="0"/>
                </a:br>
                <a:r>
                  <a:rPr lang="en-US" sz="3600" dirty="0" smtClean="0"/>
                  <a:t>What is the standard error?</a:t>
                </a:r>
                <a:br>
                  <a:rPr lang="en-US" sz="3600" dirty="0" smtClean="0"/>
                </a:br>
                <a:r>
                  <a:rPr lang="en-US" sz="3600" dirty="0"/>
                  <a:t/>
                </a:r>
                <a:br>
                  <a:rPr lang="en-US" sz="3600" dirty="0"/>
                </a:br>
                <a14:m>
                  <m:oMathPara xmlns:m="http://schemas.openxmlformats.org/officeDocument/2006/math">
                    <m:oMathParaPr>
                      <m:jc m:val="centerGroup"/>
                    </m:oMathParaPr>
                    <m:oMath xmlns:m="http://schemas.openxmlformats.org/officeDocument/2006/math">
                      <m:r>
                        <a:rPr lang="en-US" sz="2000" b="0" i="1" smtClean="0">
                          <a:latin typeface="Cambria Math"/>
                        </a:rPr>
                        <m:t>𝑆𝑡𝑎𝑛𝑑𝑎𝑟𝑑</m:t>
                      </m:r>
                      <m:r>
                        <a:rPr lang="en-US" sz="2000" b="0" i="1" smtClean="0">
                          <a:latin typeface="Cambria Math"/>
                        </a:rPr>
                        <m:t> </m:t>
                      </m:r>
                      <m:r>
                        <a:rPr lang="en-US" sz="2000" b="0" i="1" smtClean="0">
                          <a:latin typeface="Cambria Math"/>
                        </a:rPr>
                        <m:t>𝐸𝑟𝑟𝑜𝑟</m:t>
                      </m:r>
                      <m:r>
                        <a:rPr lang="en-US" sz="2000" b="0" i="1" smtClean="0">
                          <a:latin typeface="Cambria Math"/>
                        </a:rPr>
                        <m:t>=</m:t>
                      </m:r>
                      <m:r>
                        <a:rPr lang="en-US" sz="2000" b="0" i="1" smtClean="0">
                          <a:latin typeface="Cambria Math"/>
                        </a:rPr>
                        <m:t>𝑒𝑠𝑡𝑖𝑚𝑎𝑡𝑒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𝑠𝑡𝑎𝑛𝑑𝑎𝑟𝑑</m:t>
                      </m:r>
                      <m:r>
                        <a:rPr lang="en-US" sz="2000" b="0" i="1" smtClean="0">
                          <a:latin typeface="Cambria Math"/>
                        </a:rPr>
                        <m:t> </m:t>
                      </m:r>
                      <m:r>
                        <a:rPr lang="en-US" sz="2000" b="0" i="1" smtClean="0">
                          <a:latin typeface="Cambria Math"/>
                        </a:rPr>
                        <m:t>𝑑𝑒𝑣𝑖𝑎𝑡𝑖𝑜𝑛</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𝑝𝑜𝑖𝑛𝑡</m:t>
                      </m:r>
                      <m:r>
                        <a:rPr lang="en-US" sz="2000" b="0" i="1" smtClean="0">
                          <a:latin typeface="Cambria Math"/>
                        </a:rPr>
                        <m:t> </m:t>
                      </m:r>
                      <m:r>
                        <a:rPr lang="en-US" sz="2000" b="0" i="1" smtClean="0">
                          <a:latin typeface="Cambria Math"/>
                        </a:rPr>
                        <m:t>𝑒𝑠𝑡𝑖𝑚𝑎𝑡𝑜𝑟</m:t>
                      </m:r>
                    </m:oMath>
                  </m:oMathPara>
                </a14:m>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236685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a:bodyPr>
          <a:lstStyle/>
          <a:p>
            <a:pPr lvl="0" algn="l"/>
            <a:r>
              <a:rPr lang="en-US" sz="3600" dirty="0" smtClean="0"/>
              <a:t>How do we use a sample of data to compute a confidence interval?</a:t>
            </a:r>
            <a:r>
              <a:rPr lang="en-US" sz="3600" dirty="0"/>
              <a:t/>
            </a:r>
            <a:br>
              <a:rPr lang="en-US" sz="3600" dirty="0"/>
            </a:b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3352800"/>
                <a:ext cx="7924800" cy="3505200"/>
              </a:xfrm>
            </p:spPr>
            <p:txBody>
              <a:bodyPr>
                <a:normAutofit/>
              </a:bodyPr>
              <a:lstStyle/>
              <a:p>
                <a:pPr lvl="1" algn="l"/>
                <a:r>
                  <a:rPr lang="en-US" sz="3200" dirty="0" smtClean="0">
                    <a:solidFill>
                      <a:schemeClr val="tx1"/>
                    </a:solidFill>
                  </a:rPr>
                  <a:t>The t distribution interval:</a:t>
                </a:r>
              </a:p>
              <a:p>
                <a:pPr lvl="1" algn="l"/>
                <a14:m>
                  <m:oMathPara xmlns:m="http://schemas.openxmlformats.org/officeDocument/2006/math">
                    <m:oMathParaPr>
                      <m:jc m:val="centerGroup"/>
                    </m:oMathParaPr>
                    <m:oMath xmlns:m="http://schemas.openxmlformats.org/officeDocument/2006/math">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m:oMathPara>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3352800"/>
                <a:ext cx="7924800" cy="3505200"/>
              </a:xfrm>
              <a:blipFill rotWithShape="1">
                <a:blip r:embed="rId2"/>
                <a:stretch>
                  <a:fillRect t="-2261"/>
                </a:stretch>
              </a:blipFill>
            </p:spPr>
            <p:txBody>
              <a:bodyPr/>
              <a:lstStyle/>
              <a:p>
                <a:r>
                  <a:rPr lang="en-US">
                    <a:noFill/>
                  </a:rPr>
                  <a:t> </a:t>
                </a:r>
              </a:p>
            </p:txBody>
          </p:sp>
        </mc:Fallback>
      </mc:AlternateContent>
    </p:spTree>
    <p:extLst>
      <p:ext uri="{BB962C8B-B14F-4D97-AF65-F5344CB8AC3E}">
        <p14:creationId xmlns:p14="http://schemas.microsoft.com/office/powerpoint/2010/main" val="184357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534400" cy="4953000"/>
          </a:xfrm>
        </p:spPr>
        <p:txBody>
          <a:bodyPr>
            <a:normAutofit/>
          </a:bodyPr>
          <a:lstStyle/>
          <a:p>
            <a:pPr lvl="0" algn="l"/>
            <a:r>
              <a:rPr lang="en-US" sz="3600" dirty="0" smtClean="0"/>
              <a:t>Example: n = 8 randomly selected adults have their temperatures taken and the following data is recorded:  98.2, 98.8, 98.7, 98.8, 98.6, 98.7, 98.9, 98.6.</a:t>
            </a:r>
            <a:br>
              <a:rPr lang="en-US" sz="3600" dirty="0" smtClean="0"/>
            </a:br>
            <a:r>
              <a:rPr lang="en-US" sz="3600" dirty="0"/>
              <a:t/>
            </a:r>
            <a:br>
              <a:rPr lang="en-US" sz="3600" dirty="0"/>
            </a:br>
            <a:r>
              <a:rPr lang="en-US" sz="3600" dirty="0" smtClean="0"/>
              <a:t>Create a 95% confidence interval</a:t>
            </a:r>
            <a:r>
              <a:rPr lang="en-US" sz="3600" dirty="0"/>
              <a:t/>
            </a:r>
            <a:br>
              <a:rPr lang="en-US" sz="3600" dirty="0"/>
            </a:b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2"/>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48580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2438400"/>
                <a:ext cx="8534400" cy="32004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2438400"/>
                <a:ext cx="8534400" cy="320040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6120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533400" y="2209800"/>
                <a:ext cx="8305800" cy="42672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b="0" dirty="0" smtClean="0"/>
                  <a:t/>
                </a:r>
                <a:br>
                  <a:rPr lang="en-US" sz="3600" b="0" dirty="0" smtClean="0"/>
                </a:br>
                <a:r>
                  <a:rPr lang="en-US" sz="3600" b="0" dirty="0" smtClean="0"/>
                  <a:t/>
                </a:r>
                <a:br>
                  <a:rPr lang="en-US" sz="3600" b="0" dirty="0" smtClean="0"/>
                </a:br>
                <a:r>
                  <a:rPr lang="en-US" sz="3600" dirty="0" smtClean="0"/>
                  <a:t>Standard error: </a:t>
                </a:r>
                <a14:m>
                  <m:oMath xmlns:m="http://schemas.openxmlformats.org/officeDocument/2006/math">
                    <m:f>
                      <m:fPr>
                        <m:ctrlPr>
                          <a:rPr lang="en-US" sz="3600" i="1" smtClean="0">
                            <a:latin typeface="Cambria Math"/>
                          </a:rPr>
                        </m:ctrlPr>
                      </m:fPr>
                      <m:num>
                        <m:r>
                          <a:rPr lang="en-US" sz="3600" b="0" i="1" smtClean="0">
                            <a:latin typeface="Cambria Math"/>
                          </a:rPr>
                          <m:t>𝑠</m:t>
                        </m:r>
                      </m:num>
                      <m:den>
                        <m:rad>
                          <m:radPr>
                            <m:degHide m:val="on"/>
                            <m:ctrlPr>
                              <a:rPr lang="en-US" sz="3600" i="1" smtClean="0">
                                <a:latin typeface="Cambria Math"/>
                              </a:rPr>
                            </m:ctrlPr>
                          </m:radPr>
                          <m:deg/>
                          <m:e>
                            <m:r>
                              <a:rPr lang="en-US" sz="3600" b="0" i="1" smtClean="0">
                                <a:latin typeface="Cambria Math"/>
                              </a:rPr>
                              <m:t>𝑛</m:t>
                            </m:r>
                          </m:e>
                        </m:rad>
                      </m:den>
                    </m:f>
                    <m:r>
                      <a:rPr lang="en-US" sz="3600" b="0" i="1" smtClean="0">
                        <a:latin typeface="Cambria Math"/>
                      </a:rPr>
                      <m:t>=</m:t>
                    </m:r>
                    <m:f>
                      <m:fPr>
                        <m:ctrlPr>
                          <a:rPr lang="en-US" sz="3600" b="0" i="1" smtClean="0">
                            <a:latin typeface="Cambria Math"/>
                          </a:rPr>
                        </m:ctrlPr>
                      </m:fPr>
                      <m:num>
                        <m:r>
                          <a:rPr lang="en-US" sz="3600" b="0" i="1" smtClean="0">
                            <a:latin typeface="Cambria Math"/>
                          </a:rPr>
                          <m:t>0.213</m:t>
                        </m:r>
                      </m:num>
                      <m:den>
                        <m:rad>
                          <m:radPr>
                            <m:degHide m:val="on"/>
                            <m:ctrlPr>
                              <a:rPr lang="en-US" sz="3600" b="0" i="1" smtClean="0">
                                <a:latin typeface="Cambria Math"/>
                              </a:rPr>
                            </m:ctrlPr>
                          </m:radPr>
                          <m:deg/>
                          <m:e>
                            <m:r>
                              <a:rPr lang="en-US" sz="3600" b="0" i="1" smtClean="0">
                                <a:latin typeface="Cambria Math"/>
                              </a:rPr>
                              <m:t>8</m:t>
                            </m:r>
                          </m:e>
                        </m:rad>
                      </m:den>
                    </m:f>
                    <m:r>
                      <a:rPr lang="en-US" sz="3600" b="0" i="1" smtClean="0">
                        <a:latin typeface="Cambria Math"/>
                      </a:rPr>
                      <m:t>=0.0753</m:t>
                    </m:r>
                  </m:oMath>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533400" y="2209800"/>
                <a:ext cx="8305800" cy="42672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195718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2286000"/>
                <a:ext cx="8305800" cy="42672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b="0" dirty="0" smtClean="0"/>
                  <a:t/>
                </a:r>
                <a:br>
                  <a:rPr lang="en-US" sz="3600" b="0" dirty="0" smtClean="0"/>
                </a:br>
                <a:r>
                  <a:rPr lang="en-US" sz="3600" b="0" dirty="0" smtClean="0"/>
                  <a:t/>
                </a:r>
                <a:br>
                  <a:rPr lang="en-US" sz="3600" b="0" dirty="0" smtClean="0"/>
                </a:br>
                <a:r>
                  <a:rPr lang="en-US" sz="3600" dirty="0" smtClean="0"/>
                  <a:t>Standard error: </a:t>
                </a:r>
                <a14:m>
                  <m:oMath xmlns:m="http://schemas.openxmlformats.org/officeDocument/2006/math">
                    <m:f>
                      <m:fPr>
                        <m:ctrlPr>
                          <a:rPr lang="en-US" sz="3600" i="1" smtClean="0">
                            <a:latin typeface="Cambria Math"/>
                          </a:rPr>
                        </m:ctrlPr>
                      </m:fPr>
                      <m:num>
                        <m:r>
                          <a:rPr lang="en-US" sz="3600" b="0" i="1" smtClean="0">
                            <a:latin typeface="Cambria Math"/>
                          </a:rPr>
                          <m:t>𝑠</m:t>
                        </m:r>
                      </m:num>
                      <m:den>
                        <m:rad>
                          <m:radPr>
                            <m:degHide m:val="on"/>
                            <m:ctrlPr>
                              <a:rPr lang="en-US" sz="3600" i="1" smtClean="0">
                                <a:latin typeface="Cambria Math"/>
                              </a:rPr>
                            </m:ctrlPr>
                          </m:radPr>
                          <m:deg/>
                          <m:e>
                            <m:r>
                              <a:rPr lang="en-US" sz="3600" b="0" i="1" smtClean="0">
                                <a:latin typeface="Cambria Math"/>
                              </a:rPr>
                              <m:t>𝑛</m:t>
                            </m:r>
                          </m:e>
                        </m:rad>
                      </m:den>
                    </m:f>
                    <m:r>
                      <a:rPr lang="en-US" sz="3600" b="0" i="1" smtClean="0">
                        <a:latin typeface="Cambria Math"/>
                      </a:rPr>
                      <m:t>=</m:t>
                    </m:r>
                    <m:f>
                      <m:fPr>
                        <m:ctrlPr>
                          <a:rPr lang="en-US" sz="3600" b="0" i="1" smtClean="0">
                            <a:latin typeface="Cambria Math"/>
                          </a:rPr>
                        </m:ctrlPr>
                      </m:fPr>
                      <m:num>
                        <m:r>
                          <a:rPr lang="en-US" sz="3600" b="0" i="1" smtClean="0">
                            <a:latin typeface="Cambria Math"/>
                          </a:rPr>
                          <m:t>0.213</m:t>
                        </m:r>
                      </m:num>
                      <m:den>
                        <m:rad>
                          <m:radPr>
                            <m:degHide m:val="on"/>
                            <m:ctrlPr>
                              <a:rPr lang="en-US" sz="3600" b="0" i="1" smtClean="0">
                                <a:latin typeface="Cambria Math"/>
                              </a:rPr>
                            </m:ctrlPr>
                          </m:radPr>
                          <m:deg/>
                          <m:e>
                            <m:r>
                              <a:rPr lang="en-US" sz="3600" b="0" i="1" smtClean="0">
                                <a:latin typeface="Cambria Math"/>
                              </a:rPr>
                              <m:t>8</m:t>
                            </m:r>
                          </m:e>
                        </m:rad>
                      </m:den>
                    </m:f>
                    <m:r>
                      <a:rPr lang="en-US" sz="3600" b="0" i="1" smtClean="0">
                        <a:latin typeface="Cambria Math"/>
                      </a:rPr>
                      <m:t>=0.0753</m:t>
                    </m:r>
                  </m:oMath>
                </a14:m>
                <a:r>
                  <a:rPr lang="en-US" sz="3600" dirty="0" smtClean="0"/>
                  <a:t/>
                </a:r>
                <a:br>
                  <a:rPr lang="en-US" sz="3600" dirty="0" smtClean="0"/>
                </a:br>
                <a:r>
                  <a:rPr lang="en-US" sz="3600" dirty="0"/>
                  <a:t/>
                </a:r>
                <a:br>
                  <a:rPr lang="en-US" sz="3600" dirty="0"/>
                </a:br>
                <a:r>
                  <a:rPr lang="en-US" sz="3600" dirty="0" smtClean="0"/>
                  <a:t>Margin of error – need to use </a:t>
                </a:r>
                <a:r>
                  <a:rPr lang="en-US" sz="3600" i="1" dirty="0" smtClean="0"/>
                  <a:t>t</a:t>
                </a:r>
                <a:r>
                  <a:rPr lang="en-US" sz="3600" dirty="0" smtClean="0"/>
                  <a:t> table</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2286000"/>
                <a:ext cx="8305800" cy="4267200"/>
              </a:xfrm>
              <a:blipFill rotWithShape="1">
                <a:blip r:embed="rId2"/>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23241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atic.panoramio.com/photos/large/62083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77637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4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3048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304800"/>
                <a:ext cx="8458200" cy="1371600"/>
              </a:xfrm>
              <a:blipFill rotWithShape="1">
                <a:blip r:embed="rId2"/>
                <a:stretch>
                  <a:fillRect t="-889"/>
                </a:stretch>
              </a:blipFill>
            </p:spPr>
            <p:txBody>
              <a:bodyPr/>
              <a:lstStyle/>
              <a:p>
                <a:r>
                  <a:rPr lang="en-US">
                    <a:noFill/>
                  </a:rPr>
                  <a:t> </a:t>
                </a:r>
              </a:p>
            </p:txBody>
          </p:sp>
        </mc:Fallback>
      </mc:AlternateContent>
      <p:pic>
        <p:nvPicPr>
          <p:cNvPr id="1026" name="Picture 2" descr="http://www.chem.duke.edu/~bonk/Chem197/Chem19709f/t_table_2.jpg"/>
          <p:cNvPicPr>
            <a:picLocks noChangeAspect="1" noChangeArrowheads="1"/>
          </p:cNvPicPr>
          <p:nvPr/>
        </p:nvPicPr>
        <p:blipFill rotWithShape="1">
          <a:blip r:embed="rId3">
            <a:extLst>
              <a:ext uri="{28A0092B-C50C-407E-A947-70E740481C1C}">
                <a14:useLocalDpi xmlns:a14="http://schemas.microsoft.com/office/drawing/2010/main" val="0"/>
              </a:ext>
            </a:extLst>
          </a:blip>
          <a:srcRect t="-39381" b="39381"/>
          <a:stretch/>
        </p:blipFill>
        <p:spPr bwMode="auto">
          <a:xfrm>
            <a:off x="1219200" y="-1447800"/>
            <a:ext cx="7086600" cy="770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9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600200"/>
                <a:ext cx="8305800" cy="4876800"/>
              </a:xfrm>
            </p:spPr>
            <p:txBody>
              <a:bodyPr>
                <a:normAutofit/>
              </a:bodyPr>
              <a:lstStyle/>
              <a:p>
                <a:pPr lvl="0" algn="l"/>
                <a14:m>
                  <m:oMath xmlns:m="http://schemas.openxmlformats.org/officeDocument/2006/math">
                    <m:sSub>
                      <m:sSubPr>
                        <m:ctrlPr>
                          <a:rPr lang="en-US" sz="3600" i="1" smtClean="0">
                            <a:latin typeface="Cambria Math"/>
                            <a:ea typeface="Cambria Math"/>
                          </a:rPr>
                        </m:ctrlPr>
                      </m:sSubPr>
                      <m:e>
                        <m:r>
                          <a:rPr lang="en-US" sz="3600" i="1">
                            <a:latin typeface="Cambria Math"/>
                            <a:ea typeface="Cambria Math"/>
                          </a:rPr>
                          <m:t>𝑡</m:t>
                        </m:r>
                      </m:e>
                      <m:sub>
                        <m:f>
                          <m:fPr>
                            <m:ctrlPr>
                              <a:rPr lang="en-US" sz="3600" i="1">
                                <a:latin typeface="Cambria Math"/>
                                <a:ea typeface="Cambria Math"/>
                              </a:rPr>
                            </m:ctrlPr>
                          </m:fPr>
                          <m:num>
                            <m:r>
                              <a:rPr lang="en-US" sz="3600" i="1">
                                <a:latin typeface="Cambria Math"/>
                                <a:ea typeface="Cambria Math"/>
                              </a:rPr>
                              <m:t>𝛼</m:t>
                            </m:r>
                          </m:num>
                          <m:den>
                            <m:r>
                              <a:rPr lang="en-US" sz="3600" i="1">
                                <a:latin typeface="Cambria Math"/>
                                <a:ea typeface="Cambria Math"/>
                              </a:rPr>
                              <m:t>2</m:t>
                            </m:r>
                          </m:den>
                        </m:f>
                        <m:r>
                          <a:rPr lang="en-US" sz="3600" i="1">
                            <a:latin typeface="Cambria Math"/>
                            <a:ea typeface="Cambria Math"/>
                          </a:rPr>
                          <m:t>,</m:t>
                        </m:r>
                        <m:r>
                          <a:rPr lang="en-US" sz="3600" i="1">
                            <a:latin typeface="Cambria Math"/>
                            <a:ea typeface="Cambria Math"/>
                          </a:rPr>
                          <m:t>𝑛</m:t>
                        </m:r>
                        <m:r>
                          <a:rPr lang="en-US" sz="3600" i="1">
                            <a:latin typeface="Cambria Math"/>
                            <a:ea typeface="Cambria Math"/>
                          </a:rPr>
                          <m:t>−1</m:t>
                        </m:r>
                      </m:sub>
                    </m:sSub>
                  </m:oMath>
                </a14:m>
                <a:r>
                  <a:rPr lang="en-US" sz="3600" b="0" dirty="0" smtClean="0"/>
                  <a:t> = </a:t>
                </a:r>
                <a14:m>
                  <m:oMath xmlns:m="http://schemas.openxmlformats.org/officeDocument/2006/math">
                    <m:sSub>
                      <m:sSubPr>
                        <m:ctrlPr>
                          <a:rPr lang="en-US" sz="4000" i="1">
                            <a:latin typeface="Cambria Math"/>
                            <a:ea typeface="Cambria Math"/>
                          </a:rPr>
                        </m:ctrlPr>
                      </m:sSubPr>
                      <m:e>
                        <m:r>
                          <a:rPr lang="en-US" sz="4000" i="1">
                            <a:latin typeface="Cambria Math"/>
                            <a:ea typeface="Cambria Math"/>
                          </a:rPr>
                          <m:t>𝑡</m:t>
                        </m:r>
                      </m:e>
                      <m:sub>
                        <m:f>
                          <m:fPr>
                            <m:ctrlPr>
                              <a:rPr lang="en-US" sz="4000" i="1">
                                <a:latin typeface="Cambria Math"/>
                                <a:ea typeface="Cambria Math"/>
                              </a:rPr>
                            </m:ctrlPr>
                          </m:fPr>
                          <m:num>
                            <m:r>
                              <a:rPr lang="en-US" sz="4000" b="0" i="1" smtClean="0">
                                <a:latin typeface="Cambria Math"/>
                                <a:ea typeface="Cambria Math"/>
                              </a:rPr>
                              <m:t>0.05</m:t>
                            </m:r>
                          </m:num>
                          <m:den>
                            <m:r>
                              <a:rPr lang="en-US" sz="4000" i="1">
                                <a:latin typeface="Cambria Math"/>
                                <a:ea typeface="Cambria Math"/>
                              </a:rPr>
                              <m:t>2</m:t>
                            </m:r>
                          </m:den>
                        </m:f>
                        <m:r>
                          <a:rPr lang="en-US" sz="4000" i="1">
                            <a:latin typeface="Cambria Math"/>
                            <a:ea typeface="Cambria Math"/>
                          </a:rPr>
                          <m:t>,</m:t>
                        </m:r>
                        <m:r>
                          <a:rPr lang="en-US" sz="4000" b="0" i="1" smtClean="0">
                            <a:latin typeface="Cambria Math"/>
                            <a:ea typeface="Cambria Math"/>
                          </a:rPr>
                          <m:t>8</m:t>
                        </m:r>
                        <m:r>
                          <a:rPr lang="en-US" sz="4000" i="1">
                            <a:latin typeface="Cambria Math"/>
                            <a:ea typeface="Cambria Math"/>
                          </a:rPr>
                          <m:t>−1</m:t>
                        </m:r>
                      </m:sub>
                    </m:sSub>
                    <m:r>
                      <a:rPr lang="en-US" sz="4000" b="0" i="1" smtClean="0">
                        <a:latin typeface="Cambria Math"/>
                        <a:ea typeface="Cambria Math"/>
                      </a:rPr>
                      <m:t>=</m:t>
                    </m:r>
                    <m:sSub>
                      <m:sSubPr>
                        <m:ctrlPr>
                          <a:rPr lang="en-US" sz="3600" i="1">
                            <a:latin typeface="Cambria Math"/>
                            <a:ea typeface="Cambria Math"/>
                          </a:rPr>
                        </m:ctrlPr>
                      </m:sSubPr>
                      <m:e>
                        <m:r>
                          <a:rPr lang="en-US" sz="3600" i="1">
                            <a:latin typeface="Cambria Math"/>
                            <a:ea typeface="Cambria Math"/>
                          </a:rPr>
                          <m:t>𝑡</m:t>
                        </m:r>
                      </m:e>
                      <m:sub>
                        <m:r>
                          <a:rPr lang="en-US" sz="3600" b="0" i="1" smtClean="0">
                            <a:latin typeface="Cambria Math"/>
                            <a:ea typeface="Cambria Math"/>
                          </a:rPr>
                          <m:t>0.025</m:t>
                        </m:r>
                        <m:r>
                          <a:rPr lang="en-US" sz="3600" i="1">
                            <a:latin typeface="Cambria Math"/>
                            <a:ea typeface="Cambria Math"/>
                          </a:rPr>
                          <m:t>,</m:t>
                        </m:r>
                        <m:r>
                          <a:rPr lang="en-US" sz="3600" b="0" i="1" smtClean="0">
                            <a:latin typeface="Cambria Math"/>
                            <a:ea typeface="Cambria Math"/>
                          </a:rPr>
                          <m:t>7</m:t>
                        </m:r>
                      </m:sub>
                    </m:sSub>
                    <m:r>
                      <a:rPr lang="en-US" sz="3600" b="0" i="1" smtClean="0">
                        <a:latin typeface="Cambria Math"/>
                        <a:ea typeface="Cambria Math"/>
                      </a:rPr>
                      <m:t>=</m:t>
                    </m:r>
                  </m:oMath>
                </a14:m>
                <a:r>
                  <a:rPr lang="en-US" sz="3600" b="0" dirty="0" smtClean="0"/>
                  <a:t>2.365</a:t>
                </a:r>
                <a:br>
                  <a:rPr lang="en-US" sz="3600" b="0" dirty="0" smtClean="0"/>
                </a:br>
                <a:r>
                  <a:rPr lang="en-US" sz="3600" b="0" dirty="0" smtClean="0"/>
                  <a:t/>
                </a:r>
                <a:br>
                  <a:rPr lang="en-US" sz="3600" b="0" dirty="0" smtClean="0"/>
                </a:br>
                <a:r>
                  <a:rPr lang="en-US" sz="3600" b="0" dirty="0" smtClean="0"/>
                  <a:t>Margin of error: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𝑠</m:t>
                        </m:r>
                      </m:num>
                      <m:den>
                        <m:rad>
                          <m:radPr>
                            <m:degHide m:val="on"/>
                            <m:ctrlPr>
                              <a:rPr lang="en-US" sz="3200" i="1">
                                <a:latin typeface="Cambria Math"/>
                                <a:ea typeface="Cambria Math"/>
                              </a:rPr>
                            </m:ctrlPr>
                          </m:radPr>
                          <m:deg/>
                          <m:e>
                            <m:r>
                              <a:rPr lang="en-US" sz="3200" i="1">
                                <a:latin typeface="Cambria Math"/>
                                <a:ea typeface="Cambria Math"/>
                              </a:rPr>
                              <m:t>𝑛</m:t>
                            </m:r>
                          </m:e>
                        </m:rad>
                      </m:den>
                    </m:f>
                    <m:r>
                      <a:rPr lang="en-US" sz="3200" b="0" i="1" smtClean="0">
                        <a:latin typeface="Cambria Math"/>
                        <a:ea typeface="Cambria Math"/>
                      </a:rPr>
                      <m:t>=</m:t>
                    </m:r>
                    <m:r>
                      <m:rPr>
                        <m:nor/>
                      </m:rPr>
                      <a:rPr lang="en-US" sz="3200" dirty="0"/>
                      <m:t>2.365</m:t>
                    </m:r>
                    <m:r>
                      <a:rPr lang="en-US" sz="3200" b="0" i="1" dirty="0" smtClean="0">
                        <a:latin typeface="Cambria Math"/>
                      </a:rPr>
                      <m:t>∗</m:t>
                    </m:r>
                    <m:f>
                      <m:fPr>
                        <m:ctrlPr>
                          <a:rPr lang="en-US" sz="3200" i="1">
                            <a:latin typeface="Cambria Math"/>
                          </a:rPr>
                        </m:ctrlPr>
                      </m:fPr>
                      <m:num>
                        <m:r>
                          <a:rPr lang="en-US" sz="3200" i="1">
                            <a:latin typeface="Cambria Math"/>
                          </a:rPr>
                          <m:t>0.213</m:t>
                        </m:r>
                      </m:num>
                      <m:den>
                        <m:rad>
                          <m:radPr>
                            <m:degHide m:val="on"/>
                            <m:ctrlPr>
                              <a:rPr lang="en-US" sz="3200" i="1">
                                <a:latin typeface="Cambria Math"/>
                              </a:rPr>
                            </m:ctrlPr>
                          </m:radPr>
                          <m:deg/>
                          <m:e>
                            <m:r>
                              <a:rPr lang="en-US" sz="3200" i="1">
                                <a:latin typeface="Cambria Math"/>
                              </a:rPr>
                              <m:t>8</m:t>
                            </m:r>
                          </m:e>
                        </m:rad>
                      </m:den>
                    </m:f>
                    <m:r>
                      <a:rPr lang="en-US" sz="3200" i="1">
                        <a:latin typeface="Cambria Math"/>
                      </a:rPr>
                      <m:t>=0.</m:t>
                    </m:r>
                    <m:r>
                      <a:rPr lang="en-US" sz="3200" b="0" i="1" smtClean="0">
                        <a:latin typeface="Cambria Math"/>
                      </a:rPr>
                      <m:t>1781</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6002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227546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828800"/>
                <a:ext cx="8305800" cy="4876800"/>
              </a:xfrm>
            </p:spPr>
            <p:txBody>
              <a:bodyPr>
                <a:normAutofit/>
              </a:bodyPr>
              <a:lstStyle/>
              <a:p>
                <a:pPr lvl="0" algn="l"/>
                <a:r>
                  <a:rPr lang="en-US" sz="3600" b="0" dirty="0" smtClean="0"/>
                  <a:t>95% Confidence interval: </a:t>
                </a:r>
                <a14:m>
                  <m:oMath xmlns:m="http://schemas.openxmlformats.org/officeDocument/2006/math">
                    <m:r>
                      <a:rPr lang="en-US" sz="3200" i="1">
                        <a:latin typeface="Cambria Math"/>
                      </a:rPr>
                      <m:t>98.663</m:t>
                    </m:r>
                    <m:r>
                      <a:rPr lang="en-US" sz="3200" i="1" smtClean="0">
                        <a:latin typeface="Cambria Math"/>
                        <a:ea typeface="Cambria Math"/>
                      </a:rPr>
                      <m:t>±</m:t>
                    </m:r>
                    <m:r>
                      <a:rPr lang="en-US" sz="3200" b="0" i="1" smtClean="0">
                        <a:latin typeface="Cambria Math"/>
                        <a:ea typeface="Cambria Math"/>
                      </a:rPr>
                      <m:t>0.1781</m:t>
                    </m:r>
                  </m:oMath>
                </a14:m>
                <a:r>
                  <a:rPr lang="en-US" sz="3200" b="0" dirty="0" smtClean="0"/>
                  <a:t/>
                </a:r>
                <a:br>
                  <a:rPr lang="en-US" sz="3200" b="0" dirty="0" smtClean="0"/>
                </a:br>
                <a14:m>
                  <m:oMathPara xmlns:m="http://schemas.openxmlformats.org/officeDocument/2006/math">
                    <m:oMathParaPr>
                      <m:jc m:val="centerGroup"/>
                    </m:oMathParaPr>
                    <m:oMath xmlns:m="http://schemas.openxmlformats.org/officeDocument/2006/math">
                      <m:d>
                        <m:dPr>
                          <m:ctrlPr>
                            <a:rPr lang="en-US" sz="3200" b="0" i="1" smtClean="0">
                              <a:latin typeface="Cambria Math"/>
                            </a:rPr>
                          </m:ctrlPr>
                        </m:dPr>
                        <m:e>
                          <m:r>
                            <a:rPr lang="en-US" sz="3200" b="0" i="1" smtClean="0">
                              <a:latin typeface="Cambria Math"/>
                            </a:rPr>
                            <m:t>98.663−0.1781, 98.663+0.1781</m:t>
                          </m:r>
                        </m:e>
                      </m:d>
                      <m:r>
                        <a:rPr lang="en-US" sz="3200" b="0" i="1" smtClean="0">
                          <a:latin typeface="Cambria Math"/>
                        </a:rPr>
                        <m:t>=</m:t>
                      </m:r>
                      <m:d>
                        <m:dPr>
                          <m:ctrlPr>
                            <a:rPr lang="en-US" sz="3200" b="0" i="1" smtClean="0">
                              <a:latin typeface="Cambria Math"/>
                            </a:rPr>
                          </m:ctrlPr>
                        </m:dPr>
                        <m:e>
                          <m:r>
                            <a:rPr lang="en-US" sz="3200" b="0" i="1" smtClean="0">
                              <a:latin typeface="Cambria Math"/>
                            </a:rPr>
                            <m:t>98.485, 98.841</m:t>
                          </m:r>
                        </m:e>
                      </m:d>
                    </m:oMath>
                  </m:oMathPara>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8288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22855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98077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br>
                  <a:rPr lang="en-US" sz="3600" b="0" dirty="0" smtClean="0"/>
                </a:br>
                <a:r>
                  <a:rPr lang="en-US" sz="3600" dirty="0"/>
                  <a:t/>
                </a:r>
                <a:br>
                  <a:rPr lang="en-US" sz="3600" dirty="0"/>
                </a:br>
                <a:r>
                  <a:rPr lang="en-US" sz="3600" dirty="0" smtClean="0"/>
                  <a:t>The only number that changes is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838200" y="2362200"/>
                <a:ext cx="8305800" cy="36576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414558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600200"/>
                <a:ext cx="8305800" cy="4876800"/>
              </a:xfrm>
            </p:spPr>
            <p:txBody>
              <a:bodyPr>
                <a:normAutofit/>
              </a:bodyPr>
              <a:lstStyle/>
              <a:p>
                <a:pPr lvl="0" algn="l"/>
                <a14:m>
                  <m:oMath xmlns:m="http://schemas.openxmlformats.org/officeDocument/2006/math">
                    <m:sSub>
                      <m:sSubPr>
                        <m:ctrlPr>
                          <a:rPr lang="en-US" sz="3600" i="1" smtClean="0">
                            <a:latin typeface="Cambria Math"/>
                            <a:ea typeface="Cambria Math"/>
                          </a:rPr>
                        </m:ctrlPr>
                      </m:sSubPr>
                      <m:e>
                        <m:r>
                          <a:rPr lang="en-US" sz="3600" i="1">
                            <a:latin typeface="Cambria Math"/>
                            <a:ea typeface="Cambria Math"/>
                          </a:rPr>
                          <m:t>𝑡</m:t>
                        </m:r>
                      </m:e>
                      <m:sub>
                        <m:f>
                          <m:fPr>
                            <m:ctrlPr>
                              <a:rPr lang="en-US" sz="3600" i="1">
                                <a:latin typeface="Cambria Math"/>
                                <a:ea typeface="Cambria Math"/>
                              </a:rPr>
                            </m:ctrlPr>
                          </m:fPr>
                          <m:num>
                            <m:r>
                              <a:rPr lang="en-US" sz="3600" i="1">
                                <a:latin typeface="Cambria Math"/>
                                <a:ea typeface="Cambria Math"/>
                              </a:rPr>
                              <m:t>𝛼</m:t>
                            </m:r>
                          </m:num>
                          <m:den>
                            <m:r>
                              <a:rPr lang="en-US" sz="3600" i="1">
                                <a:latin typeface="Cambria Math"/>
                                <a:ea typeface="Cambria Math"/>
                              </a:rPr>
                              <m:t>2</m:t>
                            </m:r>
                          </m:den>
                        </m:f>
                        <m:r>
                          <a:rPr lang="en-US" sz="3600" i="1">
                            <a:latin typeface="Cambria Math"/>
                            <a:ea typeface="Cambria Math"/>
                          </a:rPr>
                          <m:t>,</m:t>
                        </m:r>
                        <m:r>
                          <a:rPr lang="en-US" sz="3600" i="1">
                            <a:latin typeface="Cambria Math"/>
                            <a:ea typeface="Cambria Math"/>
                          </a:rPr>
                          <m:t>𝑛</m:t>
                        </m:r>
                        <m:r>
                          <a:rPr lang="en-US" sz="3600" i="1">
                            <a:latin typeface="Cambria Math"/>
                            <a:ea typeface="Cambria Math"/>
                          </a:rPr>
                          <m:t>−1</m:t>
                        </m:r>
                      </m:sub>
                    </m:sSub>
                  </m:oMath>
                </a14:m>
                <a:r>
                  <a:rPr lang="en-US" sz="3600" b="0" dirty="0" smtClean="0"/>
                  <a:t> = </a:t>
                </a:r>
                <a14:m>
                  <m:oMath xmlns:m="http://schemas.openxmlformats.org/officeDocument/2006/math">
                    <m:sSub>
                      <m:sSubPr>
                        <m:ctrlPr>
                          <a:rPr lang="en-US" sz="4000" i="1">
                            <a:latin typeface="Cambria Math"/>
                            <a:ea typeface="Cambria Math"/>
                          </a:rPr>
                        </m:ctrlPr>
                      </m:sSubPr>
                      <m:e>
                        <m:r>
                          <a:rPr lang="en-US" sz="4000" i="1">
                            <a:latin typeface="Cambria Math"/>
                            <a:ea typeface="Cambria Math"/>
                          </a:rPr>
                          <m:t>𝑡</m:t>
                        </m:r>
                      </m:e>
                      <m:sub>
                        <m:f>
                          <m:fPr>
                            <m:ctrlPr>
                              <a:rPr lang="en-US" sz="4000" i="1">
                                <a:latin typeface="Cambria Math"/>
                                <a:ea typeface="Cambria Math"/>
                              </a:rPr>
                            </m:ctrlPr>
                          </m:fPr>
                          <m:num>
                            <m:r>
                              <a:rPr lang="en-US" sz="4000" b="0" i="1" smtClean="0">
                                <a:latin typeface="Cambria Math"/>
                                <a:ea typeface="Cambria Math"/>
                              </a:rPr>
                              <m:t>0.10</m:t>
                            </m:r>
                          </m:num>
                          <m:den>
                            <m:r>
                              <a:rPr lang="en-US" sz="4000" i="1">
                                <a:latin typeface="Cambria Math"/>
                                <a:ea typeface="Cambria Math"/>
                              </a:rPr>
                              <m:t>2</m:t>
                            </m:r>
                          </m:den>
                        </m:f>
                        <m:r>
                          <a:rPr lang="en-US" sz="4000" i="1">
                            <a:latin typeface="Cambria Math"/>
                            <a:ea typeface="Cambria Math"/>
                          </a:rPr>
                          <m:t>,</m:t>
                        </m:r>
                        <m:r>
                          <a:rPr lang="en-US" sz="4000" b="0" i="1" smtClean="0">
                            <a:latin typeface="Cambria Math"/>
                            <a:ea typeface="Cambria Math"/>
                          </a:rPr>
                          <m:t>8</m:t>
                        </m:r>
                        <m:r>
                          <a:rPr lang="en-US" sz="4000" i="1">
                            <a:latin typeface="Cambria Math"/>
                            <a:ea typeface="Cambria Math"/>
                          </a:rPr>
                          <m:t>−1</m:t>
                        </m:r>
                      </m:sub>
                    </m:sSub>
                    <m:r>
                      <a:rPr lang="en-US" sz="4000" b="0" i="1" smtClean="0">
                        <a:latin typeface="Cambria Math"/>
                        <a:ea typeface="Cambria Math"/>
                      </a:rPr>
                      <m:t>=</m:t>
                    </m:r>
                    <m:sSub>
                      <m:sSubPr>
                        <m:ctrlPr>
                          <a:rPr lang="en-US" sz="3600" i="1">
                            <a:latin typeface="Cambria Math"/>
                            <a:ea typeface="Cambria Math"/>
                          </a:rPr>
                        </m:ctrlPr>
                      </m:sSubPr>
                      <m:e>
                        <m:r>
                          <a:rPr lang="en-US" sz="3600" i="1">
                            <a:latin typeface="Cambria Math"/>
                            <a:ea typeface="Cambria Math"/>
                          </a:rPr>
                          <m:t>𝑡</m:t>
                        </m:r>
                      </m:e>
                      <m:sub>
                        <m:r>
                          <a:rPr lang="en-US" sz="3600" b="0" i="1" smtClean="0">
                            <a:latin typeface="Cambria Math"/>
                            <a:ea typeface="Cambria Math"/>
                          </a:rPr>
                          <m:t>0.05</m:t>
                        </m:r>
                        <m:r>
                          <a:rPr lang="en-US" sz="3600" i="1">
                            <a:latin typeface="Cambria Math"/>
                            <a:ea typeface="Cambria Math"/>
                          </a:rPr>
                          <m:t>,</m:t>
                        </m:r>
                        <m:r>
                          <a:rPr lang="en-US" sz="3600" b="0" i="1" smtClean="0">
                            <a:latin typeface="Cambria Math"/>
                            <a:ea typeface="Cambria Math"/>
                          </a:rPr>
                          <m:t>7</m:t>
                        </m:r>
                      </m:sub>
                    </m:sSub>
                    <m:r>
                      <a:rPr lang="en-US" sz="3600" b="0" i="1" smtClean="0">
                        <a:latin typeface="Cambria Math"/>
                        <a:ea typeface="Cambria Math"/>
                      </a:rPr>
                      <m:t>=</m:t>
                    </m:r>
                  </m:oMath>
                </a14:m>
                <a:r>
                  <a:rPr lang="en-US" sz="3600" b="0" dirty="0" smtClean="0"/>
                  <a:t>1.895</a:t>
                </a:r>
                <a:br>
                  <a:rPr lang="en-US" sz="3600" b="0" dirty="0" smtClean="0"/>
                </a:br>
                <a:r>
                  <a:rPr lang="en-US" sz="3600" b="0" dirty="0" smtClean="0"/>
                  <a:t/>
                </a:r>
                <a:br>
                  <a:rPr lang="en-US" sz="3600" b="0" dirty="0" smtClean="0"/>
                </a:br>
                <a:r>
                  <a:rPr lang="en-US" sz="3600" b="0" dirty="0" smtClean="0"/>
                  <a:t>Margin of error: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𝑠</m:t>
                        </m:r>
                      </m:num>
                      <m:den>
                        <m:rad>
                          <m:radPr>
                            <m:degHide m:val="on"/>
                            <m:ctrlPr>
                              <a:rPr lang="en-US" sz="3200" i="1">
                                <a:latin typeface="Cambria Math"/>
                                <a:ea typeface="Cambria Math"/>
                              </a:rPr>
                            </m:ctrlPr>
                          </m:radPr>
                          <m:deg/>
                          <m:e>
                            <m:r>
                              <a:rPr lang="en-US" sz="3200" i="1">
                                <a:latin typeface="Cambria Math"/>
                                <a:ea typeface="Cambria Math"/>
                              </a:rPr>
                              <m:t>𝑛</m:t>
                            </m:r>
                          </m:e>
                        </m:rad>
                      </m:den>
                    </m:f>
                    <m:r>
                      <a:rPr lang="en-US" sz="3200" b="0" i="1" smtClean="0">
                        <a:latin typeface="Cambria Math"/>
                        <a:ea typeface="Cambria Math"/>
                      </a:rPr>
                      <m:t>=</m:t>
                    </m:r>
                    <m:r>
                      <m:rPr>
                        <m:nor/>
                      </m:rPr>
                      <a:rPr lang="en-US" sz="3200" b="0" i="0" smtClean="0">
                        <a:latin typeface="Cambria Math"/>
                        <a:ea typeface="Cambria Math"/>
                      </a:rPr>
                      <m:t>1.895</m:t>
                    </m:r>
                    <m:r>
                      <a:rPr lang="en-US" sz="3200" b="0" i="1" dirty="0" smtClean="0">
                        <a:latin typeface="Cambria Math"/>
                      </a:rPr>
                      <m:t>∗</m:t>
                    </m:r>
                    <m:f>
                      <m:fPr>
                        <m:ctrlPr>
                          <a:rPr lang="en-US" sz="3200" i="1">
                            <a:latin typeface="Cambria Math"/>
                          </a:rPr>
                        </m:ctrlPr>
                      </m:fPr>
                      <m:num>
                        <m:r>
                          <a:rPr lang="en-US" sz="3200" i="1">
                            <a:latin typeface="Cambria Math"/>
                          </a:rPr>
                          <m:t>0.213</m:t>
                        </m:r>
                      </m:num>
                      <m:den>
                        <m:rad>
                          <m:radPr>
                            <m:degHide m:val="on"/>
                            <m:ctrlPr>
                              <a:rPr lang="en-US" sz="3200" i="1">
                                <a:latin typeface="Cambria Math"/>
                              </a:rPr>
                            </m:ctrlPr>
                          </m:radPr>
                          <m:deg/>
                          <m:e>
                            <m:r>
                              <a:rPr lang="en-US" sz="3200" i="1">
                                <a:latin typeface="Cambria Math"/>
                              </a:rPr>
                              <m:t>8</m:t>
                            </m:r>
                          </m:e>
                        </m:rad>
                      </m:den>
                    </m:f>
                    <m:r>
                      <a:rPr lang="en-US" sz="3200" i="1">
                        <a:latin typeface="Cambria Math"/>
                      </a:rPr>
                      <m:t>=0.</m:t>
                    </m:r>
                    <m:r>
                      <a:rPr lang="en-US" sz="3200" b="0" i="1" smtClean="0">
                        <a:latin typeface="Cambria Math"/>
                      </a:rPr>
                      <m:t>1427</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6002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62254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828800"/>
                <a:ext cx="8305800" cy="4876800"/>
              </a:xfrm>
            </p:spPr>
            <p:txBody>
              <a:bodyPr>
                <a:normAutofit/>
              </a:bodyPr>
              <a:lstStyle/>
              <a:p>
                <a:pPr lvl="0" algn="l"/>
                <a:r>
                  <a:rPr lang="en-US" sz="3600" b="0" dirty="0" smtClean="0"/>
                  <a:t>90% Confidence interval: </a:t>
                </a:r>
                <a14:m>
                  <m:oMath xmlns:m="http://schemas.openxmlformats.org/officeDocument/2006/math">
                    <m:r>
                      <a:rPr lang="en-US" sz="3200" i="1">
                        <a:latin typeface="Cambria Math"/>
                      </a:rPr>
                      <m:t>98.663</m:t>
                    </m:r>
                    <m:r>
                      <a:rPr lang="en-US" sz="3200" i="1" smtClean="0">
                        <a:latin typeface="Cambria Math"/>
                        <a:ea typeface="Cambria Math"/>
                      </a:rPr>
                      <m:t>±</m:t>
                    </m:r>
                    <m:r>
                      <a:rPr lang="en-US" sz="3200" b="0" i="1" smtClean="0">
                        <a:latin typeface="Cambria Math"/>
                        <a:ea typeface="Cambria Math"/>
                      </a:rPr>
                      <m:t>0.1427</m:t>
                    </m:r>
                  </m:oMath>
                </a14:m>
                <a:r>
                  <a:rPr lang="en-US" sz="3200" b="0" dirty="0" smtClean="0"/>
                  <a:t/>
                </a:r>
                <a:br>
                  <a:rPr lang="en-US" sz="3200" b="0" dirty="0" smtClean="0"/>
                </a:br>
                <a14:m>
                  <m:oMathPara xmlns:m="http://schemas.openxmlformats.org/officeDocument/2006/math">
                    <m:oMathParaPr>
                      <m:jc m:val="centerGroup"/>
                    </m:oMathParaPr>
                    <m:oMath xmlns:m="http://schemas.openxmlformats.org/officeDocument/2006/math">
                      <m:d>
                        <m:dPr>
                          <m:ctrlPr>
                            <a:rPr lang="en-US" sz="3200" b="0" i="1" smtClean="0">
                              <a:latin typeface="Cambria Math"/>
                            </a:rPr>
                          </m:ctrlPr>
                        </m:dPr>
                        <m:e>
                          <m:r>
                            <a:rPr lang="en-US" sz="3200" b="0" i="1" smtClean="0">
                              <a:latin typeface="Cambria Math"/>
                            </a:rPr>
                            <m:t>98.663−0.1427, 98.663+0.1427</m:t>
                          </m:r>
                        </m:e>
                      </m:d>
                      <m:r>
                        <a:rPr lang="en-US" sz="3200" b="0" i="1" smtClean="0">
                          <a:latin typeface="Cambria Math"/>
                        </a:rPr>
                        <m:t>=</m:t>
                      </m:r>
                      <m:d>
                        <m:dPr>
                          <m:ctrlPr>
                            <a:rPr lang="en-US" sz="3200" b="0" i="1" smtClean="0">
                              <a:latin typeface="Cambria Math"/>
                            </a:rPr>
                          </m:ctrlPr>
                        </m:dPr>
                        <m:e>
                          <m:r>
                            <a:rPr lang="en-US" sz="3200" b="0" i="1" smtClean="0">
                              <a:latin typeface="Cambria Math"/>
                            </a:rPr>
                            <m:t>98.520, 98.806</m:t>
                          </m:r>
                        </m:e>
                      </m:d>
                    </m:oMath>
                  </m:oMathPara>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8288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95885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br>
                  <a:rPr lang="en-US" sz="3600" b="0" dirty="0" smtClean="0"/>
                </a:br>
                <a:r>
                  <a:rPr lang="en-US" sz="3600" dirty="0" smtClean="0"/>
                  <a:t/>
                </a:r>
                <a:br>
                  <a:rPr lang="en-US" sz="3600" dirty="0" smtClean="0"/>
                </a:br>
                <a:r>
                  <a:rPr lang="en-US" sz="3200" dirty="0" smtClean="0"/>
                  <a:t>95% CI:  </a:t>
                </a:r>
                <a14:m>
                  <m:oMath xmlns:m="http://schemas.openxmlformats.org/officeDocument/2006/math">
                    <m:d>
                      <m:dPr>
                        <m:ctrlPr>
                          <a:rPr lang="en-US" sz="3200" i="1">
                            <a:latin typeface="Cambria Math"/>
                          </a:rPr>
                        </m:ctrlPr>
                      </m:dPr>
                      <m:e>
                        <m:r>
                          <a:rPr lang="en-US" sz="3200" i="1">
                            <a:latin typeface="Cambria Math"/>
                          </a:rPr>
                          <m:t>98.485, 98.841</m:t>
                        </m:r>
                      </m:e>
                    </m:d>
                  </m:oMath>
                </a14:m>
                <a:r>
                  <a:rPr lang="en-US" sz="3200" dirty="0" smtClean="0"/>
                  <a:t/>
                </a:r>
                <a:br>
                  <a:rPr lang="en-US" sz="3200" dirty="0" smtClean="0"/>
                </a:br>
                <a:r>
                  <a:rPr lang="en-US" sz="3200" dirty="0" smtClean="0"/>
                  <a:t>90% </a:t>
                </a:r>
                <a:r>
                  <a:rPr lang="en-US" sz="3200" dirty="0"/>
                  <a:t>CI</a:t>
                </a:r>
                <a:r>
                  <a:rPr lang="en-US" sz="3200" dirty="0" smtClean="0"/>
                  <a:t>:  </a:t>
                </a:r>
                <a14:m>
                  <m:oMath xmlns:m="http://schemas.openxmlformats.org/officeDocument/2006/math">
                    <m:d>
                      <m:dPr>
                        <m:ctrlPr>
                          <a:rPr lang="en-US" sz="3200" i="1">
                            <a:latin typeface="Cambria Math"/>
                          </a:rPr>
                        </m:ctrlPr>
                      </m:dPr>
                      <m:e>
                        <m:r>
                          <a:rPr lang="en-US" sz="3200" i="1">
                            <a:latin typeface="Cambria Math"/>
                          </a:rPr>
                          <m:t>98.520, 98.806</m:t>
                        </m:r>
                      </m:e>
                    </m:d>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838200" y="2362200"/>
                <a:ext cx="8305800" cy="36576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81232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2667000"/>
          </a:xfrm>
        </p:spPr>
        <p:txBody>
          <a:bodyPr>
            <a:normAutofit fontScale="90000"/>
          </a:bodyPr>
          <a:lstStyle/>
          <a:p>
            <a:pPr lvl="0" algn="l"/>
            <a:r>
              <a:rPr lang="en-US" sz="3600" dirty="0" smtClean="0"/>
              <a:t>An experiment was conducted to study the extra amount of sleep per night people get by using a sleep aid drug.  The 95% confidence interval for the mean amount of extra sleep in hours is (2.4, 3.2).</a:t>
            </a:r>
            <a:r>
              <a:rPr lang="en-US" sz="3600" dirty="0"/>
              <a:t/>
            </a:r>
            <a:br>
              <a:rPr lang="en-US" sz="3600" dirty="0"/>
            </a:br>
            <a:endParaRPr lang="en-US" sz="3600" dirty="0"/>
          </a:p>
        </p:txBody>
      </p:sp>
      <p:sp>
        <p:nvSpPr>
          <p:cNvPr id="3" name="Subtitle 2"/>
          <p:cNvSpPr>
            <a:spLocks noGrp="1"/>
          </p:cNvSpPr>
          <p:nvPr>
            <p:ph type="subTitle" idx="1"/>
          </p:nvPr>
        </p:nvSpPr>
        <p:spPr>
          <a:xfrm>
            <a:off x="304800" y="2743200"/>
            <a:ext cx="8534400" cy="3962400"/>
          </a:xfrm>
        </p:spPr>
        <p:txBody>
          <a:bodyPr>
            <a:normAutofit/>
          </a:bodyPr>
          <a:lstStyle/>
          <a:p>
            <a:pPr marL="971550" lvl="1" indent="-514350" algn="l">
              <a:buFont typeface="+mj-lt"/>
              <a:buAutoNum type="alphaUcPeriod"/>
            </a:pPr>
            <a:r>
              <a:rPr lang="en-US" dirty="0" smtClean="0">
                <a:solidFill>
                  <a:schemeClr val="tx1"/>
                </a:solidFill>
              </a:rPr>
              <a:t>There is a 95% chance that if I take this drug I will get between 2.4 and 3.2 additional hours of sleep.</a:t>
            </a:r>
          </a:p>
          <a:p>
            <a:pPr marL="971550" lvl="1" indent="-514350" algn="l">
              <a:buFont typeface="+mj-lt"/>
              <a:buAutoNum type="alphaUcPeriod"/>
            </a:pPr>
            <a:r>
              <a:rPr lang="en-US" dirty="0" smtClean="0">
                <a:solidFill>
                  <a:schemeClr val="tx1"/>
                </a:solidFill>
              </a:rPr>
              <a:t>We can be 95% confident that the mean amount of additional hours of sleep people get from using this drug is between 2.4 and 3.2 hours.</a:t>
            </a:r>
          </a:p>
          <a:p>
            <a:pPr marL="971550" lvl="1" indent="-514350" algn="l">
              <a:buFont typeface="+mj-lt"/>
              <a:buAutoNum type="alphaUcPeriod"/>
            </a:pPr>
            <a:r>
              <a:rPr lang="en-US" dirty="0" smtClean="0">
                <a:solidFill>
                  <a:schemeClr val="tx1"/>
                </a:solidFill>
              </a:rPr>
              <a:t>There is a 95% chance that any person taking this drug will get between 2.4 and 3.2 additional hours of sleep.</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29013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382000" cy="2667000"/>
              </a:xfrm>
            </p:spPr>
            <p:txBody>
              <a:bodyPr>
                <a:normAutofit/>
              </a:bodyPr>
              <a:lstStyle/>
              <a:p>
                <a:pPr lvl="0" algn="l"/>
                <a:r>
                  <a:rPr lang="en-US" sz="3600" dirty="0" smtClean="0"/>
                  <a:t>Construct a 90% confidence interval from the following information: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=25, </m:t>
                    </m:r>
                    <m:r>
                      <a:rPr lang="en-US" sz="3600" b="0" i="1" smtClean="0">
                        <a:latin typeface="Cambria Math"/>
                      </a:rPr>
                      <m:t>𝑛</m:t>
                    </m:r>
                    <m:r>
                      <a:rPr lang="en-US" sz="3600" b="0" i="1" smtClean="0">
                        <a:latin typeface="Cambria Math"/>
                      </a:rPr>
                      <m:t>=36,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=3.</m:t>
                    </m:r>
                  </m:oMath>
                </a14:m>
                <a:r>
                  <a:rPr lang="en-US" sz="3600" dirty="0" smtClean="0"/>
                  <a:t>  The interval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382000" cy="2667000"/>
              </a:xfrm>
              <a:blipFill rotWithShape="1">
                <a:blip r:embed="rId2"/>
                <a:stretch>
                  <a:fillRect l="-2255"/>
                </a:stretch>
              </a:blipFill>
            </p:spPr>
            <p:txBody>
              <a:bodyPr/>
              <a:lstStyle/>
              <a:p>
                <a:r>
                  <a:rPr lang="en-US">
                    <a:noFill/>
                  </a:rPr>
                  <a:t> </a:t>
                </a:r>
              </a:p>
            </p:txBody>
          </p:sp>
        </mc:Fallback>
      </mc:AlternateContent>
      <p:sp>
        <p:nvSpPr>
          <p:cNvPr id="3" name="Subtitle 2"/>
          <p:cNvSpPr>
            <a:spLocks noGrp="1"/>
          </p:cNvSpPr>
          <p:nvPr>
            <p:ph type="subTitle" idx="1"/>
          </p:nvPr>
        </p:nvSpPr>
        <p:spPr>
          <a:xfrm>
            <a:off x="838200" y="2743200"/>
            <a:ext cx="6172200" cy="2743200"/>
          </a:xfrm>
        </p:spPr>
        <p:txBody>
          <a:bodyPr>
            <a:normAutofit/>
          </a:bodyPr>
          <a:lstStyle/>
          <a:p>
            <a:pPr marL="971550" lvl="1" indent="-514350" algn="l">
              <a:buFont typeface="+mj-lt"/>
              <a:buAutoNum type="alphaUcPeriod"/>
            </a:pPr>
            <a:r>
              <a:rPr lang="en-US" dirty="0">
                <a:solidFill>
                  <a:schemeClr val="tx1"/>
                </a:solidFill>
              </a:rPr>
              <a:t>(23.985, 26.015</a:t>
            </a:r>
            <a:r>
              <a:rPr lang="en-US" dirty="0" smtClean="0">
                <a:solidFill>
                  <a:schemeClr val="tx1"/>
                </a:solidFill>
              </a:rPr>
              <a:t>)</a:t>
            </a:r>
          </a:p>
          <a:p>
            <a:pPr marL="971550" lvl="1" indent="-514350" algn="l">
              <a:buFont typeface="+mj-lt"/>
              <a:buAutoNum type="alphaUcPeriod"/>
            </a:pPr>
            <a:r>
              <a:rPr lang="en-US" dirty="0">
                <a:solidFill>
                  <a:schemeClr val="tx1"/>
                </a:solidFill>
              </a:rPr>
              <a:t>(24.155, 25.845)</a:t>
            </a:r>
          </a:p>
          <a:p>
            <a:pPr marL="971550" lvl="1" indent="-514350" algn="l">
              <a:buFont typeface="+mj-lt"/>
              <a:buAutoNum type="alphaUcPeriod"/>
            </a:pPr>
            <a:r>
              <a:rPr lang="en-US" dirty="0">
                <a:solidFill>
                  <a:schemeClr val="tx1"/>
                </a:solidFill>
              </a:rPr>
              <a:t>(24.020, 25.980)</a:t>
            </a:r>
          </a:p>
          <a:p>
            <a:pPr marL="971550" lvl="1" indent="-514350" algn="l">
              <a:buFont typeface="+mj-lt"/>
              <a:buAutoNum type="alphaUcPeriod"/>
            </a:pPr>
            <a:r>
              <a:rPr lang="en-US" dirty="0">
                <a:solidFill>
                  <a:schemeClr val="tx1"/>
                </a:solidFill>
              </a:rPr>
              <a:t>(24.178, 25.822)</a:t>
            </a: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23808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4-8-8-4 Union Pacific Big Boy weighs 762,000 </a:t>
            </a:r>
            <a:r>
              <a:rPr lang="en-US" dirty="0" err="1" smtClean="0"/>
              <a:t>lbs</a:t>
            </a:r>
            <a:endParaRPr lang="en-US" dirty="0"/>
          </a:p>
        </p:txBody>
      </p:sp>
    </p:spTree>
    <p:extLst>
      <p:ext uri="{BB962C8B-B14F-4D97-AF65-F5344CB8AC3E}">
        <p14:creationId xmlns:p14="http://schemas.microsoft.com/office/powerpoint/2010/main" val="258918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382000" cy="2667000"/>
              </a:xfrm>
            </p:spPr>
            <p:txBody>
              <a:bodyPr>
                <a:normAutofit/>
              </a:bodyPr>
              <a:lstStyle/>
              <a:p>
                <a:pPr lvl="0" algn="l"/>
                <a:r>
                  <a:rPr lang="en-US" sz="3600" dirty="0" smtClean="0"/>
                  <a:t>Construct a 98% confidence interval from the following information: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=100, </m:t>
                    </m:r>
                    <m:r>
                      <a:rPr lang="en-US" sz="3600" b="0" i="1" smtClean="0">
                        <a:latin typeface="Cambria Math"/>
                      </a:rPr>
                      <m:t>𝑛</m:t>
                    </m:r>
                    <m:r>
                      <a:rPr lang="en-US" sz="3600" b="0" i="1" smtClean="0">
                        <a:latin typeface="Cambria Math"/>
                      </a:rPr>
                      <m:t>=56,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=15.</m:t>
                    </m:r>
                  </m:oMath>
                </a14:m>
                <a:r>
                  <a:rPr lang="en-US" sz="3600" dirty="0" smtClean="0"/>
                  <a:t>  The interval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382000" cy="2667000"/>
              </a:xfrm>
              <a:blipFill rotWithShape="1">
                <a:blip r:embed="rId2"/>
                <a:stretch>
                  <a:fillRect l="-2255"/>
                </a:stretch>
              </a:blipFill>
            </p:spPr>
            <p:txBody>
              <a:bodyPr/>
              <a:lstStyle/>
              <a:p>
                <a:r>
                  <a:rPr lang="en-US">
                    <a:noFill/>
                  </a:rPr>
                  <a:t> </a:t>
                </a:r>
              </a:p>
            </p:txBody>
          </p:sp>
        </mc:Fallback>
      </mc:AlternateContent>
      <p:sp>
        <p:nvSpPr>
          <p:cNvPr id="3" name="Subtitle 2"/>
          <p:cNvSpPr>
            <a:spLocks noGrp="1"/>
          </p:cNvSpPr>
          <p:nvPr>
            <p:ph type="subTitle" idx="1"/>
          </p:nvPr>
        </p:nvSpPr>
        <p:spPr>
          <a:xfrm>
            <a:off x="838200" y="2743200"/>
            <a:ext cx="6172200" cy="2743200"/>
          </a:xfrm>
        </p:spPr>
        <p:txBody>
          <a:bodyPr>
            <a:normAutofit/>
          </a:bodyPr>
          <a:lstStyle/>
          <a:p>
            <a:pPr marL="971550" lvl="1" indent="-514350" algn="l">
              <a:buFont typeface="+mj-lt"/>
              <a:buAutoNum type="alphaUcPeriod"/>
            </a:pPr>
            <a:r>
              <a:rPr lang="en-US" dirty="0">
                <a:solidFill>
                  <a:schemeClr val="tx1"/>
                </a:solidFill>
              </a:rPr>
              <a:t>(95.98, 104.02)</a:t>
            </a:r>
          </a:p>
          <a:p>
            <a:pPr marL="971550" lvl="1" indent="-514350" algn="l">
              <a:buFont typeface="+mj-lt"/>
              <a:buAutoNum type="alphaUcPeriod"/>
            </a:pPr>
            <a:r>
              <a:rPr lang="en-US" dirty="0">
                <a:solidFill>
                  <a:schemeClr val="tx1"/>
                </a:solidFill>
              </a:rPr>
              <a:t>(94.65, 105.35)</a:t>
            </a:r>
          </a:p>
          <a:p>
            <a:pPr marL="971550" lvl="1" indent="-514350" algn="l">
              <a:buFont typeface="+mj-lt"/>
              <a:buAutoNum type="alphaUcPeriod"/>
            </a:pPr>
            <a:r>
              <a:rPr lang="en-US" dirty="0">
                <a:solidFill>
                  <a:schemeClr val="tx1"/>
                </a:solidFill>
              </a:rPr>
              <a:t>(95.20, 104.80)</a:t>
            </a:r>
          </a:p>
          <a:p>
            <a:pPr marL="971550" lvl="1" indent="-514350" algn="l">
              <a:buFont typeface="+mj-lt"/>
              <a:buAutoNum type="alphaUcPeriod"/>
            </a:pPr>
            <a:r>
              <a:rPr lang="en-US" dirty="0">
                <a:solidFill>
                  <a:schemeClr val="tx1"/>
                </a:solidFill>
              </a:rPr>
              <a:t>(96.42, 103.58)</a:t>
            </a: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796542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457200"/>
                <a:ext cx="8382000" cy="2667000"/>
              </a:xfrm>
            </p:spPr>
            <p:txBody>
              <a:bodyPr>
                <a:normAutofit fontScale="90000"/>
              </a:bodyPr>
              <a:lstStyle/>
              <a:p>
                <a:pPr lvl="0" algn="l"/>
                <a:r>
                  <a:rPr lang="en-US" sz="3600" dirty="0" smtClean="0"/>
                  <a:t>In 2011, Veronica Stevenson conducted research on the amount of TV watched per day in the U.S.  She took a random sample of 40 people and found that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=4.615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=2.277.</m:t>
                    </m:r>
                  </m:oMath>
                </a14:m>
                <a:r>
                  <a:rPr lang="en-US" sz="3600" dirty="0" smtClean="0"/>
                  <a:t>  The 95% confidence interval for this sample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457200"/>
                <a:ext cx="8382000" cy="2667000"/>
              </a:xfrm>
              <a:blipFill rotWithShape="1">
                <a:blip r:embed="rId2"/>
                <a:stretch>
                  <a:fillRect l="-1891" t="-9589" r="-1964"/>
                </a:stretch>
              </a:blipFill>
            </p:spPr>
            <p:txBody>
              <a:bodyPr/>
              <a:lstStyle/>
              <a:p>
                <a:r>
                  <a:rPr lang="en-US">
                    <a:noFill/>
                  </a:rPr>
                  <a:t> </a:t>
                </a:r>
              </a:p>
            </p:txBody>
          </p:sp>
        </mc:Fallback>
      </mc:AlternateContent>
      <p:sp>
        <p:nvSpPr>
          <p:cNvPr id="3" name="Subtitle 2"/>
          <p:cNvSpPr>
            <a:spLocks noGrp="1"/>
          </p:cNvSpPr>
          <p:nvPr>
            <p:ph type="subTitle" idx="1"/>
          </p:nvPr>
        </p:nvSpPr>
        <p:spPr>
          <a:xfrm>
            <a:off x="685800" y="3505200"/>
            <a:ext cx="6172200" cy="2743200"/>
          </a:xfrm>
        </p:spPr>
        <p:txBody>
          <a:bodyPr>
            <a:normAutofit/>
          </a:bodyPr>
          <a:lstStyle/>
          <a:p>
            <a:pPr marL="971550" lvl="1" indent="-514350" algn="l">
              <a:buFont typeface="+mj-lt"/>
              <a:buAutoNum type="alphaUcPeriod"/>
            </a:pPr>
            <a:r>
              <a:rPr lang="en-US" dirty="0">
                <a:solidFill>
                  <a:schemeClr val="tx1"/>
                </a:solidFill>
              </a:rPr>
              <a:t>(</a:t>
            </a:r>
            <a:r>
              <a:rPr lang="en-US" dirty="0" smtClean="0">
                <a:solidFill>
                  <a:schemeClr val="tx1"/>
                </a:solidFill>
              </a:rPr>
              <a:t>3.887 hours, 5.343 hours)</a:t>
            </a:r>
          </a:p>
          <a:p>
            <a:pPr marL="971550" lvl="1" indent="-514350" algn="l">
              <a:buFont typeface="+mj-lt"/>
              <a:buAutoNum type="alphaUcPeriod"/>
            </a:pPr>
            <a:r>
              <a:rPr lang="en-US" dirty="0">
                <a:solidFill>
                  <a:schemeClr val="tx1"/>
                </a:solidFill>
              </a:rPr>
              <a:t>(</a:t>
            </a:r>
            <a:r>
              <a:rPr lang="en-US" dirty="0" smtClean="0">
                <a:solidFill>
                  <a:schemeClr val="tx1"/>
                </a:solidFill>
              </a:rPr>
              <a:t>3.640 hours, 5.590 hours)</a:t>
            </a:r>
          </a:p>
          <a:p>
            <a:pPr marL="971550" lvl="1" indent="-514350" algn="l">
              <a:buFont typeface="+mj-lt"/>
              <a:buAutoNum type="alphaUcPeriod"/>
            </a:pPr>
            <a:r>
              <a:rPr lang="en-US" dirty="0">
                <a:solidFill>
                  <a:schemeClr val="tx1"/>
                </a:solidFill>
              </a:rPr>
              <a:t>(</a:t>
            </a:r>
            <a:r>
              <a:rPr lang="en-US" dirty="0" smtClean="0">
                <a:solidFill>
                  <a:schemeClr val="tx1"/>
                </a:solidFill>
              </a:rPr>
              <a:t>4.008 hours, 5.222 hours)</a:t>
            </a:r>
          </a:p>
          <a:p>
            <a:pPr marL="971550" lvl="1" indent="-514350" algn="l">
              <a:buFont typeface="+mj-lt"/>
              <a:buAutoNum type="alphaUcPeriod"/>
            </a:pPr>
            <a:r>
              <a:rPr lang="en-US" dirty="0">
                <a:solidFill>
                  <a:schemeClr val="tx1"/>
                </a:solidFill>
              </a:rPr>
              <a:t>(</a:t>
            </a:r>
            <a:r>
              <a:rPr lang="en-US" dirty="0" smtClean="0">
                <a:solidFill>
                  <a:schemeClr val="tx1"/>
                </a:solidFill>
              </a:rPr>
              <a:t>3.909 hours, 5.321 hours)</a:t>
            </a:r>
            <a:endParaRPr lang="en-US" dirty="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11819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610600" cy="2362200"/>
          </a:xfrm>
        </p:spPr>
        <p:txBody>
          <a:bodyPr>
            <a:normAutofit fontScale="90000"/>
          </a:bodyPr>
          <a:lstStyle/>
          <a:p>
            <a:pPr algn="l"/>
            <a:r>
              <a:rPr lang="en-US" sz="3600" dirty="0" smtClean="0"/>
              <a:t>In 2011, Veronica Stevenson conducted research on the amount of TV watched per day in the U.S.  She took a random sample of 40 people determined that the 95% CI is </a:t>
            </a:r>
            <a:r>
              <a:rPr lang="en-US" sz="3200" dirty="0"/>
              <a:t>(</a:t>
            </a:r>
            <a:r>
              <a:rPr lang="en-US" sz="3200" dirty="0" smtClean="0"/>
              <a:t>3.887 hours, 5.343 hours) per day.  Therefore, we can properly conclude:</a:t>
            </a:r>
            <a:r>
              <a:rPr lang="en-US" sz="3200" dirty="0"/>
              <a:t/>
            </a:r>
            <a:br>
              <a:rPr lang="en-US" sz="3200" dirty="0"/>
            </a:br>
            <a:r>
              <a:rPr lang="en-US" sz="3600" dirty="0"/>
              <a:t/>
            </a:r>
            <a:br>
              <a:rPr lang="en-US" sz="3600" dirty="0"/>
            </a:br>
            <a:endParaRPr lang="en-US" sz="3600" dirty="0"/>
          </a:p>
        </p:txBody>
      </p:sp>
      <p:sp>
        <p:nvSpPr>
          <p:cNvPr id="3" name="Subtitle 2"/>
          <p:cNvSpPr>
            <a:spLocks noGrp="1"/>
          </p:cNvSpPr>
          <p:nvPr>
            <p:ph type="subTitle" idx="1"/>
          </p:nvPr>
        </p:nvSpPr>
        <p:spPr>
          <a:xfrm>
            <a:off x="381000" y="2895600"/>
            <a:ext cx="8686800" cy="3581400"/>
          </a:xfrm>
        </p:spPr>
        <p:txBody>
          <a:bodyPr>
            <a:normAutofit lnSpcReduction="10000"/>
          </a:bodyPr>
          <a:lstStyle/>
          <a:p>
            <a:pPr marL="971550" lvl="1" indent="-514350" algn="l">
              <a:buFont typeface="+mj-lt"/>
              <a:buAutoNum type="alphaUcPeriod"/>
            </a:pPr>
            <a:r>
              <a:rPr lang="en-US" dirty="0" smtClean="0">
                <a:solidFill>
                  <a:schemeClr val="tx1"/>
                </a:solidFill>
              </a:rPr>
              <a:t>95 out of 100 people watch between 3.887 and 5.343 hours of TV per day.</a:t>
            </a:r>
          </a:p>
          <a:p>
            <a:pPr marL="971550" lvl="1" indent="-514350" algn="l">
              <a:buFont typeface="+mj-lt"/>
              <a:buAutoNum type="alphaUcPeriod"/>
            </a:pPr>
            <a:r>
              <a:rPr lang="en-US" dirty="0" smtClean="0">
                <a:solidFill>
                  <a:schemeClr val="tx1"/>
                </a:solidFill>
              </a:rPr>
              <a:t>Every American watches at least 3.887 hours of TV per day.</a:t>
            </a:r>
          </a:p>
          <a:p>
            <a:pPr marL="971550" lvl="1" indent="-514350" algn="l">
              <a:buFont typeface="+mj-lt"/>
              <a:buAutoNum type="alphaUcPeriod"/>
            </a:pPr>
            <a:r>
              <a:rPr lang="en-US" dirty="0" smtClean="0">
                <a:solidFill>
                  <a:schemeClr val="tx1"/>
                </a:solidFill>
              </a:rPr>
              <a:t>It is likely the average American watches between 3.887 and 5.343 hours of TV per day.</a:t>
            </a:r>
          </a:p>
          <a:p>
            <a:pPr marL="971550" lvl="1" indent="-514350" algn="l">
              <a:buFont typeface="+mj-lt"/>
              <a:buAutoNum type="alphaUcPeriod"/>
            </a:pPr>
            <a:r>
              <a:rPr lang="en-US" dirty="0" smtClean="0">
                <a:solidFill>
                  <a:schemeClr val="tx1"/>
                </a:solidFill>
              </a:rPr>
              <a:t>No American watches more than 5.343 hours of TV per day.</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61541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610600" cy="2362200"/>
          </a:xfrm>
        </p:spPr>
        <p:txBody>
          <a:bodyPr>
            <a:normAutofit fontScale="90000"/>
          </a:bodyPr>
          <a:lstStyle/>
          <a:p>
            <a:pPr algn="l"/>
            <a:r>
              <a:rPr lang="en-US" sz="3100" dirty="0" smtClean="0"/>
              <a:t>In 2011, Veronica Stevenson conducted research on the amount of TV watched per day in the U.S. and determined that the 95% CI is </a:t>
            </a:r>
            <a:r>
              <a:rPr lang="en-US" sz="3100" dirty="0"/>
              <a:t>(</a:t>
            </a:r>
            <a:r>
              <a:rPr lang="en-US" sz="3100" dirty="0" smtClean="0"/>
              <a:t>3.887 hours, 5.343 hours) per day.  In 2000, the mean amount of TV watched per day in America was 4.47 hours per day.  Therefore, we can reasonably conclude:</a:t>
            </a:r>
            <a:r>
              <a:rPr lang="en-US" sz="3200" dirty="0"/>
              <a:t/>
            </a:r>
            <a:br>
              <a:rPr lang="en-US" sz="3200" dirty="0"/>
            </a:br>
            <a:r>
              <a:rPr lang="en-US" sz="3600" dirty="0"/>
              <a:t/>
            </a:r>
            <a:br>
              <a:rPr lang="en-US" sz="3600" dirty="0"/>
            </a:br>
            <a:endParaRPr lang="en-US" sz="3600" dirty="0"/>
          </a:p>
        </p:txBody>
      </p:sp>
      <p:sp>
        <p:nvSpPr>
          <p:cNvPr id="3" name="Subtitle 2"/>
          <p:cNvSpPr>
            <a:spLocks noGrp="1"/>
          </p:cNvSpPr>
          <p:nvPr>
            <p:ph type="subTitle" idx="1"/>
          </p:nvPr>
        </p:nvSpPr>
        <p:spPr>
          <a:xfrm>
            <a:off x="381000" y="2895600"/>
            <a:ext cx="8686800" cy="3581400"/>
          </a:xfrm>
        </p:spPr>
        <p:txBody>
          <a:bodyPr>
            <a:normAutofit/>
          </a:bodyPr>
          <a:lstStyle/>
          <a:p>
            <a:pPr marL="971550" lvl="1" indent="-514350" algn="l">
              <a:buFont typeface="+mj-lt"/>
              <a:buAutoNum type="alphaUcPeriod"/>
            </a:pPr>
            <a:r>
              <a:rPr lang="en-US" dirty="0" smtClean="0">
                <a:solidFill>
                  <a:schemeClr val="tx1"/>
                </a:solidFill>
              </a:rPr>
              <a:t>The mean amt. of TV watched in 2011 is less than that watched in 2000.</a:t>
            </a:r>
          </a:p>
          <a:p>
            <a:pPr marL="971550" lvl="1" indent="-514350" algn="l">
              <a:buFont typeface="+mj-lt"/>
              <a:buAutoNum type="alphaUcPeriod"/>
            </a:pPr>
            <a:r>
              <a:rPr lang="en-US" dirty="0" smtClean="0">
                <a:solidFill>
                  <a:schemeClr val="tx1"/>
                </a:solidFill>
              </a:rPr>
              <a:t>The mean amt. of TV watched in 2011 is more than that watched in 2000.</a:t>
            </a:r>
          </a:p>
          <a:p>
            <a:pPr marL="971550" lvl="1" indent="-514350" algn="l">
              <a:buFont typeface="+mj-lt"/>
              <a:buAutoNum type="alphaUcPeriod"/>
            </a:pPr>
            <a:r>
              <a:rPr lang="en-US" dirty="0" smtClean="0">
                <a:solidFill>
                  <a:schemeClr val="tx1"/>
                </a:solidFill>
              </a:rPr>
              <a:t>The mean amt. of TV watched in 2011 is the same as it was in 2000.</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97681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a:bodyPr>
          <a:lstStyle/>
          <a:p>
            <a:pPr algn="l"/>
            <a:r>
              <a:rPr lang="en-US" sz="3200" dirty="0" smtClean="0"/>
              <a:t>Assumption of the </a:t>
            </a:r>
            <a:r>
              <a:rPr lang="en-US" sz="3200" i="1" dirty="0" smtClean="0"/>
              <a:t>t</a:t>
            </a:r>
            <a:r>
              <a:rPr lang="en-US" sz="3200" dirty="0" smtClean="0"/>
              <a:t> interval method in order for the confidence level chosen to be valid:</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57200" y="2514600"/>
                <a:ext cx="8686800" cy="4648200"/>
              </a:xfrm>
            </p:spPr>
            <p:txBody>
              <a:bodyPr>
                <a:normAutofit/>
              </a:bodyPr>
              <a:lstStyle/>
              <a:p>
                <a:pPr marL="914400" lvl="1" indent="-457200" algn="l">
                  <a:buFont typeface="Arial" pitchFamily="34" charset="0"/>
                  <a:buChar char="•"/>
                </a:pPr>
                <a:r>
                  <a:rPr lang="en-US" dirty="0" smtClean="0">
                    <a:solidFill>
                      <a:schemeClr val="tx1"/>
                    </a:solidFill>
                  </a:rPr>
                  <a:t>The random sample came from a normal distribution</a:t>
                </a:r>
              </a:p>
              <a:p>
                <a:pPr lvl="1" algn="l"/>
                <a:endParaRPr lang="en-US" dirty="0" smtClean="0">
                  <a:solidFill>
                    <a:schemeClr val="tx1"/>
                  </a:solidFill>
                </a:endParaRPr>
              </a:p>
              <a:p>
                <a:pPr lvl="1" algn="l"/>
                <a:r>
                  <a:rPr lang="en-US" dirty="0" smtClean="0">
                    <a:solidFill>
                      <a:schemeClr val="tx1"/>
                    </a:solidFill>
                  </a:rPr>
                  <a:t>OR</a:t>
                </a:r>
              </a:p>
              <a:p>
                <a:pPr lvl="1" algn="l"/>
                <a:endParaRPr lang="en-US" dirty="0">
                  <a:solidFill>
                    <a:schemeClr val="tx1"/>
                  </a:solidFill>
                </a:endParaRPr>
              </a:p>
              <a:p>
                <a:pPr marL="914400" lvl="1" indent="-457200" algn="l">
                  <a:buFont typeface="Arial" pitchFamily="34" charset="0"/>
                  <a:buChar char="•"/>
                </a:pPr>
                <a:r>
                  <a:rPr lang="en-US" dirty="0" smtClean="0">
                    <a:solidFill>
                      <a:schemeClr val="tx1"/>
                    </a:solidFill>
                  </a:rPr>
                  <a:t>The random sample size is </a:t>
                </a:r>
                <a14:m>
                  <m:oMath xmlns:m="http://schemas.openxmlformats.org/officeDocument/2006/math">
                    <m:r>
                      <a:rPr lang="en-US" b="0" i="1" smtClean="0">
                        <a:solidFill>
                          <a:schemeClr val="tx1"/>
                        </a:solidFill>
                        <a:latin typeface="Cambria Math"/>
                      </a:rPr>
                      <m:t>𝑛</m:t>
                    </m:r>
                    <m:r>
                      <a:rPr lang="en-US" b="0" i="1" smtClean="0">
                        <a:solidFill>
                          <a:schemeClr val="tx1"/>
                        </a:solidFill>
                        <a:latin typeface="Cambria Math"/>
                        <a:ea typeface="Cambria Math"/>
                      </a:rPr>
                      <m:t>≥30</m:t>
                    </m:r>
                  </m:oMath>
                </a14:m>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57200" y="2514600"/>
                <a:ext cx="8686800" cy="4648200"/>
              </a:xfrm>
              <a:blipFill rotWithShape="1">
                <a:blip r:embed="rId2"/>
                <a:stretch>
                  <a:fillRect t="-1181"/>
                </a:stretch>
              </a:blipFill>
            </p:spPr>
            <p:txBody>
              <a:bodyPr/>
              <a:lstStyle/>
              <a:p>
                <a:r>
                  <a:rPr lang="en-US">
                    <a:noFill/>
                  </a:rPr>
                  <a:t> </a:t>
                </a:r>
              </a:p>
            </p:txBody>
          </p:sp>
        </mc:Fallback>
      </mc:AlternateContent>
    </p:spTree>
    <p:extLst>
      <p:ext uri="{BB962C8B-B14F-4D97-AF65-F5344CB8AC3E}">
        <p14:creationId xmlns:p14="http://schemas.microsoft.com/office/powerpoint/2010/main" val="3382259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112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1026" name="Picture 2" descr="http://www.itl.nist.gov/div898/handbook/eda/section3/gif/normprp2.gif"/>
          <p:cNvPicPr>
            <a:picLocks noChangeAspect="1" noChangeArrowheads="1"/>
          </p:cNvPicPr>
          <p:nvPr/>
        </p:nvPicPr>
        <p:blipFill rotWithShape="1">
          <a:blip r:embed="rId2">
            <a:extLst>
              <a:ext uri="{28A0092B-C50C-407E-A947-70E740481C1C}">
                <a14:useLocalDpi xmlns:a14="http://schemas.microsoft.com/office/drawing/2010/main" val="0"/>
              </a:ext>
            </a:extLst>
          </a:blip>
          <a:srcRect l="12856" t="8913" r="10002" b="16633"/>
          <a:stretch/>
        </p:blipFill>
        <p:spPr bwMode="auto">
          <a:xfrm>
            <a:off x="2895600" y="2560319"/>
            <a:ext cx="5334000" cy="379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02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18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2050" name="Picture 2" descr="http://www.oswego.edu/~srp/stats/images/npp_1b.gif"/>
          <p:cNvPicPr>
            <a:picLocks noChangeAspect="1" noChangeArrowheads="1"/>
          </p:cNvPicPr>
          <p:nvPr/>
        </p:nvPicPr>
        <p:blipFill rotWithShape="1">
          <a:blip r:embed="rId2">
            <a:extLst>
              <a:ext uri="{28A0092B-C50C-407E-A947-70E740481C1C}">
                <a14:useLocalDpi xmlns:a14="http://schemas.microsoft.com/office/drawing/2010/main" val="0"/>
              </a:ext>
            </a:extLst>
          </a:blip>
          <a:srcRect l="18972" t="8332" r="3147" b="22277"/>
          <a:stretch/>
        </p:blipFill>
        <p:spPr bwMode="auto">
          <a:xfrm>
            <a:off x="2583350" y="2133600"/>
            <a:ext cx="652630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2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29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3074" name="Picture 2" descr="http://www.stata.com/support/faqs/graphics/gph/graphs/dist4.png"/>
          <p:cNvPicPr>
            <a:picLocks noChangeAspect="1" noChangeArrowheads="1"/>
          </p:cNvPicPr>
          <p:nvPr/>
        </p:nvPicPr>
        <p:blipFill rotWithShape="1">
          <a:blip r:embed="rId2">
            <a:extLst>
              <a:ext uri="{28A0092B-C50C-407E-A947-70E740481C1C}">
                <a14:useLocalDpi xmlns:a14="http://schemas.microsoft.com/office/drawing/2010/main" val="0"/>
              </a:ext>
            </a:extLst>
          </a:blip>
          <a:srcRect l="12529" t="-910" r="-207" b="15455"/>
          <a:stretch/>
        </p:blipFill>
        <p:spPr bwMode="auto">
          <a:xfrm>
            <a:off x="2533731" y="2057400"/>
            <a:ext cx="603114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4,232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4098" name="Picture 2" descr="http://math.bu.edu/people/prakashb/Teaching/MA115F11/Lectures/classfinalN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62388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73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11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41" t="14375" r="18959" b="8744"/>
          <a:stretch/>
        </p:blipFill>
        <p:spPr bwMode="auto">
          <a:xfrm>
            <a:off x="2490439" y="2133600"/>
            <a:ext cx="6043961" cy="41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49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All Confidence intervals we will study have this general form:</a:t>
                </a:r>
                <a:br>
                  <a:rPr lang="en-US" sz="3600" dirty="0" smtClean="0"/>
                </a:br>
                <a:r>
                  <a:rPr lang="en-US" sz="3600" b="0" i="1" dirty="0" smtClean="0">
                    <a:latin typeface="Cambria Math"/>
                  </a:rPr>
                  <a:t/>
                </a:r>
                <a:br>
                  <a:rPr lang="en-US" sz="3600" b="0" i="1" dirty="0" smtClean="0">
                    <a:latin typeface="Cambria Math"/>
                  </a:rPr>
                </a:br>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177204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534400" cy="2133600"/>
          </a:xfrm>
        </p:spPr>
        <p:txBody>
          <a:bodyPr>
            <a:normAutofit fontScale="90000"/>
          </a:bodyPr>
          <a:lstStyle/>
          <a:p>
            <a:pPr algn="l"/>
            <a:r>
              <a:rPr lang="en-US" sz="3200" dirty="0" smtClean="0"/>
              <a:t>The </a:t>
            </a:r>
            <a:r>
              <a:rPr lang="en-US" sz="3200" dirty="0"/>
              <a:t>distribution of the annual incomes of a group of middle management employees </a:t>
            </a:r>
            <a:r>
              <a:rPr lang="en-US" sz="3200" dirty="0" smtClean="0"/>
              <a:t>approximates </a:t>
            </a:r>
            <a:r>
              <a:rPr lang="en-US" sz="3200" dirty="0"/>
              <a:t>a normal distribution with a mean of $37,200 and a standard deviation of $800. About 68 percent of the incomes lie between what two incomes? </a:t>
            </a:r>
          </a:p>
        </p:txBody>
      </p:sp>
      <p:graphicFrame>
        <p:nvGraphicFramePr>
          <p:cNvPr id="6" name="Table 5"/>
          <p:cNvGraphicFramePr>
            <a:graphicFrameLocks noGrp="1"/>
          </p:cNvGraphicFramePr>
          <p:nvPr>
            <p:extLst>
              <p:ext uri="{D42A27DB-BD31-4B8C-83A1-F6EECF244321}">
                <p14:modId xmlns:p14="http://schemas.microsoft.com/office/powerpoint/2010/main" val="2814756377"/>
              </p:ext>
            </p:extLst>
          </p:nvPr>
        </p:nvGraphicFramePr>
        <p:xfrm>
          <a:off x="685800" y="3276600"/>
          <a:ext cx="3263900" cy="2209800"/>
        </p:xfrm>
        <a:graphic>
          <a:graphicData uri="http://schemas.openxmlformats.org/drawingml/2006/table">
            <a:tbl>
              <a:tblPr>
                <a:tableStyleId>{5C22544A-7EE6-4342-B048-85BDC9FD1C3A}</a:tableStyleId>
              </a:tblPr>
              <a:tblGrid>
                <a:gridCol w="387242"/>
                <a:gridCol w="2876658"/>
              </a:tblGrid>
              <a:tr h="552450">
                <a:tc>
                  <a:txBody>
                    <a:bodyPr/>
                    <a:lstStyle/>
                    <a:p>
                      <a:pPr marL="0" marR="0">
                        <a:lnSpc>
                          <a:spcPct val="115000"/>
                        </a:lnSpc>
                        <a:spcBef>
                          <a:spcPts val="0"/>
                        </a:spcBef>
                        <a:spcAft>
                          <a:spcPts val="0"/>
                        </a:spcAft>
                      </a:pPr>
                      <a:r>
                        <a:rPr lang="en-US" sz="2400" dirty="0">
                          <a:effectLst/>
                        </a:rPr>
                        <a:t>A.</a:t>
                      </a:r>
                      <a:endParaRPr lang="en-US" sz="2400" dirty="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$30,000 and $40,000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B.</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$36,400 and $38,000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C.</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$34,800 and $39,600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D.</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dirty="0">
                          <a:effectLst/>
                        </a:rPr>
                        <a:t>$35,600 and $38,800</a:t>
                      </a:r>
                      <a:endParaRPr lang="en-US" sz="24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42837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a:bodyPr>
          <a:lstStyle/>
          <a:p>
            <a:pPr algn="l"/>
            <a:r>
              <a:rPr lang="en-US" sz="3200" dirty="0" smtClean="0"/>
              <a:t>The previous question was a question about confidence intervals.</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567183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fontScale="90000"/>
          </a:bodyPr>
          <a:lstStyle/>
          <a:p>
            <a:pPr algn="l"/>
            <a:r>
              <a:rPr lang="en-US" sz="3200" dirty="0"/>
              <a:t>Fish and game wardens estimate the average weight of the fish or game population by using creel checks and other devices. Based on this sample data, a warden might estimate that the mean weight of Coho salmon caught in Lake Michigan is 2.5 pounds. This single number is called a point estimate of the unknown population parameter. </a:t>
            </a:r>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933202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William S. </a:t>
            </a:r>
            <a:r>
              <a:rPr lang="en-US" sz="2800" dirty="0" err="1"/>
              <a:t>Gosset</a:t>
            </a:r>
            <a:r>
              <a:rPr lang="en-US" sz="2800" dirty="0"/>
              <a:t>, a </a:t>
            </a:r>
            <a:r>
              <a:rPr lang="en-US" sz="2800" dirty="0" err="1"/>
              <a:t>brewmaster</a:t>
            </a:r>
            <a:r>
              <a:rPr lang="en-US" sz="2800" dirty="0"/>
              <a:t>, developed the t test for the </a:t>
            </a:r>
            <a:r>
              <a:rPr lang="en-US" sz="2800" dirty="0" err="1"/>
              <a:t>Guiness</a:t>
            </a:r>
            <a:r>
              <a:rPr lang="en-US" sz="2800" dirty="0"/>
              <a:t> Brewery in Ireland, who published it in 1908 using the pen name "Student</a:t>
            </a:r>
            <a:r>
              <a:rPr lang="en-US" sz="2800" dirty="0" smtClean="0"/>
              <a: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47994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margin of error can be determined if </a:t>
            </a:r>
            <a:r>
              <a:rPr lang="en-US" sz="2800" dirty="0" smtClean="0"/>
              <a:t>you know </a:t>
            </a:r>
            <a:r>
              <a:rPr lang="en-US" sz="2800" dirty="0"/>
              <a:t>only the width 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484648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Increasing the margin of error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124124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Increasing the sample size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680535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Decreasing the confidence level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394647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sample mean is used to estimate </a:t>
            </a:r>
            <a:r>
              <a:rPr lang="en-US" sz="2800" dirty="0" smtClean="0"/>
              <a:t>the population </a:t>
            </a:r>
            <a:r>
              <a:rPr lang="en-US" sz="2800" dirty="0"/>
              <a:t>mean.</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616350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A confidence interval can be obtained </a:t>
            </a:r>
            <a:r>
              <a:rPr lang="en-US" sz="2800" dirty="0" smtClean="0"/>
              <a:t>if you </a:t>
            </a:r>
            <a:r>
              <a:rPr lang="en-US" sz="2800" dirty="0"/>
              <a:t>know only the margin of error and the sample mean.</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78020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534400" cy="5791200"/>
              </a:xfrm>
            </p:spPr>
            <p:txBody>
              <a:bodyPr>
                <a:normAutofit/>
              </a:bodyPr>
              <a:lstStyle/>
              <a:p>
                <a:pPr lvl="0" algn="l"/>
                <a:r>
                  <a:rPr lang="en-US" sz="3600" dirty="0" smtClean="0"/>
                  <a:t>All Confidence intervals we will study have this general form:</a:t>
                </a:r>
                <a:br>
                  <a:rPr lang="en-US" sz="3600" dirty="0" smtClean="0"/>
                </a:br>
                <a:r>
                  <a:rPr lang="en-US" sz="3600" dirty="0" smtClean="0"/>
                  <a:t/>
                </a:r>
                <a:br>
                  <a:rPr lang="en-US" sz="3600" dirty="0" smtClean="0"/>
                </a:br>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r>
                  <a:rPr lang="en-US" sz="3600" dirty="0" smtClean="0"/>
                  <a:t> </a:t>
                </a:r>
                <a:br>
                  <a:rPr lang="en-US" sz="3600" dirty="0" smtClean="0"/>
                </a:br>
                <a:r>
                  <a:rPr lang="en-US" sz="3600" dirty="0" smtClean="0"/>
                  <a:t>For example, if the point estimate is 98.6 and the margin of error is 2 then the confidence interval is </a:t>
                </a:r>
                <a14:m>
                  <m:oMath xmlns:m="http://schemas.openxmlformats.org/officeDocument/2006/math">
                    <m:r>
                      <a:rPr lang="en-US" sz="3600" b="0" i="1" smtClean="0">
                        <a:latin typeface="Cambria Math"/>
                      </a:rPr>
                      <m:t>98.6</m:t>
                    </m:r>
                    <m:r>
                      <a:rPr lang="en-US" sz="3600" b="0" i="1" smtClean="0">
                        <a:latin typeface="Cambria Math"/>
                        <a:ea typeface="Cambria Math"/>
                      </a:rPr>
                      <m:t>±2</m:t>
                    </m:r>
                  </m:oMath>
                </a14:m>
                <a:r>
                  <a:rPr lang="en-US" sz="3600" dirty="0" smtClean="0"/>
                  <a:t> or </a:t>
                </a:r>
                <a14:m>
                  <m:oMath xmlns:m="http://schemas.openxmlformats.org/officeDocument/2006/math">
                    <m:d>
                      <m:dPr>
                        <m:ctrlPr>
                          <a:rPr lang="en-US" sz="3600" i="1" smtClean="0">
                            <a:latin typeface="Cambria Math"/>
                          </a:rPr>
                        </m:ctrlPr>
                      </m:dPr>
                      <m:e>
                        <m:r>
                          <a:rPr lang="en-US" sz="3600" b="0" i="1" smtClean="0">
                            <a:latin typeface="Cambria Math"/>
                          </a:rPr>
                          <m:t>96.6, 100.6</m:t>
                        </m:r>
                      </m:e>
                    </m:d>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534400" cy="5791200"/>
              </a:xfrm>
              <a:blipFill rotWithShape="1">
                <a:blip r:embed="rId2"/>
                <a:stretch>
                  <a:fillRect l="-2214"/>
                </a:stretch>
              </a:blipFill>
            </p:spPr>
            <p:txBody>
              <a:bodyPr/>
              <a:lstStyle/>
              <a:p>
                <a:r>
                  <a:rPr lang="en-US">
                    <a:noFill/>
                  </a:rPr>
                  <a:t> </a:t>
                </a:r>
              </a:p>
            </p:txBody>
          </p:sp>
        </mc:Fallback>
      </mc:AlternateContent>
    </p:spTree>
    <p:extLst>
      <p:ext uri="{BB962C8B-B14F-4D97-AF65-F5344CB8AC3E}">
        <p14:creationId xmlns:p14="http://schemas.microsoft.com/office/powerpoint/2010/main" val="1262210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margin of error depends on the </a:t>
            </a:r>
            <a:r>
              <a:rPr lang="en-US" sz="2800" dirty="0" smtClean="0"/>
              <a:t>confidence level </a:t>
            </a:r>
            <a:r>
              <a:rPr lang="en-US" sz="2800" dirty="0"/>
              <a:t>of the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685502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Values from a </a:t>
            </a:r>
            <a:r>
              <a:rPr lang="en-US" sz="2800" i="1" dirty="0" smtClean="0"/>
              <a:t>t</a:t>
            </a:r>
            <a:r>
              <a:rPr lang="en-US" sz="2800" dirty="0" smtClean="0"/>
              <a:t> distribution </a:t>
            </a:r>
            <a:r>
              <a:rPr lang="en-US" sz="2800" dirty="0"/>
              <a:t>are based </a:t>
            </a:r>
            <a:r>
              <a:rPr lang="en-US" sz="2800" dirty="0" smtClean="0"/>
              <a:t>on degrees </a:t>
            </a:r>
            <a:r>
              <a:rPr lang="en-US" sz="2800" dirty="0"/>
              <a:t>of freedom.</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4217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(2.4, 3.2).  What is the point estimate for the mean amount of extra sleep?</a:t>
            </a:r>
            <a:r>
              <a:rPr lang="en-US" sz="3600" dirty="0"/>
              <a:t/>
            </a:r>
            <a:br>
              <a:rPr lang="en-US" sz="3600" dirty="0"/>
            </a:br>
            <a:endParaRPr lang="en-US" sz="3600" dirty="0"/>
          </a:p>
        </p:txBody>
      </p:sp>
      <p:sp>
        <p:nvSpPr>
          <p:cNvPr id="3" name="Subtitle 2"/>
          <p:cNvSpPr>
            <a:spLocks noGrp="1"/>
          </p:cNvSpPr>
          <p:nvPr>
            <p:ph type="subTitle" idx="1"/>
          </p:nvPr>
        </p:nvSpPr>
        <p:spPr>
          <a:xfrm>
            <a:off x="533400" y="3810000"/>
            <a:ext cx="7924800" cy="3505200"/>
          </a:xfrm>
        </p:spPr>
        <p:txBody>
          <a:bodyPr>
            <a:normAutofit/>
          </a:bodyPr>
          <a:lstStyle/>
          <a:p>
            <a:pPr marL="971550" lvl="1" indent="-514350" algn="l">
              <a:buFont typeface="+mj-lt"/>
              <a:buAutoNum type="alphaUcPeriod"/>
            </a:pPr>
            <a:r>
              <a:rPr lang="en-US" dirty="0" smtClean="0">
                <a:solidFill>
                  <a:schemeClr val="tx1"/>
                </a:solidFill>
              </a:rPr>
              <a:t>2.4</a:t>
            </a:r>
          </a:p>
          <a:p>
            <a:pPr marL="971550" lvl="1" indent="-514350" algn="l">
              <a:buFont typeface="+mj-lt"/>
              <a:buAutoNum type="alphaUcPeriod"/>
            </a:pPr>
            <a:r>
              <a:rPr lang="en-US" dirty="0" smtClean="0">
                <a:solidFill>
                  <a:schemeClr val="tx1"/>
                </a:solidFill>
              </a:rPr>
              <a:t>2.6</a:t>
            </a:r>
          </a:p>
          <a:p>
            <a:pPr marL="971550" lvl="1" indent="-514350" algn="l">
              <a:buFont typeface="+mj-lt"/>
              <a:buAutoNum type="alphaUcPeriod"/>
            </a:pPr>
            <a:r>
              <a:rPr lang="en-US" dirty="0" smtClean="0">
                <a:solidFill>
                  <a:schemeClr val="tx1"/>
                </a:solidFill>
              </a:rPr>
              <a:t>2.8</a:t>
            </a:r>
          </a:p>
          <a:p>
            <a:pPr marL="971550" lvl="1" indent="-514350" algn="l">
              <a:buFont typeface="+mj-lt"/>
              <a:buAutoNum type="alphaUcPeriod"/>
            </a:pPr>
            <a:r>
              <a:rPr lang="en-US" dirty="0" smtClean="0">
                <a:solidFill>
                  <a:schemeClr val="tx1"/>
                </a:solidFill>
              </a:rPr>
              <a:t>3.0</a:t>
            </a:r>
          </a:p>
          <a:p>
            <a:pPr marL="971550" lvl="1" indent="-514350" algn="l">
              <a:buFont typeface="+mj-lt"/>
              <a:buAutoNum type="alphaUcPeriod"/>
            </a:pPr>
            <a:r>
              <a:rPr lang="en-US" dirty="0" smtClean="0">
                <a:solidFill>
                  <a:schemeClr val="tx1"/>
                </a:solidFill>
              </a:rPr>
              <a:t>3.2 </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1366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(2.4, 3.2).  Is there evidence the drug increased the average amount of sleep people got?</a:t>
            </a:r>
            <a:r>
              <a:rPr lang="en-US" sz="3600" dirty="0"/>
              <a:t/>
            </a:r>
            <a:br>
              <a:rPr lang="en-US" sz="3600" dirty="0"/>
            </a:br>
            <a:endParaRPr lang="en-US" sz="3600" dirty="0"/>
          </a:p>
        </p:txBody>
      </p:sp>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r>
              <a:rPr lang="en-US" dirty="0" smtClean="0">
                <a:solidFill>
                  <a:schemeClr val="tx1"/>
                </a:solidFill>
              </a:rPr>
              <a:t>Maybe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09627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a:t>
                </a:r>
                <a14:m>
                  <m:oMath xmlns:m="http://schemas.openxmlformats.org/officeDocument/2006/math">
                    <m:d>
                      <m:dPr>
                        <m:ctrlPr>
                          <a:rPr lang="en-US" sz="3600" i="1" smtClean="0">
                            <a:latin typeface="Cambria Math"/>
                          </a:rPr>
                        </m:ctrlPr>
                      </m:dPr>
                      <m:e>
                        <m:r>
                          <a:rPr lang="en-US" sz="3600" b="0" i="1" smtClean="0">
                            <a:latin typeface="Cambria Math"/>
                          </a:rPr>
                          <m:t>−0.5, 1.5</m:t>
                        </m:r>
                      </m:e>
                    </m:d>
                  </m:oMath>
                </a14:m>
                <a:r>
                  <a:rPr lang="en-US" sz="3600" dirty="0" smtClean="0"/>
                  <a:t>.  Is there evidence the drug increased the average amount of sleep people got?</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t="-1897"/>
                </a:stretch>
              </a:blipFill>
            </p:spPr>
            <p:txBody>
              <a:bodyPr/>
              <a:lstStyle/>
              <a:p>
                <a:r>
                  <a:rPr lang="en-US">
                    <a:noFill/>
                  </a:rPr>
                  <a:t> </a:t>
                </a:r>
              </a:p>
            </p:txBody>
          </p:sp>
        </mc:Fallback>
      </mc:AlternateContent>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r>
              <a:rPr lang="en-US" dirty="0" smtClean="0">
                <a:solidFill>
                  <a:schemeClr val="tx1"/>
                </a:solidFill>
              </a:rPr>
              <a:t>Maybe</a:t>
            </a:r>
          </a:p>
          <a:p>
            <a:pPr lvl="1" algn="l"/>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2131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a:t>
                </a:r>
                <a14:m>
                  <m:oMath xmlns:m="http://schemas.openxmlformats.org/officeDocument/2006/math">
                    <m:d>
                      <m:dPr>
                        <m:ctrlPr>
                          <a:rPr lang="en-US" sz="3600" i="1" smtClean="0">
                            <a:latin typeface="Cambria Math"/>
                          </a:rPr>
                        </m:ctrlPr>
                      </m:dPr>
                      <m:e>
                        <m:r>
                          <a:rPr lang="en-US" sz="3600" b="0" i="1" smtClean="0">
                            <a:latin typeface="Cambria Math"/>
                          </a:rPr>
                          <m:t>−2.5, −0.5</m:t>
                        </m:r>
                      </m:e>
                    </m:d>
                  </m:oMath>
                </a14:m>
                <a:r>
                  <a:rPr lang="en-US" sz="3600" dirty="0" smtClean="0"/>
                  <a:t>.  Is there evidence the drug increased the average amount of sleep people got?</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t="-1897"/>
                </a:stretch>
              </a:blipFill>
            </p:spPr>
            <p:txBody>
              <a:bodyPr/>
              <a:lstStyle/>
              <a:p>
                <a:r>
                  <a:rPr lang="en-US">
                    <a:noFill/>
                  </a:rPr>
                  <a:t> </a:t>
                </a:r>
              </a:p>
            </p:txBody>
          </p:sp>
        </mc:Fallback>
      </mc:AlternateContent>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r>
              <a:rPr lang="en-US" dirty="0" smtClean="0">
                <a:solidFill>
                  <a:schemeClr val="tx1"/>
                </a:solidFill>
              </a:rPr>
              <a:t>Maybe</a:t>
            </a:r>
          </a:p>
          <a:p>
            <a:pPr lvl="1" algn="l"/>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52562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TotalTime>
  <Words>1944</Words>
  <Application>Microsoft Office PowerPoint</Application>
  <PresentationFormat>On-screen Show (4:3)</PresentationFormat>
  <Paragraphs>286</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Chapter 7 – Confidence Intervals</vt:lpstr>
      <vt:lpstr>PowerPoint Presentation</vt:lpstr>
      <vt:lpstr>PowerPoint Presentation</vt:lpstr>
      <vt:lpstr>All Confidence intervals we will study have this general form:  Point Estimate ±Margin of Error </vt:lpstr>
      <vt:lpstr>All Confidence intervals we will study have this general form:  Point Estimate ±Margin of Error   For example, if the point estimate is 98.6 and the margin of error is 2 then the confidence interval is 98.6±2 or (96.6, 100.6)</vt:lpstr>
      <vt:lpstr>An experiment was conducted to study the extra amount of sleep people get by using a sleep aid drug.  The confidence interval for the mean amount of extra sleep in hours is (2.4, 3.2).  What is the point estimate for the mean amount of extra sleep? </vt:lpstr>
      <vt:lpstr>An experiment was conducted to study the extra amount of sleep people get by using a sleep aid drug.  The confidence interval for the mean amount of extra sleep in hours is (2.4, 3.2).  Is there evidence the drug increased the average amount of sleep people got? </vt:lpstr>
      <vt:lpstr>An experiment was conducted to study the extra amount of sleep people get by using a sleep aid drug.  The confidence interval for the mean amount of extra sleep in hours is (-0.5, 1.5).  Is there evidence the drug increased the average amount of sleep people got? </vt:lpstr>
      <vt:lpstr>An experiment was conducted to study the extra amount of sleep people get by using a sleep aid drug.  The confidence interval for the mean amount of extra sleep in hours is (-2.5, -0.5).  Is there evidence the drug increased the average amount of sleep people got? </vt:lpstr>
      <vt:lpstr>An experiment was conducted to study the extra amount of sleep per night people get by using a sleep aid drug.  The confidence interval for the mean amount of extra sleep in hours is (2.4, 3.2).  This means that if I start taking this drug I should expect to get somewhere between 2.4 and 3.2 extra hours of sleep per night. </vt:lpstr>
      <vt:lpstr>An experiment was conducted to study the extra amount of sleep per night people get by using a sleep aid drug.  The confidence interval for the mean amount of extra sleep in hours is (2.4, 3.2).  This means that if the average person starts taking this drug, they should expect to get somewhere between 2.4 and 3.2 extra hours of sleep per night. </vt:lpstr>
      <vt:lpstr>An experiment was conducted to study the extra amount of sleep per night people get by using a sleep aid drug.  The confidence interval for the mean amount of extra sleep in hours is (2.4, 3.2).  Because the CI estimtes the mean amount of sleep, it is possible that if I took the drug, I could get zero hours of additional sleep per night. </vt:lpstr>
      <vt:lpstr>Point Estimate ±Margin of Error   What is the margin of error?  Margin of Error=Value from Distribution ∗Standard Error</vt:lpstr>
      <vt:lpstr>Margin of Error=Value from Distribution ∗Standard Error   What is the standard error?  Standard Error=estimate of standard deviation of point estimator</vt:lpstr>
      <vt:lpstr>How do we use a sample of data to compute a confidence interval? </vt:lpstr>
      <vt:lpstr>Example: n = 8 randomly selected adults have their temperatures taken and the following data is recorded:  98.2, 98.8, 98.7, 98.8, 98.6, 98.7, 98.9, 98.6.  Create a 95% confidence interval </vt:lpstr>
      <vt:lpstr>x ̅=98.663 s=0.213 </vt:lpstr>
      <vt:lpstr>x ̅=98.663 s=0.213  Standard error: s/√n=0.213/√8=0.0753 </vt:lpstr>
      <vt:lpstr>x ̅=98.663 s=0.213  Standard error: s/√n=0.213/√8=0.0753  Margin of error – need to use t table </vt:lpstr>
      <vt:lpstr>PowerPoint Presentation</vt:lpstr>
      <vt:lpstr>t_(α/2,n-1) = t_(0.05/2,8-1)=t_0.025,7=2.365  Margin of error: t_(α/2,n-1)∗s/√n="2.365"∗0.213/√8=0.1781</vt:lpstr>
      <vt:lpstr>95% Confidence interval: 98.663±0.1781 (98.663-0.1781, 98.663+0.1781)=(98.485, 98.841)</vt:lpstr>
      <vt:lpstr>What if we change the confidence level from 95% to 90%?</vt:lpstr>
      <vt:lpstr>What if we change the confidence level from 95% to 90%?  The only number that changes is t_(α/2,n-1)</vt:lpstr>
      <vt:lpstr>t_(α/2,n-1) = t_(0.10/2,8-1)=t_0.05,7=1.895  Margin of error: t_(α/2,n-1)∗s/√n="1.895"∗0.213/√8=0.1427</vt:lpstr>
      <vt:lpstr>90% Confidence interval: 98.663±0.1427 (98.663-0.1427, 98.663+0.1427)=(98.520, 98.806)</vt:lpstr>
      <vt:lpstr>What if we change the confidence level from 95% to 90%?  95% CI:  (98.485, 98.841) 90% CI:  (98.520, 98.806)</vt:lpstr>
      <vt:lpstr>An experiment was conducted to study the extra amount of sleep per night people get by using a sleep aid drug.  The 95% confidence interval for the mean amount of extra sleep in hours is (2.4, 3.2). </vt:lpstr>
      <vt:lpstr>Construct a 90% confidence interval from the following information:  x ̅=25, n=36, "and " s=3.  The interval is: </vt:lpstr>
      <vt:lpstr>Construct a 98% confidence interval from the following information:  x ̅=100, n=56, "and " s=15.  The interval is: </vt:lpstr>
      <vt:lpstr>In 2011, Veronica Stevenson conducted research on the amount of TV watched per day in the U.S.  She took a random sample of 40 people and found that x ̅=4.615 "and " s=2.277.  The 95% confidence interval for this sample is: </vt:lpstr>
      <vt:lpstr>In 2011, Veronica Stevenson conducted research on the amount of TV watched per day in the U.S.  She took a random sample of 40 people determined that the 95% CI is (3.887 hours, 5.343 hours) per day.  Therefore, we can properly conclude:  </vt:lpstr>
      <vt:lpstr>In 2011, Veronica Stevenson conducted research on the amount of TV watched per day in the U.S. and determined that the 95% CI is (3.887 hours, 5.343 hours) per day.  In 2000, the mean amount of TV watched per day in America was 4.47 hours per day.  Therefore, we can reasonably conclude:  </vt:lpstr>
      <vt:lpstr>Assumption of the t interval method in order for the confidence level chosen to be valid:</vt:lpstr>
      <vt:lpstr>A researcher has a random sample of 112 and the normal probability plot is below.  The t distribution assumption is met</vt:lpstr>
      <vt:lpstr>A researcher has a random sample of 18 and the normal probability plot is below.  The t distribution assumption is met</vt:lpstr>
      <vt:lpstr>A researcher has a random sample of 29 and the normal probability plot is below.  The t distribution assumption is met</vt:lpstr>
      <vt:lpstr>A researcher has a random sample of 4,232 and the normal probability plot is below.  The t distribution assumption is met</vt:lpstr>
      <vt:lpstr>A researcher has a random sample of 11 and the normal probability plot is below.  The t distribution assumption is met</vt:lpstr>
      <vt:lpstr>The distribution of the annual incomes of a group of middle management employees approximates a normal distribution with a mean of $37,200 and a standard deviation of $800. About 68 percent of the incomes lie between what two incomes? </vt:lpstr>
      <vt:lpstr>The previous question was a question about confidence intervals.</vt:lpstr>
      <vt:lpstr>Fish and game wardens estimate the average weight of the fish or game population by using creel checks and other devices. Based on this sample data, a warden might estimate that the mean weight of Coho salmon caught in Lake Michigan is 2.5 pounds. This single number is called a point estimate of the unknown population parameter. </vt:lpstr>
      <vt:lpstr>William S. Gosset, a brewmaster, developed the t test for the Guiness Brewery in Ireland, who published it in 1908 using the pen name "Student."</vt:lpstr>
      <vt:lpstr>The margin of error can be determined if you know only the width of a confidence interval.</vt:lpstr>
      <vt:lpstr>Increasing the margin of error decreases the width of a confidence interval.</vt:lpstr>
      <vt:lpstr>Increasing the sample size decreases the width of a confidence interval.</vt:lpstr>
      <vt:lpstr>Decreasing the confidence level decreases the width of a confidence interval.</vt:lpstr>
      <vt:lpstr>The sample mean is used to estimate the population mean.</vt:lpstr>
      <vt:lpstr>A confidence interval can be obtained if you know only the margin of error and the sample mean.</vt:lpstr>
      <vt:lpstr>The margin of error depends on the confidence level of the confidence interval.</vt:lpstr>
      <vt:lpstr>Values from a t distribution are based on degrees of freedom.</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Derek Webb</cp:lastModifiedBy>
  <cp:revision>222</cp:revision>
  <dcterms:created xsi:type="dcterms:W3CDTF">2012-01-10T14:52:13Z</dcterms:created>
  <dcterms:modified xsi:type="dcterms:W3CDTF">2013-11-18T19:41:00Z</dcterms:modified>
</cp:coreProperties>
</file>