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65" r:id="rId2"/>
    <p:sldId id="318" r:id="rId3"/>
    <p:sldId id="319" r:id="rId4"/>
    <p:sldId id="320" r:id="rId5"/>
    <p:sldId id="323" r:id="rId6"/>
    <p:sldId id="324" r:id="rId7"/>
    <p:sldId id="325" r:id="rId8"/>
    <p:sldId id="326" r:id="rId9"/>
    <p:sldId id="327" r:id="rId10"/>
    <p:sldId id="321" r:id="rId11"/>
    <p:sldId id="328" r:id="rId12"/>
    <p:sldId id="329" r:id="rId13"/>
    <p:sldId id="330" r:id="rId14"/>
    <p:sldId id="322" r:id="rId15"/>
    <p:sldId id="331" r:id="rId16"/>
    <p:sldId id="332" r:id="rId17"/>
    <p:sldId id="333" r:id="rId18"/>
    <p:sldId id="334" r:id="rId19"/>
    <p:sldId id="335" r:id="rId20"/>
    <p:sldId id="336" r:id="rId21"/>
    <p:sldId id="337" r:id="rId22"/>
    <p:sldId id="338" r:id="rId23"/>
    <p:sldId id="339" r:id="rId24"/>
    <p:sldId id="340" r:id="rId25"/>
    <p:sldId id="341" r:id="rId26"/>
    <p:sldId id="342" r:id="rId27"/>
    <p:sldId id="343" r:id="rId28"/>
    <p:sldId id="344" r:id="rId29"/>
    <p:sldId id="345" r:id="rId30"/>
    <p:sldId id="346" r:id="rId31"/>
    <p:sldId id="347" r:id="rId32"/>
    <p:sldId id="348" r:id="rId33"/>
    <p:sldId id="349" r:id="rId34"/>
    <p:sldId id="350" r:id="rId35"/>
    <p:sldId id="351" r:id="rId36"/>
    <p:sldId id="352" r:id="rId37"/>
    <p:sldId id="353" r:id="rId38"/>
    <p:sldId id="354" r:id="rId39"/>
    <p:sldId id="355" r:id="rId40"/>
    <p:sldId id="356" r:id="rId41"/>
    <p:sldId id="357" r:id="rId42"/>
    <p:sldId id="358" r:id="rId43"/>
    <p:sldId id="359" r:id="rId44"/>
    <p:sldId id="360" r:id="rId45"/>
    <p:sldId id="361" r:id="rId46"/>
    <p:sldId id="362" r:id="rId47"/>
    <p:sldId id="363"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27" autoAdjust="0"/>
    <p:restoredTop sz="94660"/>
  </p:normalViewPr>
  <p:slideViewPr>
    <p:cSldViewPr>
      <p:cViewPr varScale="1">
        <p:scale>
          <a:sx n="83" d="100"/>
          <a:sy n="83" d="100"/>
        </p:scale>
        <p:origin x="-110" y="-6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C2C01C-972C-482D-BDED-EA6CCB0686FB}" type="datetimeFigureOut">
              <a:rPr lang="en-US" smtClean="0"/>
              <a:t>4/13/2012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2AB1CE-1F1D-40BD-824C-F1269866BFE7}" type="slidenum">
              <a:rPr lang="en-US" smtClean="0"/>
              <a:t>‹#›</a:t>
            </a:fld>
            <a:endParaRPr lang="en-US" dirty="0"/>
          </a:p>
        </p:txBody>
      </p:sp>
    </p:spTree>
    <p:extLst>
      <p:ext uri="{BB962C8B-B14F-4D97-AF65-F5344CB8AC3E}">
        <p14:creationId xmlns:p14="http://schemas.microsoft.com/office/powerpoint/2010/main" val="40739403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6C85471-C1CC-44CA-87E6-51B24E230476}" type="datetimeFigureOut">
              <a:rPr lang="en-US" smtClean="0"/>
              <a:pPr/>
              <a:t>4/13/2012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80CDA43-75AC-4B6E-ACDA-A3AD42B4AEFD}"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C85471-C1CC-44CA-87E6-51B24E230476}" type="datetimeFigureOut">
              <a:rPr lang="en-US" smtClean="0"/>
              <a:pPr/>
              <a:t>4/13/2012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80CDA43-75AC-4B6E-ACDA-A3AD42B4AEFD}"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C85471-C1CC-44CA-87E6-51B24E230476}" type="datetimeFigureOut">
              <a:rPr lang="en-US" smtClean="0"/>
              <a:pPr/>
              <a:t>4/13/2012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80CDA43-75AC-4B6E-ACDA-A3AD42B4AEFD}"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C85471-C1CC-44CA-87E6-51B24E230476}" type="datetimeFigureOut">
              <a:rPr lang="en-US" smtClean="0"/>
              <a:pPr/>
              <a:t>4/13/2012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80CDA43-75AC-4B6E-ACDA-A3AD42B4AEFD}"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C85471-C1CC-44CA-87E6-51B24E230476}" type="datetimeFigureOut">
              <a:rPr lang="en-US" smtClean="0"/>
              <a:pPr/>
              <a:t>4/13/2012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80CDA43-75AC-4B6E-ACDA-A3AD42B4AEFD}"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C85471-C1CC-44CA-87E6-51B24E230476}" type="datetimeFigureOut">
              <a:rPr lang="en-US" smtClean="0"/>
              <a:pPr/>
              <a:t>4/13/2012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80CDA43-75AC-4B6E-ACDA-A3AD42B4AEFD}"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C85471-C1CC-44CA-87E6-51B24E230476}" type="datetimeFigureOut">
              <a:rPr lang="en-US" smtClean="0"/>
              <a:pPr/>
              <a:t>4/13/2012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80CDA43-75AC-4B6E-ACDA-A3AD42B4AEFD}"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6C85471-C1CC-44CA-87E6-51B24E230476}" type="datetimeFigureOut">
              <a:rPr lang="en-US" smtClean="0"/>
              <a:pPr/>
              <a:t>4/13/2012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80CDA43-75AC-4B6E-ACDA-A3AD42B4AEFD}"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C85471-C1CC-44CA-87E6-51B24E230476}" type="datetimeFigureOut">
              <a:rPr lang="en-US" smtClean="0"/>
              <a:pPr/>
              <a:t>4/13/2012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80CDA43-75AC-4B6E-ACDA-A3AD42B4AEFD}"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C85471-C1CC-44CA-87E6-51B24E230476}" type="datetimeFigureOut">
              <a:rPr lang="en-US" smtClean="0"/>
              <a:pPr/>
              <a:t>4/13/2012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80CDA43-75AC-4B6E-ACDA-A3AD42B4AEFD}"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C85471-C1CC-44CA-87E6-51B24E230476}" type="datetimeFigureOut">
              <a:rPr lang="en-US" smtClean="0"/>
              <a:pPr/>
              <a:t>4/13/2012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80CDA43-75AC-4B6E-ACDA-A3AD42B4AEFD}"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C85471-C1CC-44CA-87E6-51B24E230476}" type="datetimeFigureOut">
              <a:rPr lang="en-US" smtClean="0"/>
              <a:pPr/>
              <a:t>4/13/2012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0CDA43-75AC-4B6E-ACDA-A3AD42B4AEF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ctrTitle"/>
              </p:nvPr>
            </p:nvSpPr>
            <p:spPr>
              <a:xfrm>
                <a:off x="381000" y="457200"/>
                <a:ext cx="8610600" cy="4953000"/>
              </a:xfrm>
            </p:spPr>
            <p:txBody>
              <a:bodyPr>
                <a:normAutofit/>
              </a:bodyPr>
              <a:lstStyle/>
              <a:p>
                <a:pPr algn="l"/>
                <a:r>
                  <a:rPr lang="en-US" dirty="0" smtClean="0"/>
                  <a:t>Chapter 13 – The </a:t>
                </a:r>
                <a14:m>
                  <m:oMath xmlns:m="http://schemas.openxmlformats.org/officeDocument/2006/math">
                    <m:sSup>
                      <m:sSupPr>
                        <m:ctrlPr>
                          <a:rPr lang="en-US" i="1" smtClean="0">
                            <a:latin typeface="Cambria Math"/>
                          </a:rPr>
                        </m:ctrlPr>
                      </m:sSupPr>
                      <m:e>
                        <m:r>
                          <m:rPr>
                            <m:sty m:val="p"/>
                          </m:rPr>
                          <a:rPr lang="el-GR" i="1" smtClean="0">
                            <a:latin typeface="Cambria Math"/>
                            <a:ea typeface="Cambria Math"/>
                          </a:rPr>
                          <m:t>Χ</m:t>
                        </m:r>
                      </m:e>
                      <m:sup>
                        <m:r>
                          <a:rPr lang="en-US" b="0" i="1" smtClean="0">
                            <a:latin typeface="Cambria Math"/>
                          </a:rPr>
                          <m:t>2</m:t>
                        </m:r>
                      </m:sup>
                    </m:sSup>
                  </m:oMath>
                </a14:m>
                <a:r>
                  <a:rPr lang="en-US" dirty="0" smtClean="0"/>
                  <a:t> or Chi-Square Hypothesis Tests</a:t>
                </a:r>
                <a:endParaRPr lang="en-US" dirty="0"/>
              </a:p>
            </p:txBody>
          </p:sp>
        </mc:Choice>
        <mc:Fallback xmlns="">
          <p:sp>
            <p:nvSpPr>
              <p:cNvPr id="2" name="Title 1"/>
              <p:cNvSpPr>
                <a:spLocks noGrp="1" noRot="1" noChangeAspect="1" noMove="1" noResize="1" noEditPoints="1" noAdjustHandles="1" noChangeArrowheads="1" noChangeShapeType="1" noTextEdit="1"/>
              </p:cNvSpPr>
              <p:nvPr>
                <p:ph type="ctrTitle"/>
              </p:nvPr>
            </p:nvSpPr>
            <p:spPr>
              <a:xfrm>
                <a:off x="381000" y="457200"/>
                <a:ext cx="8610600" cy="4953000"/>
              </a:xfrm>
              <a:blipFill rotWithShape="1">
                <a:blip r:embed="rId2"/>
                <a:stretch>
                  <a:fillRect l="-2904"/>
                </a:stretch>
              </a:blipFill>
            </p:spPr>
            <p:txBody>
              <a:bodyPr/>
              <a:lstStyle/>
              <a:p>
                <a:r>
                  <a:rPr lang="en-US">
                    <a:noFill/>
                  </a:rPr>
                  <a:t> </a:t>
                </a:r>
              </a:p>
            </p:txBody>
          </p:sp>
        </mc:Fallback>
      </mc:AlternateContent>
    </p:spTree>
    <p:extLst>
      <p:ext uri="{BB962C8B-B14F-4D97-AF65-F5344CB8AC3E}">
        <p14:creationId xmlns:p14="http://schemas.microsoft.com/office/powerpoint/2010/main" val="2477481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ctrTitle"/>
              </p:nvPr>
            </p:nvSpPr>
            <p:spPr>
              <a:xfrm>
                <a:off x="381000" y="381000"/>
                <a:ext cx="8382000" cy="4495800"/>
              </a:xfrm>
            </p:spPr>
            <p:txBody>
              <a:bodyPr>
                <a:normAutofit/>
              </a:bodyPr>
              <a:lstStyle/>
              <a:p>
                <a:pPr lvl="0" algn="l"/>
                <a:r>
                  <a:rPr lang="en-US" sz="3200" dirty="0" smtClean="0"/>
                  <a:t>The critical value is 12.592.  Decision rule for the </a:t>
                </a:r>
                <a14:m>
                  <m:oMath xmlns:m="http://schemas.openxmlformats.org/officeDocument/2006/math">
                    <m:sSup>
                      <m:sSupPr>
                        <m:ctrlPr>
                          <a:rPr lang="en-US" sz="3200" i="1">
                            <a:latin typeface="Cambria Math"/>
                          </a:rPr>
                        </m:ctrlPr>
                      </m:sSupPr>
                      <m:e>
                        <m:r>
                          <m:rPr>
                            <m:sty m:val="p"/>
                          </m:rPr>
                          <a:rPr lang="el-GR" sz="3200" i="1">
                            <a:latin typeface="Cambria Math"/>
                            <a:ea typeface="Cambria Math"/>
                          </a:rPr>
                          <m:t>Χ</m:t>
                        </m:r>
                      </m:e>
                      <m:sup>
                        <m:r>
                          <a:rPr lang="en-US" sz="3200" i="1">
                            <a:latin typeface="Cambria Math"/>
                          </a:rPr>
                          <m:t>2</m:t>
                        </m:r>
                      </m:sup>
                    </m:sSup>
                  </m:oMath>
                </a14:m>
                <a:r>
                  <a:rPr lang="en-US" sz="3200" dirty="0" smtClean="0"/>
                  <a:t> test:</a:t>
                </a:r>
                <a:br>
                  <a:rPr lang="en-US" sz="3200" dirty="0" smtClean="0"/>
                </a:br>
                <a:r>
                  <a:rPr lang="en-US" sz="3200" dirty="0"/>
                  <a:t/>
                </a:r>
                <a:br>
                  <a:rPr lang="en-US" sz="3200" dirty="0"/>
                </a:br>
                <a:r>
                  <a:rPr lang="en-US" sz="3200" dirty="0" smtClean="0"/>
                  <a:t>•  If the test statistic is less than the critical value then the data supports the null hypothesis</a:t>
                </a:r>
                <a:br>
                  <a:rPr lang="en-US" sz="3200" dirty="0" smtClean="0"/>
                </a:br>
                <a:r>
                  <a:rPr lang="en-US" sz="3200" dirty="0" smtClean="0"/>
                  <a:t/>
                </a:r>
                <a:br>
                  <a:rPr lang="en-US" sz="3200" dirty="0" smtClean="0"/>
                </a:br>
                <a:r>
                  <a:rPr lang="en-US" sz="3200" dirty="0" smtClean="0"/>
                  <a:t>•  If the test statistic is equal to or greater than the critical value then the data supports the alternative hypothesis</a:t>
                </a:r>
                <a:endParaRPr lang="en-US" sz="3200" dirty="0"/>
              </a:p>
            </p:txBody>
          </p:sp>
        </mc:Choice>
        <mc:Fallback xmlns="">
          <p:sp>
            <p:nvSpPr>
              <p:cNvPr id="2" name="Title 1"/>
              <p:cNvSpPr>
                <a:spLocks noGrp="1" noRot="1" noChangeAspect="1" noMove="1" noResize="1" noEditPoints="1" noAdjustHandles="1" noChangeArrowheads="1" noChangeShapeType="1" noTextEdit="1"/>
              </p:cNvSpPr>
              <p:nvPr>
                <p:ph type="ctrTitle"/>
              </p:nvPr>
            </p:nvSpPr>
            <p:spPr>
              <a:xfrm>
                <a:off x="381000" y="381000"/>
                <a:ext cx="8382000" cy="4495800"/>
              </a:xfrm>
              <a:blipFill rotWithShape="1">
                <a:blip r:embed="rId2"/>
                <a:stretch>
                  <a:fillRect l="-1891" t="-1628" r="-1018" b="-4342"/>
                </a:stretch>
              </a:blipFill>
            </p:spPr>
            <p:txBody>
              <a:bodyPr/>
              <a:lstStyle/>
              <a:p>
                <a:r>
                  <a:rPr lang="en-US">
                    <a:noFill/>
                  </a:rPr>
                  <a:t> </a:t>
                </a:r>
              </a:p>
            </p:txBody>
          </p:sp>
        </mc:Fallback>
      </mc:AlternateContent>
    </p:spTree>
    <p:extLst>
      <p:ext uri="{BB962C8B-B14F-4D97-AF65-F5344CB8AC3E}">
        <p14:creationId xmlns:p14="http://schemas.microsoft.com/office/powerpoint/2010/main" val="1230236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81000"/>
            <a:ext cx="8458200" cy="5486400"/>
          </a:xfrm>
        </p:spPr>
        <p:txBody>
          <a:bodyPr>
            <a:normAutofit/>
          </a:bodyPr>
          <a:lstStyle/>
          <a:p>
            <a:pPr lvl="0" algn="l"/>
            <a:r>
              <a:rPr lang="en-US" sz="3200" dirty="0" smtClean="0"/>
              <a:t>The critical value is 12.592 and the test statistic is 13.35.  So, our data supports the alternative hypothesis.</a:t>
            </a:r>
            <a:br>
              <a:rPr lang="en-US" sz="3200" dirty="0" smtClean="0"/>
            </a:br>
            <a:r>
              <a:rPr lang="en-US" sz="3200" dirty="0"/>
              <a:t/>
            </a:r>
            <a:br>
              <a:rPr lang="en-US" sz="3200" dirty="0"/>
            </a:br>
            <a:r>
              <a:rPr lang="en-US" sz="3200" dirty="0" smtClean="0"/>
              <a:t>•  If the test statistic is less than the critical value then the data supports the null hypothesis</a:t>
            </a:r>
            <a:br>
              <a:rPr lang="en-US" sz="3200" dirty="0" smtClean="0"/>
            </a:br>
            <a:r>
              <a:rPr lang="en-US" sz="3200" dirty="0" smtClean="0"/>
              <a:t/>
            </a:r>
            <a:br>
              <a:rPr lang="en-US" sz="3200" dirty="0" smtClean="0"/>
            </a:br>
            <a:r>
              <a:rPr lang="en-US" sz="3200" dirty="0" smtClean="0"/>
              <a:t>•  If the test statistic is equal to or greater than the critical value then the data supports the alternative hypothesis</a:t>
            </a:r>
            <a:endParaRPr lang="en-US" sz="3200" dirty="0"/>
          </a:p>
        </p:txBody>
      </p:sp>
    </p:spTree>
    <p:extLst>
      <p:ext uri="{BB962C8B-B14F-4D97-AF65-F5344CB8AC3E}">
        <p14:creationId xmlns:p14="http://schemas.microsoft.com/office/powerpoint/2010/main" val="17817418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ctrTitle"/>
              </p:nvPr>
            </p:nvSpPr>
            <p:spPr>
              <a:xfrm>
                <a:off x="381000" y="381000"/>
                <a:ext cx="8458200" cy="5486400"/>
              </a:xfrm>
            </p:spPr>
            <p:txBody>
              <a:bodyPr>
                <a:normAutofit/>
              </a:bodyPr>
              <a:lstStyle/>
              <a:p>
                <a:pPr lvl="0" algn="l"/>
                <a:r>
                  <a:rPr lang="en-US" sz="3200" dirty="0" smtClean="0"/>
                  <a:t>The critical value is 12.592 and the test statistic is 13.35.  So, our data supports the alternative hypothesis.</a:t>
                </a:r>
                <a:br>
                  <a:rPr lang="en-US" sz="3200" dirty="0" smtClean="0"/>
                </a:br>
                <a:r>
                  <a:rPr lang="en-US" sz="3200" dirty="0"/>
                  <a:t/>
                </a:r>
                <a:br>
                  <a:rPr lang="en-US" sz="3200" dirty="0"/>
                </a:br>
                <a14:m>
                  <m:oMath xmlns:m="http://schemas.openxmlformats.org/officeDocument/2006/math">
                    <m:sSub>
                      <m:sSubPr>
                        <m:ctrlPr>
                          <a:rPr lang="en-US" sz="3200" i="1">
                            <a:latin typeface="Cambria Math"/>
                          </a:rPr>
                        </m:ctrlPr>
                      </m:sSubPr>
                      <m:e>
                        <m:r>
                          <a:rPr lang="en-US" sz="3200" i="1">
                            <a:latin typeface="Cambria Math"/>
                          </a:rPr>
                          <m:t>𝐻</m:t>
                        </m:r>
                      </m:e>
                      <m:sub>
                        <m:r>
                          <a:rPr lang="en-US" sz="3200" i="1">
                            <a:latin typeface="Cambria Math"/>
                          </a:rPr>
                          <m:t>𝑜</m:t>
                        </m:r>
                      </m:sub>
                    </m:sSub>
                    <m:r>
                      <a:rPr lang="en-US" sz="3200" i="1">
                        <a:latin typeface="Cambria Math"/>
                      </a:rPr>
                      <m:t>:</m:t>
                    </m:r>
                  </m:oMath>
                </a14:m>
                <a:r>
                  <a:rPr lang="en-US" sz="3200" dirty="0"/>
                  <a:t> Road rage incidents are uniformly distributed over every day of the week.</a:t>
                </a:r>
                <a:br>
                  <a:rPr lang="en-US" sz="3200" dirty="0"/>
                </a:br>
                <a:r>
                  <a:rPr lang="en-US" sz="3200" dirty="0"/>
                  <a:t/>
                </a:r>
                <a:br>
                  <a:rPr lang="en-US" sz="3200" dirty="0"/>
                </a:br>
                <a14:m>
                  <m:oMath xmlns:m="http://schemas.openxmlformats.org/officeDocument/2006/math">
                    <m:sSub>
                      <m:sSubPr>
                        <m:ctrlPr>
                          <a:rPr lang="en-US" sz="3200" i="1">
                            <a:latin typeface="Cambria Math"/>
                          </a:rPr>
                        </m:ctrlPr>
                      </m:sSubPr>
                      <m:e>
                        <m:r>
                          <a:rPr lang="en-US" sz="3200" i="1">
                            <a:latin typeface="Cambria Math"/>
                          </a:rPr>
                          <m:t>𝐻</m:t>
                        </m:r>
                      </m:e>
                      <m:sub>
                        <m:r>
                          <a:rPr lang="en-US" sz="3200" i="1">
                            <a:latin typeface="Cambria Math"/>
                          </a:rPr>
                          <m:t>𝑎</m:t>
                        </m:r>
                      </m:sub>
                    </m:sSub>
                    <m:r>
                      <a:rPr lang="en-US" sz="3200" i="1">
                        <a:latin typeface="Cambria Math"/>
                      </a:rPr>
                      <m:t>:</m:t>
                    </m:r>
                  </m:oMath>
                </a14:m>
                <a:r>
                  <a:rPr lang="en-US" sz="3200" dirty="0"/>
                  <a:t> Road rage incidents are not uniformly distributed over every day of the week.</a:t>
                </a:r>
              </a:p>
            </p:txBody>
          </p:sp>
        </mc:Choice>
        <mc:Fallback xmlns="">
          <p:sp>
            <p:nvSpPr>
              <p:cNvPr id="2" name="Title 1"/>
              <p:cNvSpPr>
                <a:spLocks noGrp="1" noRot="1" noChangeAspect="1" noMove="1" noResize="1" noEditPoints="1" noAdjustHandles="1" noChangeArrowheads="1" noChangeShapeType="1" noTextEdit="1"/>
              </p:cNvSpPr>
              <p:nvPr>
                <p:ph type="ctrTitle"/>
              </p:nvPr>
            </p:nvSpPr>
            <p:spPr>
              <a:xfrm>
                <a:off x="381000" y="381000"/>
                <a:ext cx="8458200" cy="5486400"/>
              </a:xfrm>
              <a:blipFill rotWithShape="1">
                <a:blip r:embed="rId2"/>
                <a:stretch>
                  <a:fillRect l="-1875" r="-1154"/>
                </a:stretch>
              </a:blipFill>
            </p:spPr>
            <p:txBody>
              <a:bodyPr/>
              <a:lstStyle/>
              <a:p>
                <a:r>
                  <a:rPr lang="en-US">
                    <a:noFill/>
                  </a:rPr>
                  <a:t> </a:t>
                </a:r>
              </a:p>
            </p:txBody>
          </p:sp>
        </mc:Fallback>
      </mc:AlternateContent>
    </p:spTree>
    <p:extLst>
      <p:ext uri="{BB962C8B-B14F-4D97-AF65-F5344CB8AC3E}">
        <p14:creationId xmlns:p14="http://schemas.microsoft.com/office/powerpoint/2010/main" val="9422825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ctrTitle"/>
              </p:nvPr>
            </p:nvSpPr>
            <p:spPr>
              <a:xfrm>
                <a:off x="381000" y="381000"/>
                <a:ext cx="8534400" cy="3657600"/>
              </a:xfrm>
            </p:spPr>
            <p:txBody>
              <a:bodyPr>
                <a:normAutofit/>
              </a:bodyPr>
              <a:lstStyle/>
              <a:p>
                <a:pPr lvl="0" algn="l"/>
                <a14:m>
                  <m:oMath xmlns:m="http://schemas.openxmlformats.org/officeDocument/2006/math">
                    <m:sSub>
                      <m:sSubPr>
                        <m:ctrlPr>
                          <a:rPr lang="en-US" sz="3200" i="1">
                            <a:latin typeface="Cambria Math"/>
                          </a:rPr>
                        </m:ctrlPr>
                      </m:sSubPr>
                      <m:e>
                        <m:r>
                          <a:rPr lang="en-US" sz="3200" i="1">
                            <a:latin typeface="Cambria Math"/>
                          </a:rPr>
                          <m:t>𝐻</m:t>
                        </m:r>
                      </m:e>
                      <m:sub>
                        <m:r>
                          <a:rPr lang="en-US" sz="3200" i="1">
                            <a:latin typeface="Cambria Math"/>
                          </a:rPr>
                          <m:t>𝑜</m:t>
                        </m:r>
                      </m:sub>
                    </m:sSub>
                    <m:r>
                      <a:rPr lang="en-US" sz="3200" i="1">
                        <a:latin typeface="Cambria Math"/>
                      </a:rPr>
                      <m:t>:</m:t>
                    </m:r>
                  </m:oMath>
                </a14:m>
                <a:r>
                  <a:rPr lang="en-US" sz="3200" dirty="0"/>
                  <a:t> Road rage incidents are uniformly distributed over every day of the week.</a:t>
                </a:r>
                <a:br>
                  <a:rPr lang="en-US" sz="3200" dirty="0"/>
                </a:br>
                <a:r>
                  <a:rPr lang="en-US" sz="3200" dirty="0"/>
                  <a:t/>
                </a:r>
                <a:br>
                  <a:rPr lang="en-US" sz="3200" dirty="0"/>
                </a:br>
                <a14:m>
                  <m:oMath xmlns:m="http://schemas.openxmlformats.org/officeDocument/2006/math">
                    <m:sSub>
                      <m:sSubPr>
                        <m:ctrlPr>
                          <a:rPr lang="en-US" sz="3200" i="1">
                            <a:latin typeface="Cambria Math"/>
                          </a:rPr>
                        </m:ctrlPr>
                      </m:sSubPr>
                      <m:e>
                        <m:r>
                          <a:rPr lang="en-US" sz="3200" i="1">
                            <a:latin typeface="Cambria Math"/>
                          </a:rPr>
                          <m:t>𝐻</m:t>
                        </m:r>
                      </m:e>
                      <m:sub>
                        <m:r>
                          <a:rPr lang="en-US" sz="3200" i="1">
                            <a:latin typeface="Cambria Math"/>
                          </a:rPr>
                          <m:t>𝑎</m:t>
                        </m:r>
                      </m:sub>
                    </m:sSub>
                    <m:r>
                      <a:rPr lang="en-US" sz="3200" i="1">
                        <a:latin typeface="Cambria Math"/>
                      </a:rPr>
                      <m:t>:</m:t>
                    </m:r>
                  </m:oMath>
                </a14:m>
                <a:r>
                  <a:rPr lang="en-US" sz="3200" dirty="0"/>
                  <a:t> Road rage incidents are not uniformly distributed over every day of the week.</a:t>
                </a:r>
              </a:p>
            </p:txBody>
          </p:sp>
        </mc:Choice>
        <mc:Fallback xmlns="">
          <p:sp>
            <p:nvSpPr>
              <p:cNvPr id="2" name="Title 1"/>
              <p:cNvSpPr>
                <a:spLocks noGrp="1" noRot="1" noChangeAspect="1" noMove="1" noResize="1" noEditPoints="1" noAdjustHandles="1" noChangeArrowheads="1" noChangeShapeType="1" noTextEdit="1"/>
              </p:cNvSpPr>
              <p:nvPr>
                <p:ph type="ctrTitle"/>
              </p:nvPr>
            </p:nvSpPr>
            <p:spPr>
              <a:xfrm>
                <a:off x="381000" y="381000"/>
                <a:ext cx="8534400" cy="3657600"/>
              </a:xfrm>
              <a:blipFill rotWithShape="1">
                <a:blip r:embed="rId2"/>
                <a:stretch>
                  <a:fillRect l="-1857" r="-143"/>
                </a:stretch>
              </a:blipFill>
            </p:spPr>
            <p:txBody>
              <a:bodyPr/>
              <a:lstStyle/>
              <a:p>
                <a:r>
                  <a:rPr lang="en-US">
                    <a:noFill/>
                  </a:rPr>
                  <a:t> </a:t>
                </a:r>
              </a:p>
            </p:txBody>
          </p:sp>
        </mc:Fallback>
      </mc:AlternateContent>
      <p:graphicFrame>
        <p:nvGraphicFramePr>
          <p:cNvPr id="3" name="Table 2"/>
          <p:cNvGraphicFramePr>
            <a:graphicFrameLocks noGrp="1"/>
          </p:cNvGraphicFramePr>
          <p:nvPr>
            <p:extLst>
              <p:ext uri="{D42A27DB-BD31-4B8C-83A1-F6EECF244321}">
                <p14:modId xmlns:p14="http://schemas.microsoft.com/office/powerpoint/2010/main" val="2190745988"/>
              </p:ext>
            </p:extLst>
          </p:nvPr>
        </p:nvGraphicFramePr>
        <p:xfrm>
          <a:off x="1828800" y="3733800"/>
          <a:ext cx="2927350" cy="2620960"/>
        </p:xfrm>
        <a:graphic>
          <a:graphicData uri="http://schemas.openxmlformats.org/drawingml/2006/table">
            <a:tbl>
              <a:tblPr>
                <a:tableStyleId>{5C22544A-7EE6-4342-B048-85BDC9FD1C3A}</a:tableStyleId>
              </a:tblPr>
              <a:tblGrid>
                <a:gridCol w="1554345"/>
                <a:gridCol w="1373005"/>
              </a:tblGrid>
              <a:tr h="327620">
                <a:tc>
                  <a:txBody>
                    <a:bodyPr/>
                    <a:lstStyle/>
                    <a:p>
                      <a:pPr algn="r" fontAlgn="b"/>
                      <a:r>
                        <a:rPr lang="en-US" sz="2000" u="none" strike="noStrike">
                          <a:effectLst/>
                        </a:rPr>
                        <a:t>Day</a:t>
                      </a:r>
                      <a:endParaRPr lang="en-US" sz="2000" b="0" i="0" u="none" strike="noStrike">
                        <a:solidFill>
                          <a:srgbClr val="000000"/>
                        </a:solidFill>
                        <a:effectLst/>
                        <a:latin typeface="Times New Roman"/>
                      </a:endParaRPr>
                    </a:p>
                  </a:txBody>
                  <a:tcPr marL="7620" marR="7620" marT="7620" marB="0" anchor="b"/>
                </a:tc>
                <a:tc>
                  <a:txBody>
                    <a:bodyPr/>
                    <a:lstStyle/>
                    <a:p>
                      <a:pPr algn="ctr" fontAlgn="b"/>
                      <a:r>
                        <a:rPr lang="en-US" sz="2000" u="none" strike="noStrike">
                          <a:effectLst/>
                        </a:rPr>
                        <a:t>Frequency</a:t>
                      </a:r>
                      <a:endParaRPr lang="en-US" sz="2000" b="0" i="0" u="none" strike="noStrike">
                        <a:solidFill>
                          <a:srgbClr val="000000"/>
                        </a:solidFill>
                        <a:effectLst/>
                        <a:latin typeface="Times New Roman"/>
                      </a:endParaRPr>
                    </a:p>
                  </a:txBody>
                  <a:tcPr marL="7620" marR="7620" marT="7620" marB="0" anchor="b"/>
                </a:tc>
              </a:tr>
              <a:tr h="327620">
                <a:tc>
                  <a:txBody>
                    <a:bodyPr/>
                    <a:lstStyle/>
                    <a:p>
                      <a:pPr algn="r" fontAlgn="b"/>
                      <a:r>
                        <a:rPr lang="en-US" sz="2000" u="none" strike="noStrike">
                          <a:effectLst/>
                        </a:rPr>
                        <a:t>Sunday</a:t>
                      </a:r>
                      <a:endParaRPr lang="en-US" sz="2000" b="0" i="0" u="none" strike="noStrike">
                        <a:solidFill>
                          <a:srgbClr val="000000"/>
                        </a:solidFill>
                        <a:effectLst/>
                        <a:latin typeface="Times New Roman"/>
                      </a:endParaRPr>
                    </a:p>
                  </a:txBody>
                  <a:tcPr marL="7620" marR="7620" marT="7620" marB="0" anchor="b"/>
                </a:tc>
                <a:tc>
                  <a:txBody>
                    <a:bodyPr/>
                    <a:lstStyle/>
                    <a:p>
                      <a:pPr algn="ctr" fontAlgn="b"/>
                      <a:r>
                        <a:rPr lang="en-US" sz="2000" u="none" strike="noStrike">
                          <a:effectLst/>
                        </a:rPr>
                        <a:t>5</a:t>
                      </a:r>
                      <a:endParaRPr lang="en-US" sz="2000" b="0" i="0" u="none" strike="noStrike">
                        <a:solidFill>
                          <a:srgbClr val="000000"/>
                        </a:solidFill>
                        <a:effectLst/>
                        <a:latin typeface="Times New Roman"/>
                      </a:endParaRPr>
                    </a:p>
                  </a:txBody>
                  <a:tcPr marL="7620" marR="7620" marT="7620" marB="0" anchor="b"/>
                </a:tc>
              </a:tr>
              <a:tr h="327620">
                <a:tc>
                  <a:txBody>
                    <a:bodyPr/>
                    <a:lstStyle/>
                    <a:p>
                      <a:pPr algn="r" fontAlgn="b"/>
                      <a:r>
                        <a:rPr lang="en-US" sz="2000" u="none" strike="noStrike">
                          <a:effectLst/>
                        </a:rPr>
                        <a:t>Monday</a:t>
                      </a:r>
                      <a:endParaRPr lang="en-US" sz="2000" b="0" i="0" u="none" strike="noStrike">
                        <a:solidFill>
                          <a:srgbClr val="000000"/>
                        </a:solidFill>
                        <a:effectLst/>
                        <a:latin typeface="Times New Roman"/>
                      </a:endParaRPr>
                    </a:p>
                  </a:txBody>
                  <a:tcPr marL="7620" marR="7620" marT="7620" marB="0" anchor="b"/>
                </a:tc>
                <a:tc>
                  <a:txBody>
                    <a:bodyPr/>
                    <a:lstStyle/>
                    <a:p>
                      <a:pPr algn="ctr" fontAlgn="b"/>
                      <a:r>
                        <a:rPr lang="en-US" sz="2000" u="none" strike="noStrike">
                          <a:effectLst/>
                        </a:rPr>
                        <a:t>5</a:t>
                      </a:r>
                      <a:endParaRPr lang="en-US" sz="2000" b="0" i="0" u="none" strike="noStrike">
                        <a:solidFill>
                          <a:srgbClr val="000000"/>
                        </a:solidFill>
                        <a:effectLst/>
                        <a:latin typeface="Times New Roman"/>
                      </a:endParaRPr>
                    </a:p>
                  </a:txBody>
                  <a:tcPr marL="7620" marR="7620" marT="7620" marB="0" anchor="b"/>
                </a:tc>
              </a:tr>
              <a:tr h="327620">
                <a:tc>
                  <a:txBody>
                    <a:bodyPr/>
                    <a:lstStyle/>
                    <a:p>
                      <a:pPr algn="r" fontAlgn="b"/>
                      <a:r>
                        <a:rPr lang="en-US" sz="2000" u="none" strike="noStrike">
                          <a:effectLst/>
                        </a:rPr>
                        <a:t>Tuesday</a:t>
                      </a:r>
                      <a:endParaRPr lang="en-US" sz="2000" b="0" i="0" u="none" strike="noStrike">
                        <a:solidFill>
                          <a:srgbClr val="000000"/>
                        </a:solidFill>
                        <a:effectLst/>
                        <a:latin typeface="Times New Roman"/>
                      </a:endParaRPr>
                    </a:p>
                  </a:txBody>
                  <a:tcPr marL="7620" marR="7620" marT="7620" marB="0" anchor="b"/>
                </a:tc>
                <a:tc>
                  <a:txBody>
                    <a:bodyPr/>
                    <a:lstStyle/>
                    <a:p>
                      <a:pPr algn="ctr" fontAlgn="b"/>
                      <a:r>
                        <a:rPr lang="en-US" sz="2000" u="none" strike="noStrike">
                          <a:effectLst/>
                        </a:rPr>
                        <a:t>9</a:t>
                      </a:r>
                      <a:endParaRPr lang="en-US" sz="2000" b="0" i="0" u="none" strike="noStrike">
                        <a:solidFill>
                          <a:srgbClr val="000000"/>
                        </a:solidFill>
                        <a:effectLst/>
                        <a:latin typeface="Times New Roman"/>
                      </a:endParaRPr>
                    </a:p>
                  </a:txBody>
                  <a:tcPr marL="7620" marR="7620" marT="7620" marB="0" anchor="b"/>
                </a:tc>
              </a:tr>
              <a:tr h="327620">
                <a:tc>
                  <a:txBody>
                    <a:bodyPr/>
                    <a:lstStyle/>
                    <a:p>
                      <a:pPr algn="r" fontAlgn="b"/>
                      <a:r>
                        <a:rPr lang="en-US" sz="2000" u="none" strike="noStrike">
                          <a:effectLst/>
                        </a:rPr>
                        <a:t>Wednesday</a:t>
                      </a:r>
                      <a:endParaRPr lang="en-US" sz="2000" b="0" i="0" u="none" strike="noStrike">
                        <a:solidFill>
                          <a:srgbClr val="000000"/>
                        </a:solidFill>
                        <a:effectLst/>
                        <a:latin typeface="Times New Roman"/>
                      </a:endParaRPr>
                    </a:p>
                  </a:txBody>
                  <a:tcPr marL="7620" marR="7620" marT="7620" marB="0" anchor="b"/>
                </a:tc>
                <a:tc>
                  <a:txBody>
                    <a:bodyPr/>
                    <a:lstStyle/>
                    <a:p>
                      <a:pPr algn="ctr" fontAlgn="b"/>
                      <a:r>
                        <a:rPr lang="en-US" sz="2000" u="none" strike="noStrike">
                          <a:effectLst/>
                        </a:rPr>
                        <a:t>12</a:t>
                      </a:r>
                      <a:endParaRPr lang="en-US" sz="2000" b="0" i="0" u="none" strike="noStrike">
                        <a:solidFill>
                          <a:srgbClr val="000000"/>
                        </a:solidFill>
                        <a:effectLst/>
                        <a:latin typeface="Times New Roman"/>
                      </a:endParaRPr>
                    </a:p>
                  </a:txBody>
                  <a:tcPr marL="7620" marR="7620" marT="7620" marB="0" anchor="b"/>
                </a:tc>
              </a:tr>
              <a:tr h="327620">
                <a:tc>
                  <a:txBody>
                    <a:bodyPr/>
                    <a:lstStyle/>
                    <a:p>
                      <a:pPr algn="r" fontAlgn="b"/>
                      <a:r>
                        <a:rPr lang="en-US" sz="2000" u="none" strike="noStrike">
                          <a:effectLst/>
                        </a:rPr>
                        <a:t>Thursday</a:t>
                      </a:r>
                      <a:endParaRPr lang="en-US" sz="2000" b="0" i="0" u="none" strike="noStrike">
                        <a:solidFill>
                          <a:srgbClr val="000000"/>
                        </a:solidFill>
                        <a:effectLst/>
                        <a:latin typeface="Times New Roman"/>
                      </a:endParaRPr>
                    </a:p>
                  </a:txBody>
                  <a:tcPr marL="7620" marR="7620" marT="7620" marB="0" anchor="b"/>
                </a:tc>
                <a:tc>
                  <a:txBody>
                    <a:bodyPr/>
                    <a:lstStyle/>
                    <a:p>
                      <a:pPr algn="ctr" fontAlgn="b"/>
                      <a:r>
                        <a:rPr lang="en-US" sz="2000" u="none" strike="noStrike">
                          <a:effectLst/>
                        </a:rPr>
                        <a:t>11</a:t>
                      </a:r>
                      <a:endParaRPr lang="en-US" sz="2000" b="0" i="0" u="none" strike="noStrike">
                        <a:solidFill>
                          <a:srgbClr val="000000"/>
                        </a:solidFill>
                        <a:effectLst/>
                        <a:latin typeface="Times New Roman"/>
                      </a:endParaRPr>
                    </a:p>
                  </a:txBody>
                  <a:tcPr marL="7620" marR="7620" marT="7620" marB="0" anchor="b"/>
                </a:tc>
              </a:tr>
              <a:tr h="327620">
                <a:tc>
                  <a:txBody>
                    <a:bodyPr/>
                    <a:lstStyle/>
                    <a:p>
                      <a:pPr algn="r" fontAlgn="b"/>
                      <a:r>
                        <a:rPr lang="en-US" sz="2000" u="none" strike="noStrike">
                          <a:effectLst/>
                        </a:rPr>
                        <a:t>Friday</a:t>
                      </a:r>
                      <a:endParaRPr lang="en-US" sz="2000" b="0" i="0" u="none" strike="noStrike">
                        <a:solidFill>
                          <a:srgbClr val="000000"/>
                        </a:solidFill>
                        <a:effectLst/>
                        <a:latin typeface="Times New Roman"/>
                      </a:endParaRPr>
                    </a:p>
                  </a:txBody>
                  <a:tcPr marL="7620" marR="7620" marT="7620" marB="0" anchor="b"/>
                </a:tc>
                <a:tc>
                  <a:txBody>
                    <a:bodyPr/>
                    <a:lstStyle/>
                    <a:p>
                      <a:pPr algn="ctr" fontAlgn="b"/>
                      <a:r>
                        <a:rPr lang="en-US" sz="2000" u="none" strike="noStrike">
                          <a:effectLst/>
                        </a:rPr>
                        <a:t>18</a:t>
                      </a:r>
                      <a:endParaRPr lang="en-US" sz="2000" b="0" i="0" u="none" strike="noStrike">
                        <a:solidFill>
                          <a:srgbClr val="000000"/>
                        </a:solidFill>
                        <a:effectLst/>
                        <a:latin typeface="Times New Roman"/>
                      </a:endParaRPr>
                    </a:p>
                  </a:txBody>
                  <a:tcPr marL="7620" marR="7620" marT="7620" marB="0" anchor="b"/>
                </a:tc>
              </a:tr>
              <a:tr h="327620">
                <a:tc>
                  <a:txBody>
                    <a:bodyPr/>
                    <a:lstStyle/>
                    <a:p>
                      <a:pPr algn="r" fontAlgn="b"/>
                      <a:r>
                        <a:rPr lang="en-US" sz="2000" u="none" strike="noStrike">
                          <a:effectLst/>
                        </a:rPr>
                        <a:t>Saturday</a:t>
                      </a:r>
                      <a:endParaRPr lang="en-US" sz="2000" b="0" i="0" u="none" strike="noStrike">
                        <a:solidFill>
                          <a:srgbClr val="000000"/>
                        </a:solidFill>
                        <a:effectLst/>
                        <a:latin typeface="Times New Roman"/>
                      </a:endParaRPr>
                    </a:p>
                  </a:txBody>
                  <a:tcPr marL="7620" marR="7620" marT="7620" marB="0" anchor="b"/>
                </a:tc>
                <a:tc>
                  <a:txBody>
                    <a:bodyPr/>
                    <a:lstStyle/>
                    <a:p>
                      <a:pPr algn="ctr" fontAlgn="b"/>
                      <a:r>
                        <a:rPr lang="en-US" sz="2000" u="none" strike="noStrike" dirty="0">
                          <a:effectLst/>
                        </a:rPr>
                        <a:t>7</a:t>
                      </a:r>
                      <a:endParaRPr lang="en-US" sz="2000" b="0" i="0" u="none" strike="noStrike" dirty="0">
                        <a:solidFill>
                          <a:srgbClr val="000000"/>
                        </a:solidFill>
                        <a:effectLst/>
                        <a:latin typeface="Times New Roman"/>
                      </a:endParaRPr>
                    </a:p>
                  </a:txBody>
                  <a:tcPr marL="7620" marR="7620" marT="7620" marB="0" anchor="b"/>
                </a:tc>
              </a:tr>
            </a:tbl>
          </a:graphicData>
        </a:graphic>
      </p:graphicFrame>
    </p:spTree>
    <p:extLst>
      <p:ext uri="{BB962C8B-B14F-4D97-AF65-F5344CB8AC3E}">
        <p14:creationId xmlns:p14="http://schemas.microsoft.com/office/powerpoint/2010/main" val="21570841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81000"/>
            <a:ext cx="8458200" cy="2819400"/>
          </a:xfrm>
        </p:spPr>
        <p:txBody>
          <a:bodyPr>
            <a:normAutofit/>
          </a:bodyPr>
          <a:lstStyle/>
          <a:p>
            <a:pPr lvl="0" algn="l"/>
            <a:r>
              <a:rPr lang="en-US" sz="3200" dirty="0" smtClean="0"/>
              <a:t>Is a particular 6-sided die fair?  I rolled a 6-sided die 300 times and got the following values:</a:t>
            </a:r>
            <a:r>
              <a:rPr lang="en-US" sz="3200" dirty="0"/>
              <a:t/>
            </a:r>
            <a:br>
              <a:rPr lang="en-US" sz="3200" dirty="0"/>
            </a:br>
            <a:endParaRPr lang="en-US" sz="3200" dirty="0"/>
          </a:p>
        </p:txBody>
      </p:sp>
      <p:graphicFrame>
        <p:nvGraphicFramePr>
          <p:cNvPr id="4" name="Table 3"/>
          <p:cNvGraphicFramePr>
            <a:graphicFrameLocks noGrp="1"/>
          </p:cNvGraphicFramePr>
          <p:nvPr>
            <p:extLst>
              <p:ext uri="{D42A27DB-BD31-4B8C-83A1-F6EECF244321}">
                <p14:modId xmlns:p14="http://schemas.microsoft.com/office/powerpoint/2010/main" val="740389998"/>
              </p:ext>
            </p:extLst>
          </p:nvPr>
        </p:nvGraphicFramePr>
        <p:xfrm>
          <a:off x="2971800" y="2736850"/>
          <a:ext cx="3048000" cy="3359149"/>
        </p:xfrm>
        <a:graphic>
          <a:graphicData uri="http://schemas.openxmlformats.org/drawingml/2006/table">
            <a:tbl>
              <a:tblPr>
                <a:tableStyleId>{5C22544A-7EE6-4342-B048-85BDC9FD1C3A}</a:tableStyleId>
              </a:tblPr>
              <a:tblGrid>
                <a:gridCol w="1524000"/>
                <a:gridCol w="1524000"/>
              </a:tblGrid>
              <a:tr h="739579">
                <a:tc>
                  <a:txBody>
                    <a:bodyPr/>
                    <a:lstStyle/>
                    <a:p>
                      <a:pPr algn="ctr" fontAlgn="b"/>
                      <a:r>
                        <a:rPr lang="en-US" sz="2400" u="none" strike="noStrike" dirty="0">
                          <a:effectLst/>
                        </a:rPr>
                        <a:t>Face</a:t>
                      </a:r>
                      <a:endParaRPr lang="en-US" sz="2400" b="0" i="0" u="none" strike="noStrike" dirty="0">
                        <a:solidFill>
                          <a:srgbClr val="000000"/>
                        </a:solidFill>
                        <a:effectLst/>
                        <a:latin typeface="Times New Roman"/>
                      </a:endParaRPr>
                    </a:p>
                  </a:txBody>
                  <a:tcPr marL="7620" marR="7620" marT="7620" marB="0" anchor="b"/>
                </a:tc>
                <a:tc>
                  <a:txBody>
                    <a:bodyPr/>
                    <a:lstStyle/>
                    <a:p>
                      <a:pPr algn="ctr" fontAlgn="b"/>
                      <a:r>
                        <a:rPr lang="en-US" sz="2400" u="none" strike="noStrike" dirty="0">
                          <a:effectLst/>
                        </a:rPr>
                        <a:t>Frequency</a:t>
                      </a:r>
                      <a:endParaRPr lang="en-US" sz="2400" b="0" i="0" u="none" strike="noStrike" dirty="0">
                        <a:solidFill>
                          <a:srgbClr val="000000"/>
                        </a:solidFill>
                        <a:effectLst/>
                        <a:latin typeface="Times New Roman"/>
                      </a:endParaRPr>
                    </a:p>
                  </a:txBody>
                  <a:tcPr marL="7620" marR="7620" marT="7620" marB="0" anchor="b"/>
                </a:tc>
              </a:tr>
              <a:tr h="436595">
                <a:tc>
                  <a:txBody>
                    <a:bodyPr/>
                    <a:lstStyle/>
                    <a:p>
                      <a:pPr algn="ctr" fontAlgn="b"/>
                      <a:r>
                        <a:rPr lang="en-US" sz="2400" u="none" strike="noStrike">
                          <a:effectLst/>
                        </a:rPr>
                        <a:t>1</a:t>
                      </a:r>
                      <a:endParaRPr lang="en-US" sz="2400" b="0" i="0" u="none" strike="noStrike">
                        <a:solidFill>
                          <a:srgbClr val="000000"/>
                        </a:solidFill>
                        <a:effectLst/>
                        <a:latin typeface="Times New Roman"/>
                      </a:endParaRPr>
                    </a:p>
                  </a:txBody>
                  <a:tcPr marL="7620" marR="7620" marT="7620" marB="0" anchor="b"/>
                </a:tc>
                <a:tc>
                  <a:txBody>
                    <a:bodyPr/>
                    <a:lstStyle/>
                    <a:p>
                      <a:pPr algn="ctr" fontAlgn="b"/>
                      <a:r>
                        <a:rPr lang="en-US" sz="2400" u="none" strike="noStrike" dirty="0">
                          <a:effectLst/>
                        </a:rPr>
                        <a:t>42</a:t>
                      </a:r>
                      <a:endParaRPr lang="en-US" sz="2400" b="0" i="0" u="none" strike="noStrike" dirty="0">
                        <a:solidFill>
                          <a:srgbClr val="000000"/>
                        </a:solidFill>
                        <a:effectLst/>
                        <a:latin typeface="Times New Roman"/>
                      </a:endParaRPr>
                    </a:p>
                  </a:txBody>
                  <a:tcPr marL="7620" marR="7620" marT="7620" marB="0" anchor="b"/>
                </a:tc>
              </a:tr>
              <a:tr h="436595">
                <a:tc>
                  <a:txBody>
                    <a:bodyPr/>
                    <a:lstStyle/>
                    <a:p>
                      <a:pPr algn="ctr" fontAlgn="b"/>
                      <a:r>
                        <a:rPr lang="en-US" sz="2400" u="none" strike="noStrike">
                          <a:effectLst/>
                        </a:rPr>
                        <a:t>2</a:t>
                      </a:r>
                      <a:endParaRPr lang="en-US" sz="2400" b="0" i="0" u="none" strike="noStrike">
                        <a:solidFill>
                          <a:srgbClr val="000000"/>
                        </a:solidFill>
                        <a:effectLst/>
                        <a:latin typeface="Times New Roman"/>
                      </a:endParaRPr>
                    </a:p>
                  </a:txBody>
                  <a:tcPr marL="7620" marR="7620" marT="7620" marB="0" anchor="b"/>
                </a:tc>
                <a:tc>
                  <a:txBody>
                    <a:bodyPr/>
                    <a:lstStyle/>
                    <a:p>
                      <a:pPr algn="ctr" fontAlgn="b"/>
                      <a:r>
                        <a:rPr lang="en-US" sz="2400" u="none" strike="noStrike" dirty="0">
                          <a:effectLst/>
                        </a:rPr>
                        <a:t>55</a:t>
                      </a:r>
                      <a:endParaRPr lang="en-US" sz="2400" b="0" i="0" u="none" strike="noStrike" dirty="0">
                        <a:solidFill>
                          <a:srgbClr val="000000"/>
                        </a:solidFill>
                        <a:effectLst/>
                        <a:latin typeface="Times New Roman"/>
                      </a:endParaRPr>
                    </a:p>
                  </a:txBody>
                  <a:tcPr marL="7620" marR="7620" marT="7620" marB="0" anchor="b"/>
                </a:tc>
              </a:tr>
              <a:tr h="436595">
                <a:tc>
                  <a:txBody>
                    <a:bodyPr/>
                    <a:lstStyle/>
                    <a:p>
                      <a:pPr algn="ctr" fontAlgn="b"/>
                      <a:r>
                        <a:rPr lang="en-US" sz="2400" u="none" strike="noStrike">
                          <a:effectLst/>
                        </a:rPr>
                        <a:t>3</a:t>
                      </a:r>
                      <a:endParaRPr lang="en-US" sz="2400" b="0" i="0" u="none" strike="noStrike">
                        <a:solidFill>
                          <a:srgbClr val="000000"/>
                        </a:solidFill>
                        <a:effectLst/>
                        <a:latin typeface="Times New Roman"/>
                      </a:endParaRPr>
                    </a:p>
                  </a:txBody>
                  <a:tcPr marL="7620" marR="7620" marT="7620" marB="0" anchor="b"/>
                </a:tc>
                <a:tc>
                  <a:txBody>
                    <a:bodyPr/>
                    <a:lstStyle/>
                    <a:p>
                      <a:pPr algn="ctr" fontAlgn="b"/>
                      <a:r>
                        <a:rPr lang="en-US" sz="2400" u="none" strike="noStrike" dirty="0">
                          <a:effectLst/>
                        </a:rPr>
                        <a:t>38</a:t>
                      </a:r>
                      <a:endParaRPr lang="en-US" sz="2400" b="0" i="0" u="none" strike="noStrike" dirty="0">
                        <a:solidFill>
                          <a:srgbClr val="000000"/>
                        </a:solidFill>
                        <a:effectLst/>
                        <a:latin typeface="Times New Roman"/>
                      </a:endParaRPr>
                    </a:p>
                  </a:txBody>
                  <a:tcPr marL="7620" marR="7620" marT="7620" marB="0" anchor="b"/>
                </a:tc>
              </a:tr>
              <a:tr h="436595">
                <a:tc>
                  <a:txBody>
                    <a:bodyPr/>
                    <a:lstStyle/>
                    <a:p>
                      <a:pPr algn="ctr" fontAlgn="b"/>
                      <a:r>
                        <a:rPr lang="en-US" sz="2400" u="none" strike="noStrike">
                          <a:effectLst/>
                        </a:rPr>
                        <a:t>4</a:t>
                      </a:r>
                      <a:endParaRPr lang="en-US" sz="2400" b="0" i="0" u="none" strike="noStrike">
                        <a:solidFill>
                          <a:srgbClr val="000000"/>
                        </a:solidFill>
                        <a:effectLst/>
                        <a:latin typeface="Times New Roman"/>
                      </a:endParaRPr>
                    </a:p>
                  </a:txBody>
                  <a:tcPr marL="7620" marR="7620" marT="7620" marB="0" anchor="b"/>
                </a:tc>
                <a:tc>
                  <a:txBody>
                    <a:bodyPr/>
                    <a:lstStyle/>
                    <a:p>
                      <a:pPr algn="ctr" fontAlgn="b"/>
                      <a:r>
                        <a:rPr lang="en-US" sz="2400" u="none" strike="noStrike" dirty="0">
                          <a:effectLst/>
                        </a:rPr>
                        <a:t>57</a:t>
                      </a:r>
                      <a:endParaRPr lang="en-US" sz="2400" b="0" i="0" u="none" strike="noStrike" dirty="0">
                        <a:solidFill>
                          <a:srgbClr val="000000"/>
                        </a:solidFill>
                        <a:effectLst/>
                        <a:latin typeface="Times New Roman"/>
                      </a:endParaRPr>
                    </a:p>
                  </a:txBody>
                  <a:tcPr marL="7620" marR="7620" marT="7620" marB="0" anchor="b"/>
                </a:tc>
              </a:tr>
              <a:tr h="436595">
                <a:tc>
                  <a:txBody>
                    <a:bodyPr/>
                    <a:lstStyle/>
                    <a:p>
                      <a:pPr algn="ctr" fontAlgn="b"/>
                      <a:r>
                        <a:rPr lang="en-US" sz="2400" u="none" strike="noStrike">
                          <a:effectLst/>
                        </a:rPr>
                        <a:t>5</a:t>
                      </a:r>
                      <a:endParaRPr lang="en-US" sz="2400" b="0" i="0" u="none" strike="noStrike">
                        <a:solidFill>
                          <a:srgbClr val="000000"/>
                        </a:solidFill>
                        <a:effectLst/>
                        <a:latin typeface="Times New Roman"/>
                      </a:endParaRPr>
                    </a:p>
                  </a:txBody>
                  <a:tcPr marL="7620" marR="7620" marT="7620" marB="0" anchor="b"/>
                </a:tc>
                <a:tc>
                  <a:txBody>
                    <a:bodyPr/>
                    <a:lstStyle/>
                    <a:p>
                      <a:pPr algn="ctr" fontAlgn="b"/>
                      <a:r>
                        <a:rPr lang="en-US" sz="2400" u="none" strike="noStrike" dirty="0">
                          <a:effectLst/>
                        </a:rPr>
                        <a:t>64</a:t>
                      </a:r>
                      <a:endParaRPr lang="en-US" sz="2400" b="0" i="0" u="none" strike="noStrike" dirty="0">
                        <a:solidFill>
                          <a:srgbClr val="000000"/>
                        </a:solidFill>
                        <a:effectLst/>
                        <a:latin typeface="Times New Roman"/>
                      </a:endParaRPr>
                    </a:p>
                  </a:txBody>
                  <a:tcPr marL="7620" marR="7620" marT="7620" marB="0" anchor="b"/>
                </a:tc>
              </a:tr>
              <a:tr h="436595">
                <a:tc>
                  <a:txBody>
                    <a:bodyPr/>
                    <a:lstStyle/>
                    <a:p>
                      <a:pPr algn="ctr" fontAlgn="b"/>
                      <a:r>
                        <a:rPr lang="en-US" sz="2400" u="none" strike="noStrike">
                          <a:effectLst/>
                        </a:rPr>
                        <a:t>6</a:t>
                      </a:r>
                      <a:endParaRPr lang="en-US" sz="2400" b="0" i="0" u="none" strike="noStrike">
                        <a:solidFill>
                          <a:srgbClr val="000000"/>
                        </a:solidFill>
                        <a:effectLst/>
                        <a:latin typeface="Times New Roman"/>
                      </a:endParaRPr>
                    </a:p>
                  </a:txBody>
                  <a:tcPr marL="7620" marR="7620" marT="7620" marB="0" anchor="b"/>
                </a:tc>
                <a:tc>
                  <a:txBody>
                    <a:bodyPr/>
                    <a:lstStyle/>
                    <a:p>
                      <a:pPr algn="ctr" fontAlgn="b"/>
                      <a:r>
                        <a:rPr lang="en-US" sz="2400" u="none" strike="noStrike" dirty="0">
                          <a:effectLst/>
                        </a:rPr>
                        <a:t>44</a:t>
                      </a:r>
                      <a:endParaRPr lang="en-US" sz="2400" b="0" i="0" u="none" strike="noStrike" dirty="0">
                        <a:solidFill>
                          <a:srgbClr val="000000"/>
                        </a:solidFill>
                        <a:effectLst/>
                        <a:latin typeface="Times New Roman"/>
                      </a:endParaRPr>
                    </a:p>
                  </a:txBody>
                  <a:tcPr marL="7620" marR="7620" marT="7620" marB="0" anchor="b"/>
                </a:tc>
              </a:tr>
            </a:tbl>
          </a:graphicData>
        </a:graphic>
      </p:graphicFrame>
    </p:spTree>
    <p:extLst>
      <p:ext uri="{BB962C8B-B14F-4D97-AF65-F5344CB8AC3E}">
        <p14:creationId xmlns:p14="http://schemas.microsoft.com/office/powerpoint/2010/main" val="11629659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81000"/>
            <a:ext cx="8458200" cy="2819400"/>
          </a:xfrm>
        </p:spPr>
        <p:txBody>
          <a:bodyPr>
            <a:normAutofit/>
          </a:bodyPr>
          <a:lstStyle/>
          <a:p>
            <a:pPr lvl="0" algn="l"/>
            <a:r>
              <a:rPr lang="en-US" sz="3200" dirty="0" smtClean="0"/>
              <a:t>Is a particular 6-sided die fair?  I rolled a 6-sided die 300 times and got the following values:</a:t>
            </a:r>
            <a:r>
              <a:rPr lang="en-US" sz="3200" dirty="0"/>
              <a:t/>
            </a:r>
            <a:br>
              <a:rPr lang="en-US" sz="3200" dirty="0"/>
            </a:br>
            <a:endParaRPr lang="en-US" sz="3200" dirty="0"/>
          </a:p>
        </p:txBody>
      </p:sp>
      <p:graphicFrame>
        <p:nvGraphicFramePr>
          <p:cNvPr id="4" name="Table 3"/>
          <p:cNvGraphicFramePr>
            <a:graphicFrameLocks noGrp="1"/>
          </p:cNvGraphicFramePr>
          <p:nvPr>
            <p:extLst>
              <p:ext uri="{D42A27DB-BD31-4B8C-83A1-F6EECF244321}">
                <p14:modId xmlns:p14="http://schemas.microsoft.com/office/powerpoint/2010/main" val="365137995"/>
              </p:ext>
            </p:extLst>
          </p:nvPr>
        </p:nvGraphicFramePr>
        <p:xfrm>
          <a:off x="5791200" y="2743200"/>
          <a:ext cx="3048000" cy="3359149"/>
        </p:xfrm>
        <a:graphic>
          <a:graphicData uri="http://schemas.openxmlformats.org/drawingml/2006/table">
            <a:tbl>
              <a:tblPr>
                <a:tableStyleId>{5C22544A-7EE6-4342-B048-85BDC9FD1C3A}</a:tableStyleId>
              </a:tblPr>
              <a:tblGrid>
                <a:gridCol w="1524000"/>
                <a:gridCol w="1524000"/>
              </a:tblGrid>
              <a:tr h="739579">
                <a:tc>
                  <a:txBody>
                    <a:bodyPr/>
                    <a:lstStyle/>
                    <a:p>
                      <a:pPr algn="ctr" fontAlgn="b"/>
                      <a:r>
                        <a:rPr lang="en-US" sz="2400" u="none" strike="noStrike" dirty="0">
                          <a:effectLst/>
                        </a:rPr>
                        <a:t>Face</a:t>
                      </a:r>
                      <a:endParaRPr lang="en-US" sz="2400" b="0" i="0" u="none" strike="noStrike" dirty="0">
                        <a:solidFill>
                          <a:srgbClr val="000000"/>
                        </a:solidFill>
                        <a:effectLst/>
                        <a:latin typeface="Times New Roman"/>
                      </a:endParaRPr>
                    </a:p>
                  </a:txBody>
                  <a:tcPr marL="7620" marR="7620" marT="7620" marB="0" anchor="b"/>
                </a:tc>
                <a:tc>
                  <a:txBody>
                    <a:bodyPr/>
                    <a:lstStyle/>
                    <a:p>
                      <a:pPr algn="ctr" fontAlgn="b"/>
                      <a:r>
                        <a:rPr lang="en-US" sz="2400" u="none" strike="noStrike" dirty="0">
                          <a:effectLst/>
                        </a:rPr>
                        <a:t>Frequency</a:t>
                      </a:r>
                      <a:endParaRPr lang="en-US" sz="2400" b="0" i="0" u="none" strike="noStrike" dirty="0">
                        <a:solidFill>
                          <a:srgbClr val="000000"/>
                        </a:solidFill>
                        <a:effectLst/>
                        <a:latin typeface="Times New Roman"/>
                      </a:endParaRPr>
                    </a:p>
                  </a:txBody>
                  <a:tcPr marL="7620" marR="7620" marT="7620" marB="0" anchor="b"/>
                </a:tc>
              </a:tr>
              <a:tr h="436595">
                <a:tc>
                  <a:txBody>
                    <a:bodyPr/>
                    <a:lstStyle/>
                    <a:p>
                      <a:pPr algn="ctr" fontAlgn="b"/>
                      <a:r>
                        <a:rPr lang="en-US" sz="2400" u="none" strike="noStrike">
                          <a:effectLst/>
                        </a:rPr>
                        <a:t>1</a:t>
                      </a:r>
                      <a:endParaRPr lang="en-US" sz="2400" b="0" i="0" u="none" strike="noStrike">
                        <a:solidFill>
                          <a:srgbClr val="000000"/>
                        </a:solidFill>
                        <a:effectLst/>
                        <a:latin typeface="Times New Roman"/>
                      </a:endParaRPr>
                    </a:p>
                  </a:txBody>
                  <a:tcPr marL="7620" marR="7620" marT="7620" marB="0" anchor="b"/>
                </a:tc>
                <a:tc>
                  <a:txBody>
                    <a:bodyPr/>
                    <a:lstStyle/>
                    <a:p>
                      <a:pPr algn="ctr" fontAlgn="b"/>
                      <a:r>
                        <a:rPr lang="en-US" sz="2400" u="none" strike="noStrike" dirty="0">
                          <a:effectLst/>
                        </a:rPr>
                        <a:t>42</a:t>
                      </a:r>
                      <a:endParaRPr lang="en-US" sz="2400" b="0" i="0" u="none" strike="noStrike" dirty="0">
                        <a:solidFill>
                          <a:srgbClr val="000000"/>
                        </a:solidFill>
                        <a:effectLst/>
                        <a:latin typeface="Times New Roman"/>
                      </a:endParaRPr>
                    </a:p>
                  </a:txBody>
                  <a:tcPr marL="7620" marR="7620" marT="7620" marB="0" anchor="b"/>
                </a:tc>
              </a:tr>
              <a:tr h="436595">
                <a:tc>
                  <a:txBody>
                    <a:bodyPr/>
                    <a:lstStyle/>
                    <a:p>
                      <a:pPr algn="ctr" fontAlgn="b"/>
                      <a:r>
                        <a:rPr lang="en-US" sz="2400" u="none" strike="noStrike" dirty="0">
                          <a:effectLst/>
                        </a:rPr>
                        <a:t>2</a:t>
                      </a:r>
                      <a:endParaRPr lang="en-US" sz="2400" b="0" i="0" u="none" strike="noStrike" dirty="0">
                        <a:solidFill>
                          <a:srgbClr val="000000"/>
                        </a:solidFill>
                        <a:effectLst/>
                        <a:latin typeface="Times New Roman"/>
                      </a:endParaRPr>
                    </a:p>
                  </a:txBody>
                  <a:tcPr marL="7620" marR="7620" marT="7620" marB="0" anchor="b"/>
                </a:tc>
                <a:tc>
                  <a:txBody>
                    <a:bodyPr/>
                    <a:lstStyle/>
                    <a:p>
                      <a:pPr algn="ctr" fontAlgn="b"/>
                      <a:r>
                        <a:rPr lang="en-US" sz="2400" u="none" strike="noStrike" dirty="0">
                          <a:effectLst/>
                        </a:rPr>
                        <a:t>55</a:t>
                      </a:r>
                      <a:endParaRPr lang="en-US" sz="2400" b="0" i="0" u="none" strike="noStrike" dirty="0">
                        <a:solidFill>
                          <a:srgbClr val="000000"/>
                        </a:solidFill>
                        <a:effectLst/>
                        <a:latin typeface="Times New Roman"/>
                      </a:endParaRPr>
                    </a:p>
                  </a:txBody>
                  <a:tcPr marL="7620" marR="7620" marT="7620" marB="0" anchor="b"/>
                </a:tc>
              </a:tr>
              <a:tr h="436595">
                <a:tc>
                  <a:txBody>
                    <a:bodyPr/>
                    <a:lstStyle/>
                    <a:p>
                      <a:pPr algn="ctr" fontAlgn="b"/>
                      <a:r>
                        <a:rPr lang="en-US" sz="2400" u="none" strike="noStrike">
                          <a:effectLst/>
                        </a:rPr>
                        <a:t>3</a:t>
                      </a:r>
                      <a:endParaRPr lang="en-US" sz="2400" b="0" i="0" u="none" strike="noStrike">
                        <a:solidFill>
                          <a:srgbClr val="000000"/>
                        </a:solidFill>
                        <a:effectLst/>
                        <a:latin typeface="Times New Roman"/>
                      </a:endParaRPr>
                    </a:p>
                  </a:txBody>
                  <a:tcPr marL="7620" marR="7620" marT="7620" marB="0" anchor="b"/>
                </a:tc>
                <a:tc>
                  <a:txBody>
                    <a:bodyPr/>
                    <a:lstStyle/>
                    <a:p>
                      <a:pPr algn="ctr" fontAlgn="b"/>
                      <a:r>
                        <a:rPr lang="en-US" sz="2400" u="none" strike="noStrike" dirty="0">
                          <a:effectLst/>
                        </a:rPr>
                        <a:t>38</a:t>
                      </a:r>
                      <a:endParaRPr lang="en-US" sz="2400" b="0" i="0" u="none" strike="noStrike" dirty="0">
                        <a:solidFill>
                          <a:srgbClr val="000000"/>
                        </a:solidFill>
                        <a:effectLst/>
                        <a:latin typeface="Times New Roman"/>
                      </a:endParaRPr>
                    </a:p>
                  </a:txBody>
                  <a:tcPr marL="7620" marR="7620" marT="7620" marB="0" anchor="b"/>
                </a:tc>
              </a:tr>
              <a:tr h="436595">
                <a:tc>
                  <a:txBody>
                    <a:bodyPr/>
                    <a:lstStyle/>
                    <a:p>
                      <a:pPr algn="ctr" fontAlgn="b"/>
                      <a:r>
                        <a:rPr lang="en-US" sz="2400" u="none" strike="noStrike">
                          <a:effectLst/>
                        </a:rPr>
                        <a:t>4</a:t>
                      </a:r>
                      <a:endParaRPr lang="en-US" sz="2400" b="0" i="0" u="none" strike="noStrike">
                        <a:solidFill>
                          <a:srgbClr val="000000"/>
                        </a:solidFill>
                        <a:effectLst/>
                        <a:latin typeface="Times New Roman"/>
                      </a:endParaRPr>
                    </a:p>
                  </a:txBody>
                  <a:tcPr marL="7620" marR="7620" marT="7620" marB="0" anchor="b"/>
                </a:tc>
                <a:tc>
                  <a:txBody>
                    <a:bodyPr/>
                    <a:lstStyle/>
                    <a:p>
                      <a:pPr algn="ctr" fontAlgn="b"/>
                      <a:r>
                        <a:rPr lang="en-US" sz="2400" u="none" strike="noStrike" dirty="0">
                          <a:effectLst/>
                        </a:rPr>
                        <a:t>57</a:t>
                      </a:r>
                      <a:endParaRPr lang="en-US" sz="2400" b="0" i="0" u="none" strike="noStrike" dirty="0">
                        <a:solidFill>
                          <a:srgbClr val="000000"/>
                        </a:solidFill>
                        <a:effectLst/>
                        <a:latin typeface="Times New Roman"/>
                      </a:endParaRPr>
                    </a:p>
                  </a:txBody>
                  <a:tcPr marL="7620" marR="7620" marT="7620" marB="0" anchor="b"/>
                </a:tc>
              </a:tr>
              <a:tr h="436595">
                <a:tc>
                  <a:txBody>
                    <a:bodyPr/>
                    <a:lstStyle/>
                    <a:p>
                      <a:pPr algn="ctr" fontAlgn="b"/>
                      <a:r>
                        <a:rPr lang="en-US" sz="2400" u="none" strike="noStrike">
                          <a:effectLst/>
                        </a:rPr>
                        <a:t>5</a:t>
                      </a:r>
                      <a:endParaRPr lang="en-US" sz="2400" b="0" i="0" u="none" strike="noStrike">
                        <a:solidFill>
                          <a:srgbClr val="000000"/>
                        </a:solidFill>
                        <a:effectLst/>
                        <a:latin typeface="Times New Roman"/>
                      </a:endParaRPr>
                    </a:p>
                  </a:txBody>
                  <a:tcPr marL="7620" marR="7620" marT="7620" marB="0" anchor="b"/>
                </a:tc>
                <a:tc>
                  <a:txBody>
                    <a:bodyPr/>
                    <a:lstStyle/>
                    <a:p>
                      <a:pPr algn="ctr" fontAlgn="b"/>
                      <a:r>
                        <a:rPr lang="en-US" sz="2400" u="none" strike="noStrike" dirty="0">
                          <a:effectLst/>
                        </a:rPr>
                        <a:t>64</a:t>
                      </a:r>
                      <a:endParaRPr lang="en-US" sz="2400" b="0" i="0" u="none" strike="noStrike" dirty="0">
                        <a:solidFill>
                          <a:srgbClr val="000000"/>
                        </a:solidFill>
                        <a:effectLst/>
                        <a:latin typeface="Times New Roman"/>
                      </a:endParaRPr>
                    </a:p>
                  </a:txBody>
                  <a:tcPr marL="7620" marR="7620" marT="7620" marB="0" anchor="b"/>
                </a:tc>
              </a:tr>
              <a:tr h="436595">
                <a:tc>
                  <a:txBody>
                    <a:bodyPr/>
                    <a:lstStyle/>
                    <a:p>
                      <a:pPr algn="ctr" fontAlgn="b"/>
                      <a:r>
                        <a:rPr lang="en-US" sz="2400" u="none" strike="noStrike">
                          <a:effectLst/>
                        </a:rPr>
                        <a:t>6</a:t>
                      </a:r>
                      <a:endParaRPr lang="en-US" sz="2400" b="0" i="0" u="none" strike="noStrike">
                        <a:solidFill>
                          <a:srgbClr val="000000"/>
                        </a:solidFill>
                        <a:effectLst/>
                        <a:latin typeface="Times New Roman"/>
                      </a:endParaRPr>
                    </a:p>
                  </a:txBody>
                  <a:tcPr marL="7620" marR="7620" marT="7620" marB="0" anchor="b"/>
                </a:tc>
                <a:tc>
                  <a:txBody>
                    <a:bodyPr/>
                    <a:lstStyle/>
                    <a:p>
                      <a:pPr algn="ctr" fontAlgn="b"/>
                      <a:r>
                        <a:rPr lang="en-US" sz="2400" u="none" strike="noStrike" dirty="0">
                          <a:effectLst/>
                        </a:rPr>
                        <a:t>44</a:t>
                      </a:r>
                      <a:endParaRPr lang="en-US" sz="2400" b="0" i="0" u="none" strike="noStrike" dirty="0">
                        <a:solidFill>
                          <a:srgbClr val="000000"/>
                        </a:solidFill>
                        <a:effectLst/>
                        <a:latin typeface="Times New Roman"/>
                      </a:endParaRPr>
                    </a:p>
                  </a:txBody>
                  <a:tcPr marL="7620" marR="7620" marT="7620" marB="0" anchor="b"/>
                </a:tc>
              </a:tr>
            </a:tbl>
          </a:graphicData>
        </a:graphic>
      </p:graphicFrame>
      <mc:AlternateContent xmlns:mc="http://schemas.openxmlformats.org/markup-compatibility/2006" xmlns:a14="http://schemas.microsoft.com/office/drawing/2010/main">
        <mc:Choice Requires="a14">
          <p:sp>
            <p:nvSpPr>
              <p:cNvPr id="3" name="TextBox 2"/>
              <p:cNvSpPr txBox="1"/>
              <p:nvPr/>
            </p:nvSpPr>
            <p:spPr>
              <a:xfrm>
                <a:off x="609600" y="2590800"/>
                <a:ext cx="4648200" cy="1384995"/>
              </a:xfrm>
              <a:prstGeom prst="rect">
                <a:avLst/>
              </a:prstGeom>
              <a:noFill/>
            </p:spPr>
            <p:txBody>
              <a:bodyPr wrap="square" rtlCol="0">
                <a:spAutoFit/>
              </a:bodyPr>
              <a:lstStyle/>
              <a:p>
                <a14:m>
                  <m:oMath xmlns:m="http://schemas.openxmlformats.org/officeDocument/2006/math">
                    <m:sSub>
                      <m:sSubPr>
                        <m:ctrlPr>
                          <a:rPr lang="en-US" sz="2800" i="1">
                            <a:latin typeface="Cambria Math"/>
                          </a:rPr>
                        </m:ctrlPr>
                      </m:sSubPr>
                      <m:e>
                        <m:r>
                          <a:rPr lang="en-US" sz="2800" i="1">
                            <a:latin typeface="Cambria Math"/>
                          </a:rPr>
                          <m:t>𝐻</m:t>
                        </m:r>
                      </m:e>
                      <m:sub>
                        <m:r>
                          <a:rPr lang="en-US" sz="2800" i="1">
                            <a:latin typeface="Cambria Math"/>
                          </a:rPr>
                          <m:t>𝑜</m:t>
                        </m:r>
                      </m:sub>
                    </m:sSub>
                    <m:r>
                      <a:rPr lang="en-US" sz="2800" i="1">
                        <a:latin typeface="Cambria Math"/>
                      </a:rPr>
                      <m:t>:</m:t>
                    </m:r>
                  </m:oMath>
                </a14:m>
                <a:r>
                  <a:rPr lang="en-US" sz="2800" dirty="0"/>
                  <a:t> </a:t>
                </a:r>
                <a:r>
                  <a:rPr lang="en-US" sz="2800" dirty="0" smtClean="0"/>
                  <a:t>Die is fair</a:t>
                </a:r>
                <a:r>
                  <a:rPr lang="en-US" sz="2800" dirty="0"/>
                  <a:t/>
                </a:r>
                <a:br>
                  <a:rPr lang="en-US" sz="2800" dirty="0"/>
                </a:br>
                <a:r>
                  <a:rPr lang="en-US" sz="2800" dirty="0"/>
                  <a:t/>
                </a:r>
                <a:br>
                  <a:rPr lang="en-US" sz="2800" dirty="0"/>
                </a:br>
                <a14:m>
                  <m:oMath xmlns:m="http://schemas.openxmlformats.org/officeDocument/2006/math">
                    <m:sSub>
                      <m:sSubPr>
                        <m:ctrlPr>
                          <a:rPr lang="en-US" sz="2800" i="1">
                            <a:latin typeface="Cambria Math"/>
                          </a:rPr>
                        </m:ctrlPr>
                      </m:sSubPr>
                      <m:e>
                        <m:r>
                          <a:rPr lang="en-US" sz="2800" i="1">
                            <a:latin typeface="Cambria Math"/>
                          </a:rPr>
                          <m:t>𝐻</m:t>
                        </m:r>
                      </m:e>
                      <m:sub>
                        <m:r>
                          <a:rPr lang="en-US" sz="2800" i="1">
                            <a:latin typeface="Cambria Math"/>
                          </a:rPr>
                          <m:t>𝑎</m:t>
                        </m:r>
                      </m:sub>
                    </m:sSub>
                    <m:r>
                      <a:rPr lang="en-US" sz="2800" i="1">
                        <a:latin typeface="Cambria Math"/>
                      </a:rPr>
                      <m:t>:</m:t>
                    </m:r>
                  </m:oMath>
                </a14:m>
                <a:r>
                  <a:rPr lang="en-US" sz="2800" dirty="0"/>
                  <a:t> </a:t>
                </a:r>
                <a:r>
                  <a:rPr lang="en-US" sz="2800" dirty="0" smtClean="0"/>
                  <a:t>Die is biased in some way</a:t>
                </a:r>
                <a:endParaRPr lang="en-US" sz="2800" dirty="0"/>
              </a:p>
            </p:txBody>
          </p:sp>
        </mc:Choice>
        <mc:Fallback xmlns="">
          <p:sp>
            <p:nvSpPr>
              <p:cNvPr id="3" name="TextBox 2"/>
              <p:cNvSpPr txBox="1">
                <a:spLocks noRot="1" noChangeAspect="1" noMove="1" noResize="1" noEditPoints="1" noAdjustHandles="1" noChangeArrowheads="1" noChangeShapeType="1" noTextEdit="1"/>
              </p:cNvSpPr>
              <p:nvPr/>
            </p:nvSpPr>
            <p:spPr>
              <a:xfrm>
                <a:off x="609600" y="2590800"/>
                <a:ext cx="4648200" cy="1384995"/>
              </a:xfrm>
              <a:prstGeom prst="rect">
                <a:avLst/>
              </a:prstGeom>
              <a:blipFill rotWithShape="1">
                <a:blip r:embed="rId2"/>
                <a:stretch>
                  <a:fillRect t="-3965" b="-11894"/>
                </a:stretch>
              </a:blipFill>
            </p:spPr>
            <p:txBody>
              <a:bodyPr/>
              <a:lstStyle/>
              <a:p>
                <a:r>
                  <a:rPr lang="en-US">
                    <a:noFill/>
                  </a:rPr>
                  <a:t> </a:t>
                </a:r>
              </a:p>
            </p:txBody>
          </p:sp>
        </mc:Fallback>
      </mc:AlternateContent>
    </p:spTree>
    <p:extLst>
      <p:ext uri="{BB962C8B-B14F-4D97-AF65-F5344CB8AC3E}">
        <p14:creationId xmlns:p14="http://schemas.microsoft.com/office/powerpoint/2010/main" val="8730692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81000"/>
            <a:ext cx="8458200" cy="2819400"/>
          </a:xfrm>
        </p:spPr>
        <p:txBody>
          <a:bodyPr>
            <a:normAutofit/>
          </a:bodyPr>
          <a:lstStyle/>
          <a:p>
            <a:pPr lvl="0" algn="l"/>
            <a:r>
              <a:rPr lang="en-US" sz="3200" dirty="0" smtClean="0"/>
              <a:t>Is a particular 6-sided die fair?  I rolled a 6-sided die 300 times and got the following values:</a:t>
            </a:r>
            <a:r>
              <a:rPr lang="en-US" sz="3200" dirty="0"/>
              <a:t/>
            </a:r>
            <a:br>
              <a:rPr lang="en-US" sz="3200" dirty="0"/>
            </a:br>
            <a:endParaRPr lang="en-US" sz="3200" dirty="0"/>
          </a:p>
        </p:txBody>
      </p:sp>
      <p:graphicFrame>
        <p:nvGraphicFramePr>
          <p:cNvPr id="4" name="Table 3"/>
          <p:cNvGraphicFramePr>
            <a:graphicFrameLocks noGrp="1"/>
          </p:cNvGraphicFramePr>
          <p:nvPr>
            <p:extLst>
              <p:ext uri="{D42A27DB-BD31-4B8C-83A1-F6EECF244321}">
                <p14:modId xmlns:p14="http://schemas.microsoft.com/office/powerpoint/2010/main" val="3079464075"/>
              </p:ext>
            </p:extLst>
          </p:nvPr>
        </p:nvGraphicFramePr>
        <p:xfrm>
          <a:off x="5791200" y="2743200"/>
          <a:ext cx="3048000" cy="3359149"/>
        </p:xfrm>
        <a:graphic>
          <a:graphicData uri="http://schemas.openxmlformats.org/drawingml/2006/table">
            <a:tbl>
              <a:tblPr>
                <a:tableStyleId>{5C22544A-7EE6-4342-B048-85BDC9FD1C3A}</a:tableStyleId>
              </a:tblPr>
              <a:tblGrid>
                <a:gridCol w="1524000"/>
                <a:gridCol w="1524000"/>
              </a:tblGrid>
              <a:tr h="739579">
                <a:tc>
                  <a:txBody>
                    <a:bodyPr/>
                    <a:lstStyle/>
                    <a:p>
                      <a:pPr algn="ctr" fontAlgn="b"/>
                      <a:r>
                        <a:rPr lang="en-US" sz="2400" u="none" strike="noStrike" dirty="0">
                          <a:effectLst/>
                        </a:rPr>
                        <a:t>Face</a:t>
                      </a:r>
                      <a:endParaRPr lang="en-US" sz="2400" b="0" i="0" u="none" strike="noStrike" dirty="0">
                        <a:solidFill>
                          <a:srgbClr val="000000"/>
                        </a:solidFill>
                        <a:effectLst/>
                        <a:latin typeface="Times New Roman"/>
                      </a:endParaRPr>
                    </a:p>
                  </a:txBody>
                  <a:tcPr marL="7620" marR="7620" marT="7620" marB="0" anchor="b"/>
                </a:tc>
                <a:tc>
                  <a:txBody>
                    <a:bodyPr/>
                    <a:lstStyle/>
                    <a:p>
                      <a:pPr algn="ctr" fontAlgn="b"/>
                      <a:r>
                        <a:rPr lang="en-US" sz="2400" u="none" strike="noStrike" dirty="0">
                          <a:effectLst/>
                        </a:rPr>
                        <a:t>Frequency</a:t>
                      </a:r>
                      <a:endParaRPr lang="en-US" sz="2400" b="0" i="0" u="none" strike="noStrike" dirty="0">
                        <a:solidFill>
                          <a:srgbClr val="000000"/>
                        </a:solidFill>
                        <a:effectLst/>
                        <a:latin typeface="Times New Roman"/>
                      </a:endParaRPr>
                    </a:p>
                  </a:txBody>
                  <a:tcPr marL="7620" marR="7620" marT="7620" marB="0" anchor="b"/>
                </a:tc>
              </a:tr>
              <a:tr h="436595">
                <a:tc>
                  <a:txBody>
                    <a:bodyPr/>
                    <a:lstStyle/>
                    <a:p>
                      <a:pPr algn="ctr" fontAlgn="b"/>
                      <a:r>
                        <a:rPr lang="en-US" sz="2400" u="none" strike="noStrike">
                          <a:effectLst/>
                        </a:rPr>
                        <a:t>1</a:t>
                      </a:r>
                      <a:endParaRPr lang="en-US" sz="2400" b="0" i="0" u="none" strike="noStrike">
                        <a:solidFill>
                          <a:srgbClr val="000000"/>
                        </a:solidFill>
                        <a:effectLst/>
                        <a:latin typeface="Times New Roman"/>
                      </a:endParaRPr>
                    </a:p>
                  </a:txBody>
                  <a:tcPr marL="7620" marR="7620" marT="7620" marB="0" anchor="b"/>
                </a:tc>
                <a:tc>
                  <a:txBody>
                    <a:bodyPr/>
                    <a:lstStyle/>
                    <a:p>
                      <a:pPr algn="ctr" fontAlgn="b"/>
                      <a:r>
                        <a:rPr lang="en-US" sz="2400" u="none" strike="noStrike" dirty="0">
                          <a:effectLst/>
                        </a:rPr>
                        <a:t>42</a:t>
                      </a:r>
                      <a:endParaRPr lang="en-US" sz="2400" b="0" i="0" u="none" strike="noStrike" dirty="0">
                        <a:solidFill>
                          <a:srgbClr val="000000"/>
                        </a:solidFill>
                        <a:effectLst/>
                        <a:latin typeface="Times New Roman"/>
                      </a:endParaRPr>
                    </a:p>
                  </a:txBody>
                  <a:tcPr marL="7620" marR="7620" marT="7620" marB="0" anchor="b"/>
                </a:tc>
              </a:tr>
              <a:tr h="436595">
                <a:tc>
                  <a:txBody>
                    <a:bodyPr/>
                    <a:lstStyle/>
                    <a:p>
                      <a:pPr algn="ctr" fontAlgn="b"/>
                      <a:r>
                        <a:rPr lang="en-US" sz="2400" u="none" strike="noStrike" dirty="0">
                          <a:effectLst/>
                        </a:rPr>
                        <a:t>2</a:t>
                      </a:r>
                      <a:endParaRPr lang="en-US" sz="2400" b="0" i="0" u="none" strike="noStrike" dirty="0">
                        <a:solidFill>
                          <a:srgbClr val="000000"/>
                        </a:solidFill>
                        <a:effectLst/>
                        <a:latin typeface="Times New Roman"/>
                      </a:endParaRPr>
                    </a:p>
                  </a:txBody>
                  <a:tcPr marL="7620" marR="7620" marT="7620" marB="0" anchor="b"/>
                </a:tc>
                <a:tc>
                  <a:txBody>
                    <a:bodyPr/>
                    <a:lstStyle/>
                    <a:p>
                      <a:pPr algn="ctr" fontAlgn="b"/>
                      <a:r>
                        <a:rPr lang="en-US" sz="2400" u="none" strike="noStrike" dirty="0">
                          <a:effectLst/>
                        </a:rPr>
                        <a:t>55</a:t>
                      </a:r>
                      <a:endParaRPr lang="en-US" sz="2400" b="0" i="0" u="none" strike="noStrike" dirty="0">
                        <a:solidFill>
                          <a:srgbClr val="000000"/>
                        </a:solidFill>
                        <a:effectLst/>
                        <a:latin typeface="Times New Roman"/>
                      </a:endParaRPr>
                    </a:p>
                  </a:txBody>
                  <a:tcPr marL="7620" marR="7620" marT="7620" marB="0" anchor="b"/>
                </a:tc>
              </a:tr>
              <a:tr h="436595">
                <a:tc>
                  <a:txBody>
                    <a:bodyPr/>
                    <a:lstStyle/>
                    <a:p>
                      <a:pPr algn="ctr" fontAlgn="b"/>
                      <a:r>
                        <a:rPr lang="en-US" sz="2400" u="none" strike="noStrike">
                          <a:effectLst/>
                        </a:rPr>
                        <a:t>3</a:t>
                      </a:r>
                      <a:endParaRPr lang="en-US" sz="2400" b="0" i="0" u="none" strike="noStrike">
                        <a:solidFill>
                          <a:srgbClr val="000000"/>
                        </a:solidFill>
                        <a:effectLst/>
                        <a:latin typeface="Times New Roman"/>
                      </a:endParaRPr>
                    </a:p>
                  </a:txBody>
                  <a:tcPr marL="7620" marR="7620" marT="7620" marB="0" anchor="b"/>
                </a:tc>
                <a:tc>
                  <a:txBody>
                    <a:bodyPr/>
                    <a:lstStyle/>
                    <a:p>
                      <a:pPr algn="ctr" fontAlgn="b"/>
                      <a:r>
                        <a:rPr lang="en-US" sz="2400" u="none" strike="noStrike" dirty="0">
                          <a:effectLst/>
                        </a:rPr>
                        <a:t>38</a:t>
                      </a:r>
                      <a:endParaRPr lang="en-US" sz="2400" b="0" i="0" u="none" strike="noStrike" dirty="0">
                        <a:solidFill>
                          <a:srgbClr val="000000"/>
                        </a:solidFill>
                        <a:effectLst/>
                        <a:latin typeface="Times New Roman"/>
                      </a:endParaRPr>
                    </a:p>
                  </a:txBody>
                  <a:tcPr marL="7620" marR="7620" marT="7620" marB="0" anchor="b"/>
                </a:tc>
              </a:tr>
              <a:tr h="436595">
                <a:tc>
                  <a:txBody>
                    <a:bodyPr/>
                    <a:lstStyle/>
                    <a:p>
                      <a:pPr algn="ctr" fontAlgn="b"/>
                      <a:r>
                        <a:rPr lang="en-US" sz="2400" u="none" strike="noStrike">
                          <a:effectLst/>
                        </a:rPr>
                        <a:t>4</a:t>
                      </a:r>
                      <a:endParaRPr lang="en-US" sz="2400" b="0" i="0" u="none" strike="noStrike">
                        <a:solidFill>
                          <a:srgbClr val="000000"/>
                        </a:solidFill>
                        <a:effectLst/>
                        <a:latin typeface="Times New Roman"/>
                      </a:endParaRPr>
                    </a:p>
                  </a:txBody>
                  <a:tcPr marL="7620" marR="7620" marT="7620" marB="0" anchor="b"/>
                </a:tc>
                <a:tc>
                  <a:txBody>
                    <a:bodyPr/>
                    <a:lstStyle/>
                    <a:p>
                      <a:pPr algn="ctr" fontAlgn="b"/>
                      <a:r>
                        <a:rPr lang="en-US" sz="2400" u="none" strike="noStrike" dirty="0">
                          <a:effectLst/>
                        </a:rPr>
                        <a:t>57</a:t>
                      </a:r>
                      <a:endParaRPr lang="en-US" sz="2400" b="0" i="0" u="none" strike="noStrike" dirty="0">
                        <a:solidFill>
                          <a:srgbClr val="000000"/>
                        </a:solidFill>
                        <a:effectLst/>
                        <a:latin typeface="Times New Roman"/>
                      </a:endParaRPr>
                    </a:p>
                  </a:txBody>
                  <a:tcPr marL="7620" marR="7620" marT="7620" marB="0" anchor="b"/>
                </a:tc>
              </a:tr>
              <a:tr h="436595">
                <a:tc>
                  <a:txBody>
                    <a:bodyPr/>
                    <a:lstStyle/>
                    <a:p>
                      <a:pPr algn="ctr" fontAlgn="b"/>
                      <a:r>
                        <a:rPr lang="en-US" sz="2400" u="none" strike="noStrike">
                          <a:effectLst/>
                        </a:rPr>
                        <a:t>5</a:t>
                      </a:r>
                      <a:endParaRPr lang="en-US" sz="2400" b="0" i="0" u="none" strike="noStrike">
                        <a:solidFill>
                          <a:srgbClr val="000000"/>
                        </a:solidFill>
                        <a:effectLst/>
                        <a:latin typeface="Times New Roman"/>
                      </a:endParaRPr>
                    </a:p>
                  </a:txBody>
                  <a:tcPr marL="7620" marR="7620" marT="7620" marB="0" anchor="b"/>
                </a:tc>
                <a:tc>
                  <a:txBody>
                    <a:bodyPr/>
                    <a:lstStyle/>
                    <a:p>
                      <a:pPr algn="ctr" fontAlgn="b"/>
                      <a:r>
                        <a:rPr lang="en-US" sz="2400" u="none" strike="noStrike" dirty="0">
                          <a:effectLst/>
                        </a:rPr>
                        <a:t>64</a:t>
                      </a:r>
                      <a:endParaRPr lang="en-US" sz="2400" b="0" i="0" u="none" strike="noStrike" dirty="0">
                        <a:solidFill>
                          <a:srgbClr val="000000"/>
                        </a:solidFill>
                        <a:effectLst/>
                        <a:latin typeface="Times New Roman"/>
                      </a:endParaRPr>
                    </a:p>
                  </a:txBody>
                  <a:tcPr marL="7620" marR="7620" marT="7620" marB="0" anchor="b"/>
                </a:tc>
              </a:tr>
              <a:tr h="436595">
                <a:tc>
                  <a:txBody>
                    <a:bodyPr/>
                    <a:lstStyle/>
                    <a:p>
                      <a:pPr algn="ctr" fontAlgn="b"/>
                      <a:r>
                        <a:rPr lang="en-US" sz="2400" u="none" strike="noStrike">
                          <a:effectLst/>
                        </a:rPr>
                        <a:t>6</a:t>
                      </a:r>
                      <a:endParaRPr lang="en-US" sz="2400" b="0" i="0" u="none" strike="noStrike">
                        <a:solidFill>
                          <a:srgbClr val="000000"/>
                        </a:solidFill>
                        <a:effectLst/>
                        <a:latin typeface="Times New Roman"/>
                      </a:endParaRPr>
                    </a:p>
                  </a:txBody>
                  <a:tcPr marL="7620" marR="7620" marT="7620" marB="0" anchor="b"/>
                </a:tc>
                <a:tc>
                  <a:txBody>
                    <a:bodyPr/>
                    <a:lstStyle/>
                    <a:p>
                      <a:pPr algn="ctr" fontAlgn="b"/>
                      <a:r>
                        <a:rPr lang="en-US" sz="2400" u="none" strike="noStrike" dirty="0">
                          <a:effectLst/>
                        </a:rPr>
                        <a:t>44</a:t>
                      </a:r>
                      <a:endParaRPr lang="en-US" sz="2400" b="0" i="0" u="none" strike="noStrike" dirty="0">
                        <a:solidFill>
                          <a:srgbClr val="000000"/>
                        </a:solidFill>
                        <a:effectLst/>
                        <a:latin typeface="Times New Roman"/>
                      </a:endParaRPr>
                    </a:p>
                  </a:txBody>
                  <a:tcPr marL="7620" marR="7620" marT="7620" marB="0" anchor="b"/>
                </a:tc>
              </a:tr>
            </a:tbl>
          </a:graphicData>
        </a:graphic>
      </p:graphicFrame>
      <mc:AlternateContent xmlns:mc="http://schemas.openxmlformats.org/markup-compatibility/2006" xmlns:a14="http://schemas.microsoft.com/office/drawing/2010/main">
        <mc:Choice Requires="a14">
          <p:sp>
            <p:nvSpPr>
              <p:cNvPr id="3" name="TextBox 2"/>
              <p:cNvSpPr txBox="1"/>
              <p:nvPr/>
            </p:nvSpPr>
            <p:spPr>
              <a:xfrm>
                <a:off x="609600" y="2590800"/>
                <a:ext cx="4648200" cy="2677656"/>
              </a:xfrm>
              <a:prstGeom prst="rect">
                <a:avLst/>
              </a:prstGeom>
              <a:noFill/>
            </p:spPr>
            <p:txBody>
              <a:bodyPr wrap="square" rtlCol="0">
                <a:spAutoFit/>
              </a:bodyPr>
              <a:lstStyle/>
              <a:p>
                <a14:m>
                  <m:oMath xmlns:m="http://schemas.openxmlformats.org/officeDocument/2006/math">
                    <m:sSub>
                      <m:sSubPr>
                        <m:ctrlPr>
                          <a:rPr lang="en-US" sz="2800" i="1">
                            <a:latin typeface="Cambria Math"/>
                          </a:rPr>
                        </m:ctrlPr>
                      </m:sSubPr>
                      <m:e>
                        <m:r>
                          <a:rPr lang="en-US" sz="2800" i="1">
                            <a:latin typeface="Cambria Math"/>
                          </a:rPr>
                          <m:t>𝐻</m:t>
                        </m:r>
                      </m:e>
                      <m:sub>
                        <m:r>
                          <a:rPr lang="en-US" sz="2800" i="1">
                            <a:latin typeface="Cambria Math"/>
                          </a:rPr>
                          <m:t>𝑜</m:t>
                        </m:r>
                      </m:sub>
                    </m:sSub>
                    <m:r>
                      <a:rPr lang="en-US" sz="2800" i="1">
                        <a:latin typeface="Cambria Math"/>
                      </a:rPr>
                      <m:t>:</m:t>
                    </m:r>
                  </m:oMath>
                </a14:m>
                <a:r>
                  <a:rPr lang="en-US" sz="2800" dirty="0"/>
                  <a:t> </a:t>
                </a:r>
                <a:r>
                  <a:rPr lang="en-US" sz="2800" dirty="0" smtClean="0"/>
                  <a:t>Die is fair</a:t>
                </a:r>
                <a:r>
                  <a:rPr lang="en-US" sz="2800" dirty="0"/>
                  <a:t/>
                </a:r>
                <a:br>
                  <a:rPr lang="en-US" sz="2800" dirty="0"/>
                </a:br>
                <a:r>
                  <a:rPr lang="en-US" sz="2800" dirty="0"/>
                  <a:t/>
                </a:r>
                <a:br>
                  <a:rPr lang="en-US" sz="2800" dirty="0"/>
                </a:br>
                <a14:m>
                  <m:oMath xmlns:m="http://schemas.openxmlformats.org/officeDocument/2006/math">
                    <m:sSub>
                      <m:sSubPr>
                        <m:ctrlPr>
                          <a:rPr lang="en-US" sz="2800" i="1">
                            <a:latin typeface="Cambria Math"/>
                          </a:rPr>
                        </m:ctrlPr>
                      </m:sSubPr>
                      <m:e>
                        <m:r>
                          <a:rPr lang="en-US" sz="2800" i="1">
                            <a:latin typeface="Cambria Math"/>
                          </a:rPr>
                          <m:t>𝐻</m:t>
                        </m:r>
                      </m:e>
                      <m:sub>
                        <m:r>
                          <a:rPr lang="en-US" sz="2800" i="1">
                            <a:latin typeface="Cambria Math"/>
                          </a:rPr>
                          <m:t>𝑎</m:t>
                        </m:r>
                      </m:sub>
                    </m:sSub>
                    <m:r>
                      <a:rPr lang="en-US" sz="2800" i="1">
                        <a:latin typeface="Cambria Math"/>
                      </a:rPr>
                      <m:t>:</m:t>
                    </m:r>
                  </m:oMath>
                </a14:m>
                <a:r>
                  <a:rPr lang="en-US" sz="2800" dirty="0"/>
                  <a:t> </a:t>
                </a:r>
                <a:r>
                  <a:rPr lang="en-US" sz="2800" dirty="0" smtClean="0"/>
                  <a:t>Die is biased in some way</a:t>
                </a:r>
              </a:p>
              <a:p>
                <a:endParaRPr lang="en-US" sz="2800" dirty="0"/>
              </a:p>
              <a:p>
                <a:r>
                  <a:rPr lang="en-US" sz="2800" dirty="0" smtClean="0"/>
                  <a:t>Conduct the analysis.  What do you conclude?</a:t>
                </a:r>
                <a:endParaRPr lang="en-US" sz="2800" dirty="0"/>
              </a:p>
            </p:txBody>
          </p:sp>
        </mc:Choice>
        <mc:Fallback xmlns="">
          <p:sp>
            <p:nvSpPr>
              <p:cNvPr id="3" name="TextBox 2"/>
              <p:cNvSpPr txBox="1">
                <a:spLocks noRot="1" noChangeAspect="1" noMove="1" noResize="1" noEditPoints="1" noAdjustHandles="1" noChangeArrowheads="1" noChangeShapeType="1" noTextEdit="1"/>
              </p:cNvSpPr>
              <p:nvPr/>
            </p:nvSpPr>
            <p:spPr>
              <a:xfrm>
                <a:off x="609600" y="2590800"/>
                <a:ext cx="4648200" cy="2677656"/>
              </a:xfrm>
              <a:prstGeom prst="rect">
                <a:avLst/>
              </a:prstGeom>
              <a:blipFill rotWithShape="1">
                <a:blip r:embed="rId2"/>
                <a:stretch>
                  <a:fillRect l="-2621" t="-2050" b="-5695"/>
                </a:stretch>
              </a:blipFill>
            </p:spPr>
            <p:txBody>
              <a:bodyPr/>
              <a:lstStyle/>
              <a:p>
                <a:r>
                  <a:rPr lang="en-US">
                    <a:noFill/>
                  </a:rPr>
                  <a:t> </a:t>
                </a:r>
              </a:p>
            </p:txBody>
          </p:sp>
        </mc:Fallback>
      </mc:AlternateContent>
    </p:spTree>
    <p:extLst>
      <p:ext uri="{BB962C8B-B14F-4D97-AF65-F5344CB8AC3E}">
        <p14:creationId xmlns:p14="http://schemas.microsoft.com/office/powerpoint/2010/main" val="22960140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81000"/>
            <a:ext cx="8458200" cy="2819400"/>
          </a:xfrm>
        </p:spPr>
        <p:txBody>
          <a:bodyPr>
            <a:normAutofit/>
          </a:bodyPr>
          <a:lstStyle/>
          <a:p>
            <a:pPr lvl="0" algn="l"/>
            <a:r>
              <a:rPr lang="en-US" sz="3200" dirty="0" smtClean="0"/>
              <a:t>Is a particular 6-sided die fair?  I rolled a 6-sided die 300 times and got the following values:</a:t>
            </a:r>
            <a:r>
              <a:rPr lang="en-US" sz="3200" dirty="0"/>
              <a:t/>
            </a:r>
            <a:br>
              <a:rPr lang="en-US" sz="3200" dirty="0"/>
            </a:br>
            <a:endParaRPr lang="en-US" sz="3200" dirty="0"/>
          </a:p>
        </p:txBody>
      </p:sp>
      <mc:AlternateContent xmlns:mc="http://schemas.openxmlformats.org/markup-compatibility/2006" xmlns:a14="http://schemas.microsoft.com/office/drawing/2010/main">
        <mc:Choice Requires="a14">
          <p:sp>
            <p:nvSpPr>
              <p:cNvPr id="3" name="TextBox 2"/>
              <p:cNvSpPr txBox="1"/>
              <p:nvPr/>
            </p:nvSpPr>
            <p:spPr>
              <a:xfrm>
                <a:off x="228600" y="2819400"/>
                <a:ext cx="4648200" cy="2677656"/>
              </a:xfrm>
              <a:prstGeom prst="rect">
                <a:avLst/>
              </a:prstGeom>
              <a:noFill/>
            </p:spPr>
            <p:txBody>
              <a:bodyPr wrap="square" rtlCol="0">
                <a:spAutoFit/>
              </a:bodyPr>
              <a:lstStyle/>
              <a:p>
                <a14:m>
                  <m:oMath xmlns:m="http://schemas.openxmlformats.org/officeDocument/2006/math">
                    <m:sSub>
                      <m:sSubPr>
                        <m:ctrlPr>
                          <a:rPr lang="en-US" sz="2800" i="1">
                            <a:latin typeface="Cambria Math"/>
                          </a:rPr>
                        </m:ctrlPr>
                      </m:sSubPr>
                      <m:e>
                        <m:r>
                          <a:rPr lang="en-US" sz="2800" i="1">
                            <a:latin typeface="Cambria Math"/>
                          </a:rPr>
                          <m:t>𝐻</m:t>
                        </m:r>
                      </m:e>
                      <m:sub>
                        <m:r>
                          <a:rPr lang="en-US" sz="2800" i="1">
                            <a:latin typeface="Cambria Math"/>
                          </a:rPr>
                          <m:t>𝑜</m:t>
                        </m:r>
                      </m:sub>
                    </m:sSub>
                    <m:r>
                      <a:rPr lang="en-US" sz="2800" i="1">
                        <a:latin typeface="Cambria Math"/>
                      </a:rPr>
                      <m:t>:</m:t>
                    </m:r>
                  </m:oMath>
                </a14:m>
                <a:r>
                  <a:rPr lang="en-US" sz="2800" dirty="0"/>
                  <a:t> </a:t>
                </a:r>
                <a:r>
                  <a:rPr lang="en-US" sz="2800" dirty="0" smtClean="0"/>
                  <a:t>Die is fair</a:t>
                </a:r>
                <a:r>
                  <a:rPr lang="en-US" sz="2800" dirty="0"/>
                  <a:t/>
                </a:r>
                <a:br>
                  <a:rPr lang="en-US" sz="2800" dirty="0"/>
                </a:br>
                <a:r>
                  <a:rPr lang="en-US" sz="2800" dirty="0"/>
                  <a:t/>
                </a:r>
                <a:br>
                  <a:rPr lang="en-US" sz="2800" dirty="0"/>
                </a:br>
                <a14:m>
                  <m:oMath xmlns:m="http://schemas.openxmlformats.org/officeDocument/2006/math">
                    <m:sSub>
                      <m:sSubPr>
                        <m:ctrlPr>
                          <a:rPr lang="en-US" sz="2800" i="1">
                            <a:latin typeface="Cambria Math"/>
                          </a:rPr>
                        </m:ctrlPr>
                      </m:sSubPr>
                      <m:e>
                        <m:r>
                          <a:rPr lang="en-US" sz="2800" i="1">
                            <a:latin typeface="Cambria Math"/>
                          </a:rPr>
                          <m:t>𝐻</m:t>
                        </m:r>
                      </m:e>
                      <m:sub>
                        <m:r>
                          <a:rPr lang="en-US" sz="2800" i="1">
                            <a:latin typeface="Cambria Math"/>
                          </a:rPr>
                          <m:t>𝑎</m:t>
                        </m:r>
                      </m:sub>
                    </m:sSub>
                    <m:r>
                      <a:rPr lang="en-US" sz="2800" i="1">
                        <a:latin typeface="Cambria Math"/>
                      </a:rPr>
                      <m:t>:</m:t>
                    </m:r>
                  </m:oMath>
                </a14:m>
                <a:r>
                  <a:rPr lang="en-US" sz="2800" dirty="0"/>
                  <a:t> </a:t>
                </a:r>
                <a:r>
                  <a:rPr lang="en-US" sz="2800" dirty="0" smtClean="0"/>
                  <a:t>Die is biased in some way</a:t>
                </a:r>
              </a:p>
              <a:p>
                <a:endParaRPr lang="en-US" sz="2800" dirty="0"/>
              </a:p>
              <a:p>
                <a:r>
                  <a:rPr lang="en-US" sz="2800" dirty="0" smtClean="0"/>
                  <a:t>Conduct the analysis.  What do you conclude?</a:t>
                </a:r>
                <a:endParaRPr lang="en-US" sz="2800" dirty="0"/>
              </a:p>
            </p:txBody>
          </p:sp>
        </mc:Choice>
        <mc:Fallback xmlns="">
          <p:sp>
            <p:nvSpPr>
              <p:cNvPr id="3" name="TextBox 2"/>
              <p:cNvSpPr txBox="1">
                <a:spLocks noRot="1" noChangeAspect="1" noMove="1" noResize="1" noEditPoints="1" noAdjustHandles="1" noChangeArrowheads="1" noChangeShapeType="1" noTextEdit="1"/>
              </p:cNvSpPr>
              <p:nvPr/>
            </p:nvSpPr>
            <p:spPr>
              <a:xfrm>
                <a:off x="228600" y="2819400"/>
                <a:ext cx="4648200" cy="2677656"/>
              </a:xfrm>
              <a:prstGeom prst="rect">
                <a:avLst/>
              </a:prstGeom>
              <a:blipFill rotWithShape="1">
                <a:blip r:embed="rId2"/>
                <a:stretch>
                  <a:fillRect l="-2756" t="-2050" b="-5467"/>
                </a:stretch>
              </a:blipFill>
            </p:spPr>
            <p:txBody>
              <a:bodyPr/>
              <a:lstStyle/>
              <a:p>
                <a:r>
                  <a:rPr lang="en-US">
                    <a:noFill/>
                  </a:rPr>
                  <a:t> </a:t>
                </a:r>
              </a:p>
            </p:txBody>
          </p:sp>
        </mc:Fallback>
      </mc:AlternateContent>
      <p:graphicFrame>
        <p:nvGraphicFramePr>
          <p:cNvPr id="5" name="Table 4"/>
          <p:cNvGraphicFramePr>
            <a:graphicFrameLocks noGrp="1"/>
          </p:cNvGraphicFramePr>
          <p:nvPr>
            <p:extLst>
              <p:ext uri="{D42A27DB-BD31-4B8C-83A1-F6EECF244321}">
                <p14:modId xmlns:p14="http://schemas.microsoft.com/office/powerpoint/2010/main" val="1559336607"/>
              </p:ext>
            </p:extLst>
          </p:nvPr>
        </p:nvGraphicFramePr>
        <p:xfrm>
          <a:off x="4572001" y="2438400"/>
          <a:ext cx="4375149" cy="3805827"/>
        </p:xfrm>
        <a:graphic>
          <a:graphicData uri="http://schemas.openxmlformats.org/drawingml/2006/table">
            <a:tbl>
              <a:tblPr>
                <a:tableStyleId>{5C22544A-7EE6-4342-B048-85BDC9FD1C3A}</a:tableStyleId>
              </a:tblPr>
              <a:tblGrid>
                <a:gridCol w="1109488"/>
                <a:gridCol w="1109488"/>
                <a:gridCol w="2156173"/>
              </a:tblGrid>
              <a:tr h="684615">
                <a:tc>
                  <a:txBody>
                    <a:bodyPr/>
                    <a:lstStyle/>
                    <a:p>
                      <a:pPr algn="ctr" fontAlgn="b"/>
                      <a:r>
                        <a:rPr lang="en-US" sz="2000" u="none" strike="noStrike">
                          <a:effectLst/>
                        </a:rPr>
                        <a:t>Face</a:t>
                      </a:r>
                      <a:endParaRPr lang="en-US" sz="2000" b="0" i="0" u="none" strike="noStrike">
                        <a:solidFill>
                          <a:srgbClr val="000000"/>
                        </a:solidFill>
                        <a:effectLst/>
                        <a:latin typeface="Times New Roman"/>
                      </a:endParaRPr>
                    </a:p>
                  </a:txBody>
                  <a:tcPr marL="7620" marR="7620" marT="7620" marB="0" anchor="b"/>
                </a:tc>
                <a:tc>
                  <a:txBody>
                    <a:bodyPr/>
                    <a:lstStyle/>
                    <a:p>
                      <a:pPr algn="ctr" fontAlgn="b"/>
                      <a:r>
                        <a:rPr lang="en-US" sz="2000" u="none" strike="noStrike">
                          <a:effectLst/>
                        </a:rPr>
                        <a:t>Frequency</a:t>
                      </a:r>
                      <a:endParaRPr lang="en-US" sz="2000" b="0" i="0" u="none" strike="noStrike">
                        <a:solidFill>
                          <a:srgbClr val="000000"/>
                        </a:solidFill>
                        <a:effectLst/>
                        <a:latin typeface="Times New Roman"/>
                      </a:endParaRPr>
                    </a:p>
                  </a:txBody>
                  <a:tcPr marL="7620" marR="7620" marT="7620" marB="0" anchor="b"/>
                </a:tc>
                <a:tc>
                  <a:txBody>
                    <a:bodyPr/>
                    <a:lstStyle/>
                    <a:p>
                      <a:pPr algn="ctr" fontAlgn="b"/>
                      <a:r>
                        <a:rPr lang="en-US" sz="2000" u="none" strike="noStrike">
                          <a:effectLst/>
                        </a:rPr>
                        <a:t>Expected Frequency</a:t>
                      </a:r>
                      <a:endParaRPr lang="en-US" sz="2000" b="0" i="0" u="none" strike="noStrike">
                        <a:solidFill>
                          <a:srgbClr val="000000"/>
                        </a:solidFill>
                        <a:effectLst/>
                        <a:latin typeface="Times New Roman"/>
                      </a:endParaRPr>
                    </a:p>
                  </a:txBody>
                  <a:tcPr marL="7620" marR="7620" marT="7620" marB="0" anchor="b"/>
                </a:tc>
              </a:tr>
              <a:tr h="520202">
                <a:tc>
                  <a:txBody>
                    <a:bodyPr/>
                    <a:lstStyle/>
                    <a:p>
                      <a:pPr algn="ctr" fontAlgn="b"/>
                      <a:r>
                        <a:rPr lang="en-US" sz="2000" u="none" strike="noStrike">
                          <a:effectLst/>
                        </a:rPr>
                        <a:t>1</a:t>
                      </a:r>
                      <a:endParaRPr lang="en-US" sz="2000" b="0" i="0" u="none" strike="noStrike">
                        <a:solidFill>
                          <a:srgbClr val="000000"/>
                        </a:solidFill>
                        <a:effectLst/>
                        <a:latin typeface="Times New Roman"/>
                      </a:endParaRPr>
                    </a:p>
                  </a:txBody>
                  <a:tcPr marL="7620" marR="7620" marT="7620" marB="0" anchor="b"/>
                </a:tc>
                <a:tc>
                  <a:txBody>
                    <a:bodyPr/>
                    <a:lstStyle/>
                    <a:p>
                      <a:pPr algn="ctr" fontAlgn="b"/>
                      <a:r>
                        <a:rPr lang="en-US" sz="2000" u="none" strike="noStrike">
                          <a:effectLst/>
                        </a:rPr>
                        <a:t>42</a:t>
                      </a:r>
                      <a:endParaRPr lang="en-US" sz="2000" b="0" i="0" u="none" strike="noStrike">
                        <a:solidFill>
                          <a:srgbClr val="000000"/>
                        </a:solidFill>
                        <a:effectLst/>
                        <a:latin typeface="Times New Roman"/>
                      </a:endParaRPr>
                    </a:p>
                  </a:txBody>
                  <a:tcPr marL="7620" marR="7620" marT="7620" marB="0" anchor="b"/>
                </a:tc>
                <a:tc>
                  <a:txBody>
                    <a:bodyPr/>
                    <a:lstStyle/>
                    <a:p>
                      <a:pPr algn="ctr" fontAlgn="b"/>
                      <a:r>
                        <a:rPr lang="en-US" sz="2000" u="none" strike="noStrike">
                          <a:effectLst/>
                        </a:rPr>
                        <a:t>50</a:t>
                      </a:r>
                      <a:endParaRPr lang="en-US" sz="2000" b="0" i="0" u="none" strike="noStrike">
                        <a:solidFill>
                          <a:srgbClr val="000000"/>
                        </a:solidFill>
                        <a:effectLst/>
                        <a:latin typeface="Times New Roman"/>
                      </a:endParaRPr>
                    </a:p>
                  </a:txBody>
                  <a:tcPr marL="7620" marR="7620" marT="7620" marB="0" anchor="b"/>
                </a:tc>
              </a:tr>
              <a:tr h="520202">
                <a:tc>
                  <a:txBody>
                    <a:bodyPr/>
                    <a:lstStyle/>
                    <a:p>
                      <a:pPr algn="ctr" fontAlgn="b"/>
                      <a:r>
                        <a:rPr lang="en-US" sz="2000" u="none" strike="noStrike">
                          <a:effectLst/>
                        </a:rPr>
                        <a:t>2</a:t>
                      </a:r>
                      <a:endParaRPr lang="en-US" sz="2000" b="0" i="0" u="none" strike="noStrike">
                        <a:solidFill>
                          <a:srgbClr val="000000"/>
                        </a:solidFill>
                        <a:effectLst/>
                        <a:latin typeface="Times New Roman"/>
                      </a:endParaRPr>
                    </a:p>
                  </a:txBody>
                  <a:tcPr marL="7620" marR="7620" marT="7620" marB="0" anchor="b"/>
                </a:tc>
                <a:tc>
                  <a:txBody>
                    <a:bodyPr/>
                    <a:lstStyle/>
                    <a:p>
                      <a:pPr algn="ctr" fontAlgn="b"/>
                      <a:r>
                        <a:rPr lang="en-US" sz="2000" u="none" strike="noStrike">
                          <a:effectLst/>
                        </a:rPr>
                        <a:t>55</a:t>
                      </a:r>
                      <a:endParaRPr lang="en-US" sz="2000" b="0" i="0" u="none" strike="noStrike">
                        <a:solidFill>
                          <a:srgbClr val="000000"/>
                        </a:solidFill>
                        <a:effectLst/>
                        <a:latin typeface="Times New Roman"/>
                      </a:endParaRPr>
                    </a:p>
                  </a:txBody>
                  <a:tcPr marL="7620" marR="7620" marT="7620" marB="0" anchor="b"/>
                </a:tc>
                <a:tc>
                  <a:txBody>
                    <a:bodyPr/>
                    <a:lstStyle/>
                    <a:p>
                      <a:pPr algn="ctr" fontAlgn="b"/>
                      <a:r>
                        <a:rPr lang="en-US" sz="2000" u="none" strike="noStrike">
                          <a:effectLst/>
                        </a:rPr>
                        <a:t>50</a:t>
                      </a:r>
                      <a:endParaRPr lang="en-US" sz="2000" b="0" i="0" u="none" strike="noStrike">
                        <a:solidFill>
                          <a:srgbClr val="000000"/>
                        </a:solidFill>
                        <a:effectLst/>
                        <a:latin typeface="Times New Roman"/>
                      </a:endParaRPr>
                    </a:p>
                  </a:txBody>
                  <a:tcPr marL="7620" marR="7620" marT="7620" marB="0" anchor="b"/>
                </a:tc>
              </a:tr>
              <a:tr h="520202">
                <a:tc>
                  <a:txBody>
                    <a:bodyPr/>
                    <a:lstStyle/>
                    <a:p>
                      <a:pPr algn="ctr" fontAlgn="b"/>
                      <a:r>
                        <a:rPr lang="en-US" sz="2000" u="none" strike="noStrike">
                          <a:effectLst/>
                        </a:rPr>
                        <a:t>3</a:t>
                      </a:r>
                      <a:endParaRPr lang="en-US" sz="2000" b="0" i="0" u="none" strike="noStrike">
                        <a:solidFill>
                          <a:srgbClr val="000000"/>
                        </a:solidFill>
                        <a:effectLst/>
                        <a:latin typeface="Times New Roman"/>
                      </a:endParaRPr>
                    </a:p>
                  </a:txBody>
                  <a:tcPr marL="7620" marR="7620" marT="7620" marB="0" anchor="b"/>
                </a:tc>
                <a:tc>
                  <a:txBody>
                    <a:bodyPr/>
                    <a:lstStyle/>
                    <a:p>
                      <a:pPr algn="ctr" fontAlgn="b"/>
                      <a:r>
                        <a:rPr lang="en-US" sz="2000" u="none" strike="noStrike">
                          <a:effectLst/>
                        </a:rPr>
                        <a:t>38</a:t>
                      </a:r>
                      <a:endParaRPr lang="en-US" sz="2000" b="0" i="0" u="none" strike="noStrike">
                        <a:solidFill>
                          <a:srgbClr val="000000"/>
                        </a:solidFill>
                        <a:effectLst/>
                        <a:latin typeface="Times New Roman"/>
                      </a:endParaRPr>
                    </a:p>
                  </a:txBody>
                  <a:tcPr marL="7620" marR="7620" marT="7620" marB="0" anchor="b"/>
                </a:tc>
                <a:tc>
                  <a:txBody>
                    <a:bodyPr/>
                    <a:lstStyle/>
                    <a:p>
                      <a:pPr algn="ctr" fontAlgn="b"/>
                      <a:r>
                        <a:rPr lang="en-US" sz="2000" u="none" strike="noStrike">
                          <a:effectLst/>
                        </a:rPr>
                        <a:t>50</a:t>
                      </a:r>
                      <a:endParaRPr lang="en-US" sz="2000" b="0" i="0" u="none" strike="noStrike">
                        <a:solidFill>
                          <a:srgbClr val="000000"/>
                        </a:solidFill>
                        <a:effectLst/>
                        <a:latin typeface="Times New Roman"/>
                      </a:endParaRPr>
                    </a:p>
                  </a:txBody>
                  <a:tcPr marL="7620" marR="7620" marT="7620" marB="0" anchor="b"/>
                </a:tc>
              </a:tr>
              <a:tr h="520202">
                <a:tc>
                  <a:txBody>
                    <a:bodyPr/>
                    <a:lstStyle/>
                    <a:p>
                      <a:pPr algn="ctr" fontAlgn="b"/>
                      <a:r>
                        <a:rPr lang="en-US" sz="2000" u="none" strike="noStrike">
                          <a:effectLst/>
                        </a:rPr>
                        <a:t>4</a:t>
                      </a:r>
                      <a:endParaRPr lang="en-US" sz="2000" b="0" i="0" u="none" strike="noStrike">
                        <a:solidFill>
                          <a:srgbClr val="000000"/>
                        </a:solidFill>
                        <a:effectLst/>
                        <a:latin typeface="Times New Roman"/>
                      </a:endParaRPr>
                    </a:p>
                  </a:txBody>
                  <a:tcPr marL="7620" marR="7620" marT="7620" marB="0" anchor="b"/>
                </a:tc>
                <a:tc>
                  <a:txBody>
                    <a:bodyPr/>
                    <a:lstStyle/>
                    <a:p>
                      <a:pPr algn="ctr" fontAlgn="b"/>
                      <a:r>
                        <a:rPr lang="en-US" sz="2000" u="none" strike="noStrike">
                          <a:effectLst/>
                        </a:rPr>
                        <a:t>57</a:t>
                      </a:r>
                      <a:endParaRPr lang="en-US" sz="2000" b="0" i="0" u="none" strike="noStrike">
                        <a:solidFill>
                          <a:srgbClr val="000000"/>
                        </a:solidFill>
                        <a:effectLst/>
                        <a:latin typeface="Times New Roman"/>
                      </a:endParaRPr>
                    </a:p>
                  </a:txBody>
                  <a:tcPr marL="7620" marR="7620" marT="7620" marB="0" anchor="b"/>
                </a:tc>
                <a:tc>
                  <a:txBody>
                    <a:bodyPr/>
                    <a:lstStyle/>
                    <a:p>
                      <a:pPr algn="ctr" fontAlgn="b"/>
                      <a:r>
                        <a:rPr lang="en-US" sz="2000" u="none" strike="noStrike">
                          <a:effectLst/>
                        </a:rPr>
                        <a:t>50</a:t>
                      </a:r>
                      <a:endParaRPr lang="en-US" sz="2000" b="0" i="0" u="none" strike="noStrike">
                        <a:solidFill>
                          <a:srgbClr val="000000"/>
                        </a:solidFill>
                        <a:effectLst/>
                        <a:latin typeface="Times New Roman"/>
                      </a:endParaRPr>
                    </a:p>
                  </a:txBody>
                  <a:tcPr marL="7620" marR="7620" marT="7620" marB="0" anchor="b"/>
                </a:tc>
              </a:tr>
              <a:tr h="520202">
                <a:tc>
                  <a:txBody>
                    <a:bodyPr/>
                    <a:lstStyle/>
                    <a:p>
                      <a:pPr algn="ctr" fontAlgn="b"/>
                      <a:r>
                        <a:rPr lang="en-US" sz="2000" u="none" strike="noStrike">
                          <a:effectLst/>
                        </a:rPr>
                        <a:t>5</a:t>
                      </a:r>
                      <a:endParaRPr lang="en-US" sz="2000" b="0" i="0" u="none" strike="noStrike">
                        <a:solidFill>
                          <a:srgbClr val="000000"/>
                        </a:solidFill>
                        <a:effectLst/>
                        <a:latin typeface="Times New Roman"/>
                      </a:endParaRPr>
                    </a:p>
                  </a:txBody>
                  <a:tcPr marL="7620" marR="7620" marT="7620" marB="0" anchor="b"/>
                </a:tc>
                <a:tc>
                  <a:txBody>
                    <a:bodyPr/>
                    <a:lstStyle/>
                    <a:p>
                      <a:pPr algn="ctr" fontAlgn="b"/>
                      <a:r>
                        <a:rPr lang="en-US" sz="2000" u="none" strike="noStrike">
                          <a:effectLst/>
                        </a:rPr>
                        <a:t>64</a:t>
                      </a:r>
                      <a:endParaRPr lang="en-US" sz="2000" b="0" i="0" u="none" strike="noStrike">
                        <a:solidFill>
                          <a:srgbClr val="000000"/>
                        </a:solidFill>
                        <a:effectLst/>
                        <a:latin typeface="Times New Roman"/>
                      </a:endParaRPr>
                    </a:p>
                  </a:txBody>
                  <a:tcPr marL="7620" marR="7620" marT="7620" marB="0" anchor="b"/>
                </a:tc>
                <a:tc>
                  <a:txBody>
                    <a:bodyPr/>
                    <a:lstStyle/>
                    <a:p>
                      <a:pPr algn="ctr" fontAlgn="b"/>
                      <a:r>
                        <a:rPr lang="en-US" sz="2000" u="none" strike="noStrike">
                          <a:effectLst/>
                        </a:rPr>
                        <a:t>50</a:t>
                      </a:r>
                      <a:endParaRPr lang="en-US" sz="2000" b="0" i="0" u="none" strike="noStrike">
                        <a:solidFill>
                          <a:srgbClr val="000000"/>
                        </a:solidFill>
                        <a:effectLst/>
                        <a:latin typeface="Times New Roman"/>
                      </a:endParaRPr>
                    </a:p>
                  </a:txBody>
                  <a:tcPr marL="7620" marR="7620" marT="7620" marB="0" anchor="b"/>
                </a:tc>
              </a:tr>
              <a:tr h="520202">
                <a:tc>
                  <a:txBody>
                    <a:bodyPr/>
                    <a:lstStyle/>
                    <a:p>
                      <a:pPr algn="ctr" fontAlgn="b"/>
                      <a:r>
                        <a:rPr lang="en-US" sz="2000" u="none" strike="noStrike">
                          <a:effectLst/>
                        </a:rPr>
                        <a:t>6</a:t>
                      </a:r>
                      <a:endParaRPr lang="en-US" sz="2000" b="0" i="0" u="none" strike="noStrike">
                        <a:solidFill>
                          <a:srgbClr val="000000"/>
                        </a:solidFill>
                        <a:effectLst/>
                        <a:latin typeface="Times New Roman"/>
                      </a:endParaRPr>
                    </a:p>
                  </a:txBody>
                  <a:tcPr marL="7620" marR="7620" marT="7620" marB="0" anchor="b"/>
                </a:tc>
                <a:tc>
                  <a:txBody>
                    <a:bodyPr/>
                    <a:lstStyle/>
                    <a:p>
                      <a:pPr algn="ctr" fontAlgn="b"/>
                      <a:r>
                        <a:rPr lang="en-US" sz="2000" u="none" strike="noStrike">
                          <a:effectLst/>
                        </a:rPr>
                        <a:t>44</a:t>
                      </a:r>
                      <a:endParaRPr lang="en-US" sz="2000" b="0" i="0" u="none" strike="noStrike">
                        <a:solidFill>
                          <a:srgbClr val="000000"/>
                        </a:solidFill>
                        <a:effectLst/>
                        <a:latin typeface="Times New Roman"/>
                      </a:endParaRPr>
                    </a:p>
                  </a:txBody>
                  <a:tcPr marL="7620" marR="7620" marT="7620" marB="0" anchor="b"/>
                </a:tc>
                <a:tc>
                  <a:txBody>
                    <a:bodyPr/>
                    <a:lstStyle/>
                    <a:p>
                      <a:pPr algn="ctr" fontAlgn="b"/>
                      <a:r>
                        <a:rPr lang="en-US" sz="2000" u="none" strike="noStrike" dirty="0">
                          <a:effectLst/>
                        </a:rPr>
                        <a:t>50</a:t>
                      </a:r>
                      <a:endParaRPr lang="en-US" sz="2000" b="0" i="0" u="none" strike="noStrike" dirty="0">
                        <a:solidFill>
                          <a:srgbClr val="000000"/>
                        </a:solidFill>
                        <a:effectLst/>
                        <a:latin typeface="Times New Roman"/>
                      </a:endParaRPr>
                    </a:p>
                  </a:txBody>
                  <a:tcPr marL="7620" marR="7620" marT="7620" marB="0" anchor="b"/>
                </a:tc>
              </a:tr>
            </a:tbl>
          </a:graphicData>
        </a:graphic>
      </p:graphicFrame>
    </p:spTree>
    <p:extLst>
      <p:ext uri="{BB962C8B-B14F-4D97-AF65-F5344CB8AC3E}">
        <p14:creationId xmlns:p14="http://schemas.microsoft.com/office/powerpoint/2010/main" val="38681103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ctrTitle"/>
              </p:nvPr>
            </p:nvSpPr>
            <p:spPr>
              <a:xfrm>
                <a:off x="381000" y="381000"/>
                <a:ext cx="8458200" cy="2819400"/>
              </a:xfrm>
            </p:spPr>
            <p:txBody>
              <a:bodyPr>
                <a:normAutofit/>
              </a:bodyPr>
              <a:lstStyle/>
              <a:p>
                <a:pPr lvl="0" algn="l"/>
                <a14:m>
                  <m:oMathPara xmlns:m="http://schemas.openxmlformats.org/officeDocument/2006/math">
                    <m:oMathParaPr>
                      <m:jc m:val="centerGroup"/>
                    </m:oMathParaPr>
                    <m:oMath xmlns:m="http://schemas.openxmlformats.org/officeDocument/2006/math">
                      <m:r>
                        <a:rPr lang="en-US" sz="3200" i="1">
                          <a:latin typeface="Cambria Math"/>
                        </a:rPr>
                        <m:t>𝑇𝑒𝑠𝑡</m:t>
                      </m:r>
                      <m:r>
                        <a:rPr lang="en-US" sz="3200" i="1">
                          <a:latin typeface="Cambria Math"/>
                        </a:rPr>
                        <m:t> </m:t>
                      </m:r>
                      <m:r>
                        <a:rPr lang="en-US" sz="3200" i="1">
                          <a:latin typeface="Cambria Math"/>
                        </a:rPr>
                        <m:t>𝑆𝑡𝑎𝑡𝑖𝑠𝑡𝑖𝑐</m:t>
                      </m:r>
                      <m:r>
                        <a:rPr lang="en-US" sz="3200" i="1">
                          <a:latin typeface="Cambria Math"/>
                        </a:rPr>
                        <m:t>=</m:t>
                      </m:r>
                      <m:nary>
                        <m:naryPr>
                          <m:chr m:val="∑"/>
                          <m:subHide m:val="on"/>
                          <m:supHide m:val="on"/>
                          <m:ctrlPr>
                            <a:rPr lang="en-US" sz="3200" i="1">
                              <a:latin typeface="Cambria Math"/>
                            </a:rPr>
                          </m:ctrlPr>
                        </m:naryPr>
                        <m:sub/>
                        <m:sup/>
                        <m:e>
                          <m:f>
                            <m:fPr>
                              <m:ctrlPr>
                                <a:rPr lang="en-US" sz="3200" i="1">
                                  <a:latin typeface="Cambria Math"/>
                                </a:rPr>
                              </m:ctrlPr>
                            </m:fPr>
                            <m:num>
                              <m:sSup>
                                <m:sSupPr>
                                  <m:ctrlPr>
                                    <a:rPr lang="en-US" sz="3200" i="1">
                                      <a:latin typeface="Cambria Math"/>
                                    </a:rPr>
                                  </m:ctrlPr>
                                </m:sSupPr>
                                <m:e>
                                  <m:d>
                                    <m:dPr>
                                      <m:ctrlPr>
                                        <a:rPr lang="en-US" sz="3200" i="1">
                                          <a:latin typeface="Cambria Math"/>
                                        </a:rPr>
                                      </m:ctrlPr>
                                    </m:dPr>
                                    <m:e>
                                      <m:r>
                                        <a:rPr lang="en-US" sz="3200" i="1">
                                          <a:latin typeface="Cambria Math"/>
                                        </a:rPr>
                                        <m:t>𝑂𝑏𝑠𝑒𝑟𝑣𝑒𝑑</m:t>
                                      </m:r>
                                      <m:r>
                                        <a:rPr lang="en-US" sz="3200" i="1">
                                          <a:latin typeface="Cambria Math"/>
                                        </a:rPr>
                                        <m:t>−</m:t>
                                      </m:r>
                                      <m:r>
                                        <a:rPr lang="en-US" sz="3200" i="1">
                                          <a:latin typeface="Cambria Math"/>
                                        </a:rPr>
                                        <m:t>𝐸𝑥𝑝𝑒𝑐𝑡𝑒𝑑</m:t>
                                      </m:r>
                                    </m:e>
                                  </m:d>
                                </m:e>
                                <m:sup>
                                  <m:r>
                                    <a:rPr lang="en-US" sz="3200" i="1">
                                      <a:latin typeface="Cambria Math"/>
                                    </a:rPr>
                                    <m:t>2</m:t>
                                  </m:r>
                                </m:sup>
                              </m:sSup>
                            </m:num>
                            <m:den>
                              <m:r>
                                <a:rPr lang="en-US" sz="3200" i="1">
                                  <a:latin typeface="Cambria Math"/>
                                </a:rPr>
                                <m:t>𝐸𝑥𝑝𝑒𝑐𝑡𝑒𝑑</m:t>
                              </m:r>
                            </m:den>
                          </m:f>
                        </m:e>
                      </m:nary>
                    </m:oMath>
                  </m:oMathPara>
                </a14:m>
                <a:r>
                  <a:rPr lang="en-US" sz="3200" dirty="0"/>
                  <a:t/>
                </a:r>
                <a:br>
                  <a:rPr lang="en-US" sz="3200" dirty="0"/>
                </a:br>
                <a:endParaRPr lang="en-US" sz="3200" dirty="0"/>
              </a:p>
            </p:txBody>
          </p:sp>
        </mc:Choice>
        <mc:Fallback xmlns="">
          <p:sp>
            <p:nvSpPr>
              <p:cNvPr id="2" name="Title 1"/>
              <p:cNvSpPr>
                <a:spLocks noGrp="1" noRot="1" noChangeAspect="1" noMove="1" noResize="1" noEditPoints="1" noAdjustHandles="1" noChangeArrowheads="1" noChangeShapeType="1" noTextEdit="1"/>
              </p:cNvSpPr>
              <p:nvPr>
                <p:ph type="ctrTitle"/>
              </p:nvPr>
            </p:nvSpPr>
            <p:spPr>
              <a:xfrm>
                <a:off x="381000" y="381000"/>
                <a:ext cx="8458200" cy="2819400"/>
              </a:xfrm>
              <a:blipFill rotWithShape="1">
                <a:blip r:embed="rId2"/>
                <a:stretch>
                  <a:fillRect/>
                </a:stretch>
              </a:blipFill>
            </p:spPr>
            <p:txBody>
              <a:bodyPr/>
              <a:lstStyle/>
              <a:p>
                <a:r>
                  <a:rPr lang="en-US">
                    <a:noFill/>
                  </a:rPr>
                  <a:t> </a:t>
                </a:r>
              </a:p>
            </p:txBody>
          </p:sp>
        </mc:Fallback>
      </mc:AlternateContent>
      <p:graphicFrame>
        <p:nvGraphicFramePr>
          <p:cNvPr id="5" name="Table 4"/>
          <p:cNvGraphicFramePr>
            <a:graphicFrameLocks noGrp="1"/>
          </p:cNvGraphicFramePr>
          <p:nvPr>
            <p:extLst>
              <p:ext uri="{D42A27DB-BD31-4B8C-83A1-F6EECF244321}">
                <p14:modId xmlns:p14="http://schemas.microsoft.com/office/powerpoint/2010/main" val="1118951774"/>
              </p:ext>
            </p:extLst>
          </p:nvPr>
        </p:nvGraphicFramePr>
        <p:xfrm>
          <a:off x="4572001" y="2438400"/>
          <a:ext cx="4375149" cy="3805827"/>
        </p:xfrm>
        <a:graphic>
          <a:graphicData uri="http://schemas.openxmlformats.org/drawingml/2006/table">
            <a:tbl>
              <a:tblPr>
                <a:tableStyleId>{5C22544A-7EE6-4342-B048-85BDC9FD1C3A}</a:tableStyleId>
              </a:tblPr>
              <a:tblGrid>
                <a:gridCol w="1109488"/>
                <a:gridCol w="1109488"/>
                <a:gridCol w="2156173"/>
              </a:tblGrid>
              <a:tr h="684615">
                <a:tc>
                  <a:txBody>
                    <a:bodyPr/>
                    <a:lstStyle/>
                    <a:p>
                      <a:pPr algn="ctr" fontAlgn="b"/>
                      <a:r>
                        <a:rPr lang="en-US" sz="2000" u="none" strike="noStrike">
                          <a:effectLst/>
                        </a:rPr>
                        <a:t>Face</a:t>
                      </a:r>
                      <a:endParaRPr lang="en-US" sz="2000" b="0" i="0" u="none" strike="noStrike">
                        <a:solidFill>
                          <a:srgbClr val="000000"/>
                        </a:solidFill>
                        <a:effectLst/>
                        <a:latin typeface="Times New Roman"/>
                      </a:endParaRPr>
                    </a:p>
                  </a:txBody>
                  <a:tcPr marL="7620" marR="7620" marT="7620" marB="0" anchor="b"/>
                </a:tc>
                <a:tc>
                  <a:txBody>
                    <a:bodyPr/>
                    <a:lstStyle/>
                    <a:p>
                      <a:pPr algn="ctr" fontAlgn="b"/>
                      <a:r>
                        <a:rPr lang="en-US" sz="2000" u="none" strike="noStrike">
                          <a:effectLst/>
                        </a:rPr>
                        <a:t>Frequency</a:t>
                      </a:r>
                      <a:endParaRPr lang="en-US" sz="2000" b="0" i="0" u="none" strike="noStrike">
                        <a:solidFill>
                          <a:srgbClr val="000000"/>
                        </a:solidFill>
                        <a:effectLst/>
                        <a:latin typeface="Times New Roman"/>
                      </a:endParaRPr>
                    </a:p>
                  </a:txBody>
                  <a:tcPr marL="7620" marR="7620" marT="7620" marB="0" anchor="b"/>
                </a:tc>
                <a:tc>
                  <a:txBody>
                    <a:bodyPr/>
                    <a:lstStyle/>
                    <a:p>
                      <a:pPr algn="ctr" fontAlgn="b"/>
                      <a:r>
                        <a:rPr lang="en-US" sz="2000" u="none" strike="noStrike">
                          <a:effectLst/>
                        </a:rPr>
                        <a:t>Expected Frequency</a:t>
                      </a:r>
                      <a:endParaRPr lang="en-US" sz="2000" b="0" i="0" u="none" strike="noStrike">
                        <a:solidFill>
                          <a:srgbClr val="000000"/>
                        </a:solidFill>
                        <a:effectLst/>
                        <a:latin typeface="Times New Roman"/>
                      </a:endParaRPr>
                    </a:p>
                  </a:txBody>
                  <a:tcPr marL="7620" marR="7620" marT="7620" marB="0" anchor="b"/>
                </a:tc>
              </a:tr>
              <a:tr h="520202">
                <a:tc>
                  <a:txBody>
                    <a:bodyPr/>
                    <a:lstStyle/>
                    <a:p>
                      <a:pPr algn="ctr" fontAlgn="b"/>
                      <a:r>
                        <a:rPr lang="en-US" sz="2000" u="none" strike="noStrike">
                          <a:effectLst/>
                        </a:rPr>
                        <a:t>1</a:t>
                      </a:r>
                      <a:endParaRPr lang="en-US" sz="2000" b="0" i="0" u="none" strike="noStrike">
                        <a:solidFill>
                          <a:srgbClr val="000000"/>
                        </a:solidFill>
                        <a:effectLst/>
                        <a:latin typeface="Times New Roman"/>
                      </a:endParaRPr>
                    </a:p>
                  </a:txBody>
                  <a:tcPr marL="7620" marR="7620" marT="7620" marB="0" anchor="b"/>
                </a:tc>
                <a:tc>
                  <a:txBody>
                    <a:bodyPr/>
                    <a:lstStyle/>
                    <a:p>
                      <a:pPr algn="ctr" fontAlgn="b"/>
                      <a:r>
                        <a:rPr lang="en-US" sz="2000" u="none" strike="noStrike">
                          <a:effectLst/>
                        </a:rPr>
                        <a:t>42</a:t>
                      </a:r>
                      <a:endParaRPr lang="en-US" sz="2000" b="0" i="0" u="none" strike="noStrike">
                        <a:solidFill>
                          <a:srgbClr val="000000"/>
                        </a:solidFill>
                        <a:effectLst/>
                        <a:latin typeface="Times New Roman"/>
                      </a:endParaRPr>
                    </a:p>
                  </a:txBody>
                  <a:tcPr marL="7620" marR="7620" marT="7620" marB="0" anchor="b"/>
                </a:tc>
                <a:tc>
                  <a:txBody>
                    <a:bodyPr/>
                    <a:lstStyle/>
                    <a:p>
                      <a:pPr algn="ctr" fontAlgn="b"/>
                      <a:r>
                        <a:rPr lang="en-US" sz="2000" u="none" strike="noStrike">
                          <a:effectLst/>
                        </a:rPr>
                        <a:t>50</a:t>
                      </a:r>
                      <a:endParaRPr lang="en-US" sz="2000" b="0" i="0" u="none" strike="noStrike">
                        <a:solidFill>
                          <a:srgbClr val="000000"/>
                        </a:solidFill>
                        <a:effectLst/>
                        <a:latin typeface="Times New Roman"/>
                      </a:endParaRPr>
                    </a:p>
                  </a:txBody>
                  <a:tcPr marL="7620" marR="7620" marT="7620" marB="0" anchor="b"/>
                </a:tc>
              </a:tr>
              <a:tr h="520202">
                <a:tc>
                  <a:txBody>
                    <a:bodyPr/>
                    <a:lstStyle/>
                    <a:p>
                      <a:pPr algn="ctr" fontAlgn="b"/>
                      <a:r>
                        <a:rPr lang="en-US" sz="2000" u="none" strike="noStrike">
                          <a:effectLst/>
                        </a:rPr>
                        <a:t>2</a:t>
                      </a:r>
                      <a:endParaRPr lang="en-US" sz="2000" b="0" i="0" u="none" strike="noStrike">
                        <a:solidFill>
                          <a:srgbClr val="000000"/>
                        </a:solidFill>
                        <a:effectLst/>
                        <a:latin typeface="Times New Roman"/>
                      </a:endParaRPr>
                    </a:p>
                  </a:txBody>
                  <a:tcPr marL="7620" marR="7620" marT="7620" marB="0" anchor="b"/>
                </a:tc>
                <a:tc>
                  <a:txBody>
                    <a:bodyPr/>
                    <a:lstStyle/>
                    <a:p>
                      <a:pPr algn="ctr" fontAlgn="b"/>
                      <a:r>
                        <a:rPr lang="en-US" sz="2000" u="none" strike="noStrike">
                          <a:effectLst/>
                        </a:rPr>
                        <a:t>55</a:t>
                      </a:r>
                      <a:endParaRPr lang="en-US" sz="2000" b="0" i="0" u="none" strike="noStrike">
                        <a:solidFill>
                          <a:srgbClr val="000000"/>
                        </a:solidFill>
                        <a:effectLst/>
                        <a:latin typeface="Times New Roman"/>
                      </a:endParaRPr>
                    </a:p>
                  </a:txBody>
                  <a:tcPr marL="7620" marR="7620" marT="7620" marB="0" anchor="b"/>
                </a:tc>
                <a:tc>
                  <a:txBody>
                    <a:bodyPr/>
                    <a:lstStyle/>
                    <a:p>
                      <a:pPr algn="ctr" fontAlgn="b"/>
                      <a:r>
                        <a:rPr lang="en-US" sz="2000" u="none" strike="noStrike">
                          <a:effectLst/>
                        </a:rPr>
                        <a:t>50</a:t>
                      </a:r>
                      <a:endParaRPr lang="en-US" sz="2000" b="0" i="0" u="none" strike="noStrike">
                        <a:solidFill>
                          <a:srgbClr val="000000"/>
                        </a:solidFill>
                        <a:effectLst/>
                        <a:latin typeface="Times New Roman"/>
                      </a:endParaRPr>
                    </a:p>
                  </a:txBody>
                  <a:tcPr marL="7620" marR="7620" marT="7620" marB="0" anchor="b"/>
                </a:tc>
              </a:tr>
              <a:tr h="520202">
                <a:tc>
                  <a:txBody>
                    <a:bodyPr/>
                    <a:lstStyle/>
                    <a:p>
                      <a:pPr algn="ctr" fontAlgn="b"/>
                      <a:r>
                        <a:rPr lang="en-US" sz="2000" u="none" strike="noStrike">
                          <a:effectLst/>
                        </a:rPr>
                        <a:t>3</a:t>
                      </a:r>
                      <a:endParaRPr lang="en-US" sz="2000" b="0" i="0" u="none" strike="noStrike">
                        <a:solidFill>
                          <a:srgbClr val="000000"/>
                        </a:solidFill>
                        <a:effectLst/>
                        <a:latin typeface="Times New Roman"/>
                      </a:endParaRPr>
                    </a:p>
                  </a:txBody>
                  <a:tcPr marL="7620" marR="7620" marT="7620" marB="0" anchor="b"/>
                </a:tc>
                <a:tc>
                  <a:txBody>
                    <a:bodyPr/>
                    <a:lstStyle/>
                    <a:p>
                      <a:pPr algn="ctr" fontAlgn="b"/>
                      <a:r>
                        <a:rPr lang="en-US" sz="2000" u="none" strike="noStrike">
                          <a:effectLst/>
                        </a:rPr>
                        <a:t>38</a:t>
                      </a:r>
                      <a:endParaRPr lang="en-US" sz="2000" b="0" i="0" u="none" strike="noStrike">
                        <a:solidFill>
                          <a:srgbClr val="000000"/>
                        </a:solidFill>
                        <a:effectLst/>
                        <a:latin typeface="Times New Roman"/>
                      </a:endParaRPr>
                    </a:p>
                  </a:txBody>
                  <a:tcPr marL="7620" marR="7620" marT="7620" marB="0" anchor="b"/>
                </a:tc>
                <a:tc>
                  <a:txBody>
                    <a:bodyPr/>
                    <a:lstStyle/>
                    <a:p>
                      <a:pPr algn="ctr" fontAlgn="b"/>
                      <a:r>
                        <a:rPr lang="en-US" sz="2000" u="none" strike="noStrike">
                          <a:effectLst/>
                        </a:rPr>
                        <a:t>50</a:t>
                      </a:r>
                      <a:endParaRPr lang="en-US" sz="2000" b="0" i="0" u="none" strike="noStrike">
                        <a:solidFill>
                          <a:srgbClr val="000000"/>
                        </a:solidFill>
                        <a:effectLst/>
                        <a:latin typeface="Times New Roman"/>
                      </a:endParaRPr>
                    </a:p>
                  </a:txBody>
                  <a:tcPr marL="7620" marR="7620" marT="7620" marB="0" anchor="b"/>
                </a:tc>
              </a:tr>
              <a:tr h="520202">
                <a:tc>
                  <a:txBody>
                    <a:bodyPr/>
                    <a:lstStyle/>
                    <a:p>
                      <a:pPr algn="ctr" fontAlgn="b"/>
                      <a:r>
                        <a:rPr lang="en-US" sz="2000" u="none" strike="noStrike">
                          <a:effectLst/>
                        </a:rPr>
                        <a:t>4</a:t>
                      </a:r>
                      <a:endParaRPr lang="en-US" sz="2000" b="0" i="0" u="none" strike="noStrike">
                        <a:solidFill>
                          <a:srgbClr val="000000"/>
                        </a:solidFill>
                        <a:effectLst/>
                        <a:latin typeface="Times New Roman"/>
                      </a:endParaRPr>
                    </a:p>
                  </a:txBody>
                  <a:tcPr marL="7620" marR="7620" marT="7620" marB="0" anchor="b"/>
                </a:tc>
                <a:tc>
                  <a:txBody>
                    <a:bodyPr/>
                    <a:lstStyle/>
                    <a:p>
                      <a:pPr algn="ctr" fontAlgn="b"/>
                      <a:r>
                        <a:rPr lang="en-US" sz="2000" u="none" strike="noStrike">
                          <a:effectLst/>
                        </a:rPr>
                        <a:t>57</a:t>
                      </a:r>
                      <a:endParaRPr lang="en-US" sz="2000" b="0" i="0" u="none" strike="noStrike">
                        <a:solidFill>
                          <a:srgbClr val="000000"/>
                        </a:solidFill>
                        <a:effectLst/>
                        <a:latin typeface="Times New Roman"/>
                      </a:endParaRPr>
                    </a:p>
                  </a:txBody>
                  <a:tcPr marL="7620" marR="7620" marT="7620" marB="0" anchor="b"/>
                </a:tc>
                <a:tc>
                  <a:txBody>
                    <a:bodyPr/>
                    <a:lstStyle/>
                    <a:p>
                      <a:pPr algn="ctr" fontAlgn="b"/>
                      <a:r>
                        <a:rPr lang="en-US" sz="2000" u="none" strike="noStrike">
                          <a:effectLst/>
                        </a:rPr>
                        <a:t>50</a:t>
                      </a:r>
                      <a:endParaRPr lang="en-US" sz="2000" b="0" i="0" u="none" strike="noStrike">
                        <a:solidFill>
                          <a:srgbClr val="000000"/>
                        </a:solidFill>
                        <a:effectLst/>
                        <a:latin typeface="Times New Roman"/>
                      </a:endParaRPr>
                    </a:p>
                  </a:txBody>
                  <a:tcPr marL="7620" marR="7620" marT="7620" marB="0" anchor="b"/>
                </a:tc>
              </a:tr>
              <a:tr h="520202">
                <a:tc>
                  <a:txBody>
                    <a:bodyPr/>
                    <a:lstStyle/>
                    <a:p>
                      <a:pPr algn="ctr" fontAlgn="b"/>
                      <a:r>
                        <a:rPr lang="en-US" sz="2000" u="none" strike="noStrike">
                          <a:effectLst/>
                        </a:rPr>
                        <a:t>5</a:t>
                      </a:r>
                      <a:endParaRPr lang="en-US" sz="2000" b="0" i="0" u="none" strike="noStrike">
                        <a:solidFill>
                          <a:srgbClr val="000000"/>
                        </a:solidFill>
                        <a:effectLst/>
                        <a:latin typeface="Times New Roman"/>
                      </a:endParaRPr>
                    </a:p>
                  </a:txBody>
                  <a:tcPr marL="7620" marR="7620" marT="7620" marB="0" anchor="b"/>
                </a:tc>
                <a:tc>
                  <a:txBody>
                    <a:bodyPr/>
                    <a:lstStyle/>
                    <a:p>
                      <a:pPr algn="ctr" fontAlgn="b"/>
                      <a:r>
                        <a:rPr lang="en-US" sz="2000" u="none" strike="noStrike">
                          <a:effectLst/>
                        </a:rPr>
                        <a:t>64</a:t>
                      </a:r>
                      <a:endParaRPr lang="en-US" sz="2000" b="0" i="0" u="none" strike="noStrike">
                        <a:solidFill>
                          <a:srgbClr val="000000"/>
                        </a:solidFill>
                        <a:effectLst/>
                        <a:latin typeface="Times New Roman"/>
                      </a:endParaRPr>
                    </a:p>
                  </a:txBody>
                  <a:tcPr marL="7620" marR="7620" marT="7620" marB="0" anchor="b"/>
                </a:tc>
                <a:tc>
                  <a:txBody>
                    <a:bodyPr/>
                    <a:lstStyle/>
                    <a:p>
                      <a:pPr algn="ctr" fontAlgn="b"/>
                      <a:r>
                        <a:rPr lang="en-US" sz="2000" u="none" strike="noStrike">
                          <a:effectLst/>
                        </a:rPr>
                        <a:t>50</a:t>
                      </a:r>
                      <a:endParaRPr lang="en-US" sz="2000" b="0" i="0" u="none" strike="noStrike">
                        <a:solidFill>
                          <a:srgbClr val="000000"/>
                        </a:solidFill>
                        <a:effectLst/>
                        <a:latin typeface="Times New Roman"/>
                      </a:endParaRPr>
                    </a:p>
                  </a:txBody>
                  <a:tcPr marL="7620" marR="7620" marT="7620" marB="0" anchor="b"/>
                </a:tc>
              </a:tr>
              <a:tr h="520202">
                <a:tc>
                  <a:txBody>
                    <a:bodyPr/>
                    <a:lstStyle/>
                    <a:p>
                      <a:pPr algn="ctr" fontAlgn="b"/>
                      <a:r>
                        <a:rPr lang="en-US" sz="2000" u="none" strike="noStrike">
                          <a:effectLst/>
                        </a:rPr>
                        <a:t>6</a:t>
                      </a:r>
                      <a:endParaRPr lang="en-US" sz="2000" b="0" i="0" u="none" strike="noStrike">
                        <a:solidFill>
                          <a:srgbClr val="000000"/>
                        </a:solidFill>
                        <a:effectLst/>
                        <a:latin typeface="Times New Roman"/>
                      </a:endParaRPr>
                    </a:p>
                  </a:txBody>
                  <a:tcPr marL="7620" marR="7620" marT="7620" marB="0" anchor="b"/>
                </a:tc>
                <a:tc>
                  <a:txBody>
                    <a:bodyPr/>
                    <a:lstStyle/>
                    <a:p>
                      <a:pPr algn="ctr" fontAlgn="b"/>
                      <a:r>
                        <a:rPr lang="en-US" sz="2000" u="none" strike="noStrike">
                          <a:effectLst/>
                        </a:rPr>
                        <a:t>44</a:t>
                      </a:r>
                      <a:endParaRPr lang="en-US" sz="2000" b="0" i="0" u="none" strike="noStrike">
                        <a:solidFill>
                          <a:srgbClr val="000000"/>
                        </a:solidFill>
                        <a:effectLst/>
                        <a:latin typeface="Times New Roman"/>
                      </a:endParaRPr>
                    </a:p>
                  </a:txBody>
                  <a:tcPr marL="7620" marR="7620" marT="7620" marB="0" anchor="b"/>
                </a:tc>
                <a:tc>
                  <a:txBody>
                    <a:bodyPr/>
                    <a:lstStyle/>
                    <a:p>
                      <a:pPr algn="ctr" fontAlgn="b"/>
                      <a:r>
                        <a:rPr lang="en-US" sz="2000" u="none" strike="noStrike" dirty="0">
                          <a:effectLst/>
                        </a:rPr>
                        <a:t>50</a:t>
                      </a:r>
                      <a:endParaRPr lang="en-US" sz="2000" b="0" i="0" u="none" strike="noStrike" dirty="0">
                        <a:solidFill>
                          <a:srgbClr val="000000"/>
                        </a:solidFill>
                        <a:effectLst/>
                        <a:latin typeface="Times New Roman"/>
                      </a:endParaRPr>
                    </a:p>
                  </a:txBody>
                  <a:tcPr marL="7620" marR="7620" marT="7620" marB="0" anchor="b"/>
                </a:tc>
              </a:tr>
            </a:tbl>
          </a:graphicData>
        </a:graphic>
      </p:graphicFrame>
    </p:spTree>
    <p:extLst>
      <p:ext uri="{BB962C8B-B14F-4D97-AF65-F5344CB8AC3E}">
        <p14:creationId xmlns:p14="http://schemas.microsoft.com/office/powerpoint/2010/main" val="40827283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ctrTitle"/>
              </p:nvPr>
            </p:nvSpPr>
            <p:spPr>
              <a:xfrm>
                <a:off x="381000" y="381000"/>
                <a:ext cx="8458200" cy="2819400"/>
              </a:xfrm>
            </p:spPr>
            <p:txBody>
              <a:bodyPr>
                <a:normAutofit/>
              </a:bodyPr>
              <a:lstStyle/>
              <a:p>
                <a:pPr lvl="0" algn="l"/>
                <a14:m>
                  <m:oMathPara xmlns:m="http://schemas.openxmlformats.org/officeDocument/2006/math">
                    <m:oMathParaPr>
                      <m:jc m:val="centerGroup"/>
                    </m:oMathParaPr>
                    <m:oMath xmlns:m="http://schemas.openxmlformats.org/officeDocument/2006/math">
                      <m:r>
                        <a:rPr lang="en-US" sz="3200" i="1">
                          <a:latin typeface="Cambria Math"/>
                        </a:rPr>
                        <m:t>𝑇𝑒𝑠𝑡</m:t>
                      </m:r>
                      <m:r>
                        <a:rPr lang="en-US" sz="3200" i="1">
                          <a:latin typeface="Cambria Math"/>
                        </a:rPr>
                        <m:t> </m:t>
                      </m:r>
                      <m:r>
                        <a:rPr lang="en-US" sz="3200" i="1">
                          <a:latin typeface="Cambria Math"/>
                        </a:rPr>
                        <m:t>𝑆𝑡𝑎𝑡𝑖𝑠𝑡𝑖𝑐</m:t>
                      </m:r>
                      <m:r>
                        <a:rPr lang="en-US" sz="3200" i="1">
                          <a:latin typeface="Cambria Math"/>
                        </a:rPr>
                        <m:t>=</m:t>
                      </m:r>
                      <m:nary>
                        <m:naryPr>
                          <m:chr m:val="∑"/>
                          <m:subHide m:val="on"/>
                          <m:supHide m:val="on"/>
                          <m:ctrlPr>
                            <a:rPr lang="en-US" sz="3200" i="1">
                              <a:latin typeface="Cambria Math"/>
                            </a:rPr>
                          </m:ctrlPr>
                        </m:naryPr>
                        <m:sub/>
                        <m:sup/>
                        <m:e>
                          <m:f>
                            <m:fPr>
                              <m:ctrlPr>
                                <a:rPr lang="en-US" sz="3200" i="1">
                                  <a:latin typeface="Cambria Math"/>
                                </a:rPr>
                              </m:ctrlPr>
                            </m:fPr>
                            <m:num>
                              <m:sSup>
                                <m:sSupPr>
                                  <m:ctrlPr>
                                    <a:rPr lang="en-US" sz="3200" i="1">
                                      <a:latin typeface="Cambria Math"/>
                                    </a:rPr>
                                  </m:ctrlPr>
                                </m:sSupPr>
                                <m:e>
                                  <m:d>
                                    <m:dPr>
                                      <m:ctrlPr>
                                        <a:rPr lang="en-US" sz="3200" i="1">
                                          <a:latin typeface="Cambria Math"/>
                                        </a:rPr>
                                      </m:ctrlPr>
                                    </m:dPr>
                                    <m:e>
                                      <m:r>
                                        <a:rPr lang="en-US" sz="3200" i="1">
                                          <a:latin typeface="Cambria Math"/>
                                        </a:rPr>
                                        <m:t>𝑂𝑏𝑠𝑒𝑟𝑣𝑒𝑑</m:t>
                                      </m:r>
                                      <m:r>
                                        <a:rPr lang="en-US" sz="3200" i="1">
                                          <a:latin typeface="Cambria Math"/>
                                        </a:rPr>
                                        <m:t>−</m:t>
                                      </m:r>
                                      <m:r>
                                        <a:rPr lang="en-US" sz="3200" i="1">
                                          <a:latin typeface="Cambria Math"/>
                                        </a:rPr>
                                        <m:t>𝐸𝑥𝑝𝑒𝑐𝑡𝑒𝑑</m:t>
                                      </m:r>
                                    </m:e>
                                  </m:d>
                                </m:e>
                                <m:sup>
                                  <m:r>
                                    <a:rPr lang="en-US" sz="3200" i="1">
                                      <a:latin typeface="Cambria Math"/>
                                    </a:rPr>
                                    <m:t>2</m:t>
                                  </m:r>
                                </m:sup>
                              </m:sSup>
                            </m:num>
                            <m:den>
                              <m:r>
                                <a:rPr lang="en-US" sz="3200" i="1">
                                  <a:latin typeface="Cambria Math"/>
                                </a:rPr>
                                <m:t>𝐸𝑥𝑝𝑒𝑐𝑡𝑒𝑑</m:t>
                              </m:r>
                            </m:den>
                          </m:f>
                        </m:e>
                      </m:nary>
                    </m:oMath>
                  </m:oMathPara>
                </a14:m>
                <a:r>
                  <a:rPr lang="en-US" sz="3200" dirty="0"/>
                  <a:t/>
                </a:r>
                <a:br>
                  <a:rPr lang="en-US" sz="3200" dirty="0"/>
                </a:br>
                <a:endParaRPr lang="en-US" sz="3200" dirty="0"/>
              </a:p>
            </p:txBody>
          </p:sp>
        </mc:Choice>
        <mc:Fallback xmlns="">
          <p:sp>
            <p:nvSpPr>
              <p:cNvPr id="2" name="Title 1"/>
              <p:cNvSpPr>
                <a:spLocks noGrp="1" noRot="1" noChangeAspect="1" noMove="1" noResize="1" noEditPoints="1" noAdjustHandles="1" noChangeArrowheads="1" noChangeShapeType="1" noTextEdit="1"/>
              </p:cNvSpPr>
              <p:nvPr>
                <p:ph type="ctrTitle"/>
              </p:nvPr>
            </p:nvSpPr>
            <p:spPr>
              <a:xfrm>
                <a:off x="381000" y="381000"/>
                <a:ext cx="8458200" cy="2819400"/>
              </a:xfrm>
              <a:blipFill rotWithShape="1">
                <a:blip r:embed="rId2"/>
                <a:stretch>
                  <a:fillRect/>
                </a:stretch>
              </a:blipFill>
            </p:spPr>
            <p:txBody>
              <a:bodyPr/>
              <a:lstStyle/>
              <a:p>
                <a:r>
                  <a:rPr lang="en-US">
                    <a:noFill/>
                  </a:rPr>
                  <a:t> </a:t>
                </a:r>
              </a:p>
            </p:txBody>
          </p:sp>
        </mc:Fallback>
      </mc:AlternateContent>
      <p:graphicFrame>
        <p:nvGraphicFramePr>
          <p:cNvPr id="5" name="Table 4"/>
          <p:cNvGraphicFramePr>
            <a:graphicFrameLocks noGrp="1"/>
          </p:cNvGraphicFramePr>
          <p:nvPr>
            <p:extLst>
              <p:ext uri="{D42A27DB-BD31-4B8C-83A1-F6EECF244321}">
                <p14:modId xmlns:p14="http://schemas.microsoft.com/office/powerpoint/2010/main" val="1567313433"/>
              </p:ext>
            </p:extLst>
          </p:nvPr>
        </p:nvGraphicFramePr>
        <p:xfrm>
          <a:off x="4572001" y="2438400"/>
          <a:ext cx="4375149" cy="3805827"/>
        </p:xfrm>
        <a:graphic>
          <a:graphicData uri="http://schemas.openxmlformats.org/drawingml/2006/table">
            <a:tbl>
              <a:tblPr>
                <a:tableStyleId>{5C22544A-7EE6-4342-B048-85BDC9FD1C3A}</a:tableStyleId>
              </a:tblPr>
              <a:tblGrid>
                <a:gridCol w="1109488"/>
                <a:gridCol w="1109488"/>
                <a:gridCol w="2156173"/>
              </a:tblGrid>
              <a:tr h="684615">
                <a:tc>
                  <a:txBody>
                    <a:bodyPr/>
                    <a:lstStyle/>
                    <a:p>
                      <a:pPr algn="ctr" fontAlgn="b"/>
                      <a:r>
                        <a:rPr lang="en-US" sz="2000" u="none" strike="noStrike">
                          <a:effectLst/>
                        </a:rPr>
                        <a:t>Face</a:t>
                      </a:r>
                      <a:endParaRPr lang="en-US" sz="2000" b="0" i="0" u="none" strike="noStrike">
                        <a:solidFill>
                          <a:srgbClr val="000000"/>
                        </a:solidFill>
                        <a:effectLst/>
                        <a:latin typeface="Times New Roman"/>
                      </a:endParaRPr>
                    </a:p>
                  </a:txBody>
                  <a:tcPr marL="7620" marR="7620" marT="7620" marB="0" anchor="b"/>
                </a:tc>
                <a:tc>
                  <a:txBody>
                    <a:bodyPr/>
                    <a:lstStyle/>
                    <a:p>
                      <a:pPr algn="ctr" fontAlgn="b"/>
                      <a:r>
                        <a:rPr lang="en-US" sz="2000" u="none" strike="noStrike">
                          <a:effectLst/>
                        </a:rPr>
                        <a:t>Frequency</a:t>
                      </a:r>
                      <a:endParaRPr lang="en-US" sz="2000" b="0" i="0" u="none" strike="noStrike">
                        <a:solidFill>
                          <a:srgbClr val="000000"/>
                        </a:solidFill>
                        <a:effectLst/>
                        <a:latin typeface="Times New Roman"/>
                      </a:endParaRPr>
                    </a:p>
                  </a:txBody>
                  <a:tcPr marL="7620" marR="7620" marT="7620" marB="0" anchor="b"/>
                </a:tc>
                <a:tc>
                  <a:txBody>
                    <a:bodyPr/>
                    <a:lstStyle/>
                    <a:p>
                      <a:pPr algn="ctr" fontAlgn="b"/>
                      <a:r>
                        <a:rPr lang="en-US" sz="2000" u="none" strike="noStrike">
                          <a:effectLst/>
                        </a:rPr>
                        <a:t>Expected Frequency</a:t>
                      </a:r>
                      <a:endParaRPr lang="en-US" sz="2000" b="0" i="0" u="none" strike="noStrike">
                        <a:solidFill>
                          <a:srgbClr val="000000"/>
                        </a:solidFill>
                        <a:effectLst/>
                        <a:latin typeface="Times New Roman"/>
                      </a:endParaRPr>
                    </a:p>
                  </a:txBody>
                  <a:tcPr marL="7620" marR="7620" marT="7620" marB="0" anchor="b"/>
                </a:tc>
              </a:tr>
              <a:tr h="520202">
                <a:tc>
                  <a:txBody>
                    <a:bodyPr/>
                    <a:lstStyle/>
                    <a:p>
                      <a:pPr algn="ctr" fontAlgn="b"/>
                      <a:r>
                        <a:rPr lang="en-US" sz="2000" u="none" strike="noStrike">
                          <a:effectLst/>
                        </a:rPr>
                        <a:t>1</a:t>
                      </a:r>
                      <a:endParaRPr lang="en-US" sz="2000" b="0" i="0" u="none" strike="noStrike">
                        <a:solidFill>
                          <a:srgbClr val="000000"/>
                        </a:solidFill>
                        <a:effectLst/>
                        <a:latin typeface="Times New Roman"/>
                      </a:endParaRPr>
                    </a:p>
                  </a:txBody>
                  <a:tcPr marL="7620" marR="7620" marT="7620" marB="0" anchor="b"/>
                </a:tc>
                <a:tc>
                  <a:txBody>
                    <a:bodyPr/>
                    <a:lstStyle/>
                    <a:p>
                      <a:pPr algn="ctr" fontAlgn="b"/>
                      <a:r>
                        <a:rPr lang="en-US" sz="2000" u="none" strike="noStrike">
                          <a:effectLst/>
                        </a:rPr>
                        <a:t>42</a:t>
                      </a:r>
                      <a:endParaRPr lang="en-US" sz="2000" b="0" i="0" u="none" strike="noStrike">
                        <a:solidFill>
                          <a:srgbClr val="000000"/>
                        </a:solidFill>
                        <a:effectLst/>
                        <a:latin typeface="Times New Roman"/>
                      </a:endParaRPr>
                    </a:p>
                  </a:txBody>
                  <a:tcPr marL="7620" marR="7620" marT="7620" marB="0" anchor="b"/>
                </a:tc>
                <a:tc>
                  <a:txBody>
                    <a:bodyPr/>
                    <a:lstStyle/>
                    <a:p>
                      <a:pPr algn="ctr" fontAlgn="b"/>
                      <a:r>
                        <a:rPr lang="en-US" sz="2000" u="none" strike="noStrike">
                          <a:effectLst/>
                        </a:rPr>
                        <a:t>50</a:t>
                      </a:r>
                      <a:endParaRPr lang="en-US" sz="2000" b="0" i="0" u="none" strike="noStrike">
                        <a:solidFill>
                          <a:srgbClr val="000000"/>
                        </a:solidFill>
                        <a:effectLst/>
                        <a:latin typeface="Times New Roman"/>
                      </a:endParaRPr>
                    </a:p>
                  </a:txBody>
                  <a:tcPr marL="7620" marR="7620" marT="7620" marB="0" anchor="b"/>
                </a:tc>
              </a:tr>
              <a:tr h="520202">
                <a:tc>
                  <a:txBody>
                    <a:bodyPr/>
                    <a:lstStyle/>
                    <a:p>
                      <a:pPr algn="ctr" fontAlgn="b"/>
                      <a:r>
                        <a:rPr lang="en-US" sz="2000" u="none" strike="noStrike">
                          <a:effectLst/>
                        </a:rPr>
                        <a:t>2</a:t>
                      </a:r>
                      <a:endParaRPr lang="en-US" sz="2000" b="0" i="0" u="none" strike="noStrike">
                        <a:solidFill>
                          <a:srgbClr val="000000"/>
                        </a:solidFill>
                        <a:effectLst/>
                        <a:latin typeface="Times New Roman"/>
                      </a:endParaRPr>
                    </a:p>
                  </a:txBody>
                  <a:tcPr marL="7620" marR="7620" marT="7620" marB="0" anchor="b"/>
                </a:tc>
                <a:tc>
                  <a:txBody>
                    <a:bodyPr/>
                    <a:lstStyle/>
                    <a:p>
                      <a:pPr algn="ctr" fontAlgn="b"/>
                      <a:r>
                        <a:rPr lang="en-US" sz="2000" u="none" strike="noStrike">
                          <a:effectLst/>
                        </a:rPr>
                        <a:t>55</a:t>
                      </a:r>
                      <a:endParaRPr lang="en-US" sz="2000" b="0" i="0" u="none" strike="noStrike">
                        <a:solidFill>
                          <a:srgbClr val="000000"/>
                        </a:solidFill>
                        <a:effectLst/>
                        <a:latin typeface="Times New Roman"/>
                      </a:endParaRPr>
                    </a:p>
                  </a:txBody>
                  <a:tcPr marL="7620" marR="7620" marT="7620" marB="0" anchor="b"/>
                </a:tc>
                <a:tc>
                  <a:txBody>
                    <a:bodyPr/>
                    <a:lstStyle/>
                    <a:p>
                      <a:pPr algn="ctr" fontAlgn="b"/>
                      <a:r>
                        <a:rPr lang="en-US" sz="2000" u="none" strike="noStrike">
                          <a:effectLst/>
                        </a:rPr>
                        <a:t>50</a:t>
                      </a:r>
                      <a:endParaRPr lang="en-US" sz="2000" b="0" i="0" u="none" strike="noStrike">
                        <a:solidFill>
                          <a:srgbClr val="000000"/>
                        </a:solidFill>
                        <a:effectLst/>
                        <a:latin typeface="Times New Roman"/>
                      </a:endParaRPr>
                    </a:p>
                  </a:txBody>
                  <a:tcPr marL="7620" marR="7620" marT="7620" marB="0" anchor="b"/>
                </a:tc>
              </a:tr>
              <a:tr h="520202">
                <a:tc>
                  <a:txBody>
                    <a:bodyPr/>
                    <a:lstStyle/>
                    <a:p>
                      <a:pPr algn="ctr" fontAlgn="b"/>
                      <a:r>
                        <a:rPr lang="en-US" sz="2000" u="none" strike="noStrike">
                          <a:effectLst/>
                        </a:rPr>
                        <a:t>3</a:t>
                      </a:r>
                      <a:endParaRPr lang="en-US" sz="2000" b="0" i="0" u="none" strike="noStrike">
                        <a:solidFill>
                          <a:srgbClr val="000000"/>
                        </a:solidFill>
                        <a:effectLst/>
                        <a:latin typeface="Times New Roman"/>
                      </a:endParaRPr>
                    </a:p>
                  </a:txBody>
                  <a:tcPr marL="7620" marR="7620" marT="7620" marB="0" anchor="b"/>
                </a:tc>
                <a:tc>
                  <a:txBody>
                    <a:bodyPr/>
                    <a:lstStyle/>
                    <a:p>
                      <a:pPr algn="ctr" fontAlgn="b"/>
                      <a:r>
                        <a:rPr lang="en-US" sz="2000" u="none" strike="noStrike">
                          <a:effectLst/>
                        </a:rPr>
                        <a:t>38</a:t>
                      </a:r>
                      <a:endParaRPr lang="en-US" sz="2000" b="0" i="0" u="none" strike="noStrike">
                        <a:solidFill>
                          <a:srgbClr val="000000"/>
                        </a:solidFill>
                        <a:effectLst/>
                        <a:latin typeface="Times New Roman"/>
                      </a:endParaRPr>
                    </a:p>
                  </a:txBody>
                  <a:tcPr marL="7620" marR="7620" marT="7620" marB="0" anchor="b"/>
                </a:tc>
                <a:tc>
                  <a:txBody>
                    <a:bodyPr/>
                    <a:lstStyle/>
                    <a:p>
                      <a:pPr algn="ctr" fontAlgn="b"/>
                      <a:r>
                        <a:rPr lang="en-US" sz="2000" u="none" strike="noStrike">
                          <a:effectLst/>
                        </a:rPr>
                        <a:t>50</a:t>
                      </a:r>
                      <a:endParaRPr lang="en-US" sz="2000" b="0" i="0" u="none" strike="noStrike">
                        <a:solidFill>
                          <a:srgbClr val="000000"/>
                        </a:solidFill>
                        <a:effectLst/>
                        <a:latin typeface="Times New Roman"/>
                      </a:endParaRPr>
                    </a:p>
                  </a:txBody>
                  <a:tcPr marL="7620" marR="7620" marT="7620" marB="0" anchor="b"/>
                </a:tc>
              </a:tr>
              <a:tr h="520202">
                <a:tc>
                  <a:txBody>
                    <a:bodyPr/>
                    <a:lstStyle/>
                    <a:p>
                      <a:pPr algn="ctr" fontAlgn="b"/>
                      <a:r>
                        <a:rPr lang="en-US" sz="2000" u="none" strike="noStrike">
                          <a:effectLst/>
                        </a:rPr>
                        <a:t>4</a:t>
                      </a:r>
                      <a:endParaRPr lang="en-US" sz="2000" b="0" i="0" u="none" strike="noStrike">
                        <a:solidFill>
                          <a:srgbClr val="000000"/>
                        </a:solidFill>
                        <a:effectLst/>
                        <a:latin typeface="Times New Roman"/>
                      </a:endParaRPr>
                    </a:p>
                  </a:txBody>
                  <a:tcPr marL="7620" marR="7620" marT="7620" marB="0" anchor="b"/>
                </a:tc>
                <a:tc>
                  <a:txBody>
                    <a:bodyPr/>
                    <a:lstStyle/>
                    <a:p>
                      <a:pPr algn="ctr" fontAlgn="b"/>
                      <a:r>
                        <a:rPr lang="en-US" sz="2000" u="none" strike="noStrike">
                          <a:effectLst/>
                        </a:rPr>
                        <a:t>57</a:t>
                      </a:r>
                      <a:endParaRPr lang="en-US" sz="2000" b="0" i="0" u="none" strike="noStrike">
                        <a:solidFill>
                          <a:srgbClr val="000000"/>
                        </a:solidFill>
                        <a:effectLst/>
                        <a:latin typeface="Times New Roman"/>
                      </a:endParaRPr>
                    </a:p>
                  </a:txBody>
                  <a:tcPr marL="7620" marR="7620" marT="7620" marB="0" anchor="b"/>
                </a:tc>
                <a:tc>
                  <a:txBody>
                    <a:bodyPr/>
                    <a:lstStyle/>
                    <a:p>
                      <a:pPr algn="ctr" fontAlgn="b"/>
                      <a:r>
                        <a:rPr lang="en-US" sz="2000" u="none" strike="noStrike">
                          <a:effectLst/>
                        </a:rPr>
                        <a:t>50</a:t>
                      </a:r>
                      <a:endParaRPr lang="en-US" sz="2000" b="0" i="0" u="none" strike="noStrike">
                        <a:solidFill>
                          <a:srgbClr val="000000"/>
                        </a:solidFill>
                        <a:effectLst/>
                        <a:latin typeface="Times New Roman"/>
                      </a:endParaRPr>
                    </a:p>
                  </a:txBody>
                  <a:tcPr marL="7620" marR="7620" marT="7620" marB="0" anchor="b"/>
                </a:tc>
              </a:tr>
              <a:tr h="520202">
                <a:tc>
                  <a:txBody>
                    <a:bodyPr/>
                    <a:lstStyle/>
                    <a:p>
                      <a:pPr algn="ctr" fontAlgn="b"/>
                      <a:r>
                        <a:rPr lang="en-US" sz="2000" u="none" strike="noStrike">
                          <a:effectLst/>
                        </a:rPr>
                        <a:t>5</a:t>
                      </a:r>
                      <a:endParaRPr lang="en-US" sz="2000" b="0" i="0" u="none" strike="noStrike">
                        <a:solidFill>
                          <a:srgbClr val="000000"/>
                        </a:solidFill>
                        <a:effectLst/>
                        <a:latin typeface="Times New Roman"/>
                      </a:endParaRPr>
                    </a:p>
                  </a:txBody>
                  <a:tcPr marL="7620" marR="7620" marT="7620" marB="0" anchor="b"/>
                </a:tc>
                <a:tc>
                  <a:txBody>
                    <a:bodyPr/>
                    <a:lstStyle/>
                    <a:p>
                      <a:pPr algn="ctr" fontAlgn="b"/>
                      <a:r>
                        <a:rPr lang="en-US" sz="2000" u="none" strike="noStrike">
                          <a:effectLst/>
                        </a:rPr>
                        <a:t>64</a:t>
                      </a:r>
                      <a:endParaRPr lang="en-US" sz="2000" b="0" i="0" u="none" strike="noStrike">
                        <a:solidFill>
                          <a:srgbClr val="000000"/>
                        </a:solidFill>
                        <a:effectLst/>
                        <a:latin typeface="Times New Roman"/>
                      </a:endParaRPr>
                    </a:p>
                  </a:txBody>
                  <a:tcPr marL="7620" marR="7620" marT="7620" marB="0" anchor="b"/>
                </a:tc>
                <a:tc>
                  <a:txBody>
                    <a:bodyPr/>
                    <a:lstStyle/>
                    <a:p>
                      <a:pPr algn="ctr" fontAlgn="b"/>
                      <a:r>
                        <a:rPr lang="en-US" sz="2000" u="none" strike="noStrike">
                          <a:effectLst/>
                        </a:rPr>
                        <a:t>50</a:t>
                      </a:r>
                      <a:endParaRPr lang="en-US" sz="2000" b="0" i="0" u="none" strike="noStrike">
                        <a:solidFill>
                          <a:srgbClr val="000000"/>
                        </a:solidFill>
                        <a:effectLst/>
                        <a:latin typeface="Times New Roman"/>
                      </a:endParaRPr>
                    </a:p>
                  </a:txBody>
                  <a:tcPr marL="7620" marR="7620" marT="7620" marB="0" anchor="b"/>
                </a:tc>
              </a:tr>
              <a:tr h="520202">
                <a:tc>
                  <a:txBody>
                    <a:bodyPr/>
                    <a:lstStyle/>
                    <a:p>
                      <a:pPr algn="ctr" fontAlgn="b"/>
                      <a:r>
                        <a:rPr lang="en-US" sz="2000" u="none" strike="noStrike">
                          <a:effectLst/>
                        </a:rPr>
                        <a:t>6</a:t>
                      </a:r>
                      <a:endParaRPr lang="en-US" sz="2000" b="0" i="0" u="none" strike="noStrike">
                        <a:solidFill>
                          <a:srgbClr val="000000"/>
                        </a:solidFill>
                        <a:effectLst/>
                        <a:latin typeface="Times New Roman"/>
                      </a:endParaRPr>
                    </a:p>
                  </a:txBody>
                  <a:tcPr marL="7620" marR="7620" marT="7620" marB="0" anchor="b"/>
                </a:tc>
                <a:tc>
                  <a:txBody>
                    <a:bodyPr/>
                    <a:lstStyle/>
                    <a:p>
                      <a:pPr algn="ctr" fontAlgn="b"/>
                      <a:r>
                        <a:rPr lang="en-US" sz="2000" u="none" strike="noStrike">
                          <a:effectLst/>
                        </a:rPr>
                        <a:t>44</a:t>
                      </a:r>
                      <a:endParaRPr lang="en-US" sz="2000" b="0" i="0" u="none" strike="noStrike">
                        <a:solidFill>
                          <a:srgbClr val="000000"/>
                        </a:solidFill>
                        <a:effectLst/>
                        <a:latin typeface="Times New Roman"/>
                      </a:endParaRPr>
                    </a:p>
                  </a:txBody>
                  <a:tcPr marL="7620" marR="7620" marT="7620" marB="0" anchor="b"/>
                </a:tc>
                <a:tc>
                  <a:txBody>
                    <a:bodyPr/>
                    <a:lstStyle/>
                    <a:p>
                      <a:pPr algn="ctr" fontAlgn="b"/>
                      <a:r>
                        <a:rPr lang="en-US" sz="2000" u="none" strike="noStrike" dirty="0">
                          <a:effectLst/>
                        </a:rPr>
                        <a:t>50</a:t>
                      </a:r>
                      <a:endParaRPr lang="en-US" sz="2000" b="0" i="0" u="none" strike="noStrike" dirty="0">
                        <a:solidFill>
                          <a:srgbClr val="000000"/>
                        </a:solidFill>
                        <a:effectLst/>
                        <a:latin typeface="Times New Roman"/>
                      </a:endParaRPr>
                    </a:p>
                  </a:txBody>
                  <a:tcPr marL="7620" marR="7620" marT="7620" marB="0" anchor="b"/>
                </a:tc>
              </a:tr>
            </a:tbl>
          </a:graphicData>
        </a:graphic>
      </p:graphicFrame>
      <p:sp>
        <p:nvSpPr>
          <p:cNvPr id="3" name="TextBox 2"/>
          <p:cNvSpPr txBox="1"/>
          <p:nvPr/>
        </p:nvSpPr>
        <p:spPr>
          <a:xfrm>
            <a:off x="609600" y="3352800"/>
            <a:ext cx="3429191" cy="1077218"/>
          </a:xfrm>
          <a:prstGeom prst="rect">
            <a:avLst/>
          </a:prstGeom>
          <a:noFill/>
        </p:spPr>
        <p:txBody>
          <a:bodyPr wrap="square" rtlCol="0">
            <a:spAutoFit/>
          </a:bodyPr>
          <a:lstStyle/>
          <a:p>
            <a:r>
              <a:rPr lang="en-US" sz="3200" dirty="0" smtClean="0"/>
              <a:t>I get test statistic = 10.28</a:t>
            </a:r>
            <a:endParaRPr lang="en-US" sz="3200" dirty="0"/>
          </a:p>
        </p:txBody>
      </p:sp>
    </p:spTree>
    <p:extLst>
      <p:ext uri="{BB962C8B-B14F-4D97-AF65-F5344CB8AC3E}">
        <p14:creationId xmlns:p14="http://schemas.microsoft.com/office/powerpoint/2010/main" val="2623869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81000"/>
            <a:ext cx="8305800" cy="5638800"/>
          </a:xfrm>
        </p:spPr>
        <p:txBody>
          <a:bodyPr>
            <a:normAutofit/>
          </a:bodyPr>
          <a:lstStyle/>
          <a:p>
            <a:pPr lvl="0" algn="l"/>
            <a:r>
              <a:rPr lang="en-US" sz="3200" dirty="0" smtClean="0"/>
              <a:t>How do we conduct a hypothesis test for questions like this:  Does road rage tend to occur more often on certain days of the week than on others?</a:t>
            </a:r>
            <a:br>
              <a:rPr lang="en-US" sz="3200" dirty="0" smtClean="0"/>
            </a:br>
            <a:r>
              <a:rPr lang="en-US" sz="3200" dirty="0"/>
              <a:t/>
            </a:r>
            <a:br>
              <a:rPr lang="en-US" sz="3200" dirty="0"/>
            </a:br>
            <a:r>
              <a:rPr lang="en-US" sz="3200" dirty="0" smtClean="0"/>
              <a:t>First, we need to define road rage: “an incident in which an angry or impatient motorist or passenger intentionally injures or kills another motorist, passenger, or pedestrian, or attempts or threatens to injure or kill another motorist, passenger, or pedestrian.”</a:t>
            </a:r>
            <a:endParaRPr lang="en-US" sz="3200" dirty="0"/>
          </a:p>
        </p:txBody>
      </p:sp>
    </p:spTree>
    <p:extLst>
      <p:ext uri="{BB962C8B-B14F-4D97-AF65-F5344CB8AC3E}">
        <p14:creationId xmlns:p14="http://schemas.microsoft.com/office/powerpoint/2010/main" val="22783215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p:cNvSpPr txBox="1"/>
              <p:nvPr/>
            </p:nvSpPr>
            <p:spPr>
              <a:xfrm>
                <a:off x="609600" y="685800"/>
                <a:ext cx="8001000" cy="4031873"/>
              </a:xfrm>
              <a:prstGeom prst="rect">
                <a:avLst/>
              </a:prstGeom>
              <a:noFill/>
            </p:spPr>
            <p:txBody>
              <a:bodyPr wrap="square" rtlCol="0">
                <a:spAutoFit/>
              </a:bodyPr>
              <a:lstStyle/>
              <a:p>
                <a:r>
                  <a:rPr lang="en-US" sz="3200" dirty="0" smtClean="0"/>
                  <a:t>The</a:t>
                </a:r>
                <a:r>
                  <a:rPr lang="en-US" sz="3200" dirty="0"/>
                  <a:t> </a:t>
                </a:r>
                <a14:m>
                  <m:oMath xmlns:m="http://schemas.openxmlformats.org/officeDocument/2006/math">
                    <m:r>
                      <a:rPr lang="en-US" sz="3200" i="1">
                        <a:latin typeface="Cambria Math"/>
                      </a:rPr>
                      <m:t>𝑇𝑆</m:t>
                    </m:r>
                    <m:r>
                      <a:rPr lang="en-US" sz="3200" i="1">
                        <a:latin typeface="Cambria Math"/>
                      </a:rPr>
                      <m:t>=1</m:t>
                    </m:r>
                  </m:oMath>
                </a14:m>
                <a:r>
                  <a:rPr lang="en-US" sz="3200" dirty="0" smtClean="0"/>
                  <a:t>0.28.  Now need to find the critical value.</a:t>
                </a:r>
                <a:r>
                  <a:rPr lang="en-US" sz="3200" dirty="0"/>
                  <a:t/>
                </a:r>
                <a:br>
                  <a:rPr lang="en-US" sz="3200" dirty="0"/>
                </a:br>
                <a:r>
                  <a:rPr lang="en-US" sz="3200" dirty="0"/>
                  <a:t/>
                </a:r>
                <a:br>
                  <a:rPr lang="en-US" sz="3200" dirty="0"/>
                </a:br>
                <a:r>
                  <a:rPr lang="en-US" sz="3200" dirty="0" smtClean="0"/>
                  <a:t>•   </a:t>
                </a:r>
                <a14:m>
                  <m:oMath xmlns:m="http://schemas.openxmlformats.org/officeDocument/2006/math">
                    <m:r>
                      <a:rPr lang="en-US" sz="3200" i="1">
                        <a:latin typeface="Cambria Math"/>
                        <a:ea typeface="Cambria Math"/>
                      </a:rPr>
                      <m:t>𝛼</m:t>
                    </m:r>
                  </m:oMath>
                </a14:m>
                <a:r>
                  <a:rPr lang="en-US" sz="3200" dirty="0"/>
                  <a:t/>
                </a:r>
                <a:br>
                  <a:rPr lang="en-US" sz="3200" dirty="0"/>
                </a:br>
                <a:r>
                  <a:rPr lang="en-US" sz="3200" dirty="0" smtClean="0"/>
                  <a:t>•   Degrees </a:t>
                </a:r>
                <a:r>
                  <a:rPr lang="en-US" sz="3200" dirty="0"/>
                  <a:t>of Freedom = </a:t>
                </a:r>
                <a14:m>
                  <m:oMath xmlns:m="http://schemas.openxmlformats.org/officeDocument/2006/math">
                    <m:r>
                      <m:rPr>
                        <m:sty m:val="p"/>
                      </m:rPr>
                      <a:rPr lang="en-US" sz="3200" b="0" i="0" smtClean="0">
                        <a:latin typeface="Cambria Math"/>
                      </a:rPr>
                      <m:t>k</m:t>
                    </m:r>
                    <m:r>
                      <a:rPr lang="en-US" sz="3200" i="1">
                        <a:latin typeface="Cambria Math"/>
                      </a:rPr>
                      <m:t>−1</m:t>
                    </m:r>
                  </m:oMath>
                </a14:m>
                <a:r>
                  <a:rPr lang="en-US" sz="3200" dirty="0"/>
                  <a:t/>
                </a:r>
                <a:br>
                  <a:rPr lang="en-US" sz="3200" dirty="0"/>
                </a:br>
                <a:r>
                  <a:rPr lang="en-US" sz="3200" dirty="0"/>
                  <a:t/>
                </a:r>
                <a:br>
                  <a:rPr lang="en-US" sz="3200" dirty="0"/>
                </a:br>
                <a:r>
                  <a:rPr lang="en-US" sz="3200" dirty="0"/>
                  <a:t>For this problem,</a:t>
                </a:r>
                <a:r>
                  <a:rPr lang="en-US" sz="3200" i="1" dirty="0">
                    <a:latin typeface="Cambria Math"/>
                    <a:ea typeface="Cambria Math"/>
                  </a:rPr>
                  <a:t/>
                </a:r>
                <a:br>
                  <a:rPr lang="en-US" sz="3200" i="1" dirty="0">
                    <a:latin typeface="Cambria Math"/>
                    <a:ea typeface="Cambria Math"/>
                  </a:rPr>
                </a:br>
                <a14:m>
                  <m:oMath xmlns:m="http://schemas.openxmlformats.org/officeDocument/2006/math">
                    <m:r>
                      <a:rPr lang="en-US" sz="3200" i="1">
                        <a:latin typeface="Cambria Math"/>
                        <a:ea typeface="Cambria Math"/>
                      </a:rPr>
                      <m:t>𝛼</m:t>
                    </m:r>
                    <m:r>
                      <a:rPr lang="en-US" sz="3200">
                        <a:latin typeface="Cambria Math"/>
                        <a:ea typeface="Cambria Math"/>
                      </a:rPr>
                      <m:t>=0.05</m:t>
                    </m:r>
                  </m:oMath>
                </a14:m>
                <a:r>
                  <a:rPr lang="en-US" sz="3200" dirty="0"/>
                  <a:t> and </a:t>
                </a:r>
                <a14:m>
                  <m:oMath xmlns:m="http://schemas.openxmlformats.org/officeDocument/2006/math">
                    <m:r>
                      <m:rPr>
                        <m:sty m:val="p"/>
                      </m:rPr>
                      <a:rPr lang="en-US" sz="3200" b="0" i="0" smtClean="0">
                        <a:latin typeface="Cambria Math"/>
                      </a:rPr>
                      <m:t>k</m:t>
                    </m:r>
                    <m:r>
                      <a:rPr lang="en-US" sz="3200" i="1">
                        <a:latin typeface="Cambria Math"/>
                      </a:rPr>
                      <m:t>−1=</m:t>
                    </m:r>
                    <m:r>
                      <a:rPr lang="en-US" sz="3200" b="0" i="1" smtClean="0">
                        <a:latin typeface="Cambria Math"/>
                      </a:rPr>
                      <m:t>6</m:t>
                    </m:r>
                    <m:r>
                      <a:rPr lang="en-US" sz="3200" i="1">
                        <a:latin typeface="Cambria Math"/>
                      </a:rPr>
                      <m:t>−1=</m:t>
                    </m:r>
                  </m:oMath>
                </a14:m>
                <a:r>
                  <a:rPr lang="en-US" sz="3200" dirty="0" smtClean="0"/>
                  <a:t>5</a:t>
                </a:r>
                <a:endParaRPr lang="en-US" sz="3200" dirty="0"/>
              </a:p>
            </p:txBody>
          </p:sp>
        </mc:Choice>
        <mc:Fallback xmlns="">
          <p:sp>
            <p:nvSpPr>
              <p:cNvPr id="3" name="TextBox 2"/>
              <p:cNvSpPr txBox="1">
                <a:spLocks noRot="1" noChangeAspect="1" noMove="1" noResize="1" noEditPoints="1" noAdjustHandles="1" noChangeArrowheads="1" noChangeShapeType="1" noTextEdit="1"/>
              </p:cNvSpPr>
              <p:nvPr/>
            </p:nvSpPr>
            <p:spPr>
              <a:xfrm>
                <a:off x="609600" y="685800"/>
                <a:ext cx="8001000" cy="4031873"/>
              </a:xfrm>
              <a:prstGeom prst="rect">
                <a:avLst/>
              </a:prstGeom>
              <a:blipFill rotWithShape="1">
                <a:blip r:embed="rId2"/>
                <a:stretch>
                  <a:fillRect l="-1904" t="-1815" r="-685" b="-4085"/>
                </a:stretch>
              </a:blipFill>
            </p:spPr>
            <p:txBody>
              <a:bodyPr/>
              <a:lstStyle/>
              <a:p>
                <a:r>
                  <a:rPr lang="en-US">
                    <a:noFill/>
                  </a:rPr>
                  <a:t> </a:t>
                </a:r>
              </a:p>
            </p:txBody>
          </p:sp>
        </mc:Fallback>
      </mc:AlternateContent>
    </p:spTree>
    <p:extLst>
      <p:ext uri="{BB962C8B-B14F-4D97-AF65-F5344CB8AC3E}">
        <p14:creationId xmlns:p14="http://schemas.microsoft.com/office/powerpoint/2010/main" val="27581788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938" y="152400"/>
            <a:ext cx="7858125"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4476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ctrTitle"/>
              </p:nvPr>
            </p:nvSpPr>
            <p:spPr>
              <a:xfrm>
                <a:off x="381000" y="381000"/>
                <a:ext cx="8382000" cy="5562600"/>
              </a:xfrm>
            </p:spPr>
            <p:txBody>
              <a:bodyPr>
                <a:normAutofit/>
              </a:bodyPr>
              <a:lstStyle/>
              <a:p>
                <a:pPr lvl="0" algn="l"/>
                <a:r>
                  <a:rPr lang="en-US" sz="3200" dirty="0" smtClean="0"/>
                  <a:t>The critical value is 11.070.  Decision rule for the </a:t>
                </a:r>
                <a14:m>
                  <m:oMath xmlns:m="http://schemas.openxmlformats.org/officeDocument/2006/math">
                    <m:sSup>
                      <m:sSupPr>
                        <m:ctrlPr>
                          <a:rPr lang="en-US" sz="3200" i="1">
                            <a:latin typeface="Cambria Math"/>
                          </a:rPr>
                        </m:ctrlPr>
                      </m:sSupPr>
                      <m:e>
                        <m:r>
                          <m:rPr>
                            <m:sty m:val="p"/>
                          </m:rPr>
                          <a:rPr lang="el-GR" sz="3200" i="1">
                            <a:latin typeface="Cambria Math"/>
                            <a:ea typeface="Cambria Math"/>
                          </a:rPr>
                          <m:t>Χ</m:t>
                        </m:r>
                      </m:e>
                      <m:sup>
                        <m:r>
                          <a:rPr lang="en-US" sz="3200" i="1">
                            <a:latin typeface="Cambria Math"/>
                          </a:rPr>
                          <m:t>2</m:t>
                        </m:r>
                      </m:sup>
                    </m:sSup>
                  </m:oMath>
                </a14:m>
                <a:r>
                  <a:rPr lang="en-US" sz="3200" dirty="0" smtClean="0"/>
                  <a:t> test:</a:t>
                </a:r>
                <a:br>
                  <a:rPr lang="en-US" sz="3200" dirty="0" smtClean="0"/>
                </a:br>
                <a:r>
                  <a:rPr lang="en-US" sz="3200" dirty="0"/>
                  <a:t/>
                </a:r>
                <a:br>
                  <a:rPr lang="en-US" sz="3200" dirty="0"/>
                </a:br>
                <a:r>
                  <a:rPr lang="en-US" sz="3200" dirty="0" smtClean="0"/>
                  <a:t>•  If the test statistic is less than the critical value then the data supports the null hypothesis</a:t>
                </a:r>
                <a:br>
                  <a:rPr lang="en-US" sz="3200" dirty="0" smtClean="0"/>
                </a:br>
                <a:r>
                  <a:rPr lang="en-US" sz="3200" dirty="0" smtClean="0"/>
                  <a:t/>
                </a:r>
                <a:br>
                  <a:rPr lang="en-US" sz="3200" dirty="0" smtClean="0"/>
                </a:br>
                <a:r>
                  <a:rPr lang="en-US" sz="3200" dirty="0" smtClean="0"/>
                  <a:t>•  If the test statistic is equal to or greater than the critical value then the data supports the alternative hypothesis</a:t>
                </a:r>
                <a:br>
                  <a:rPr lang="en-US" sz="3200" dirty="0" smtClean="0"/>
                </a:br>
                <a:r>
                  <a:rPr lang="en-US" sz="3200" dirty="0"/>
                  <a:t/>
                </a:r>
                <a:br>
                  <a:rPr lang="en-US" sz="3200" dirty="0"/>
                </a:br>
                <a:r>
                  <a:rPr lang="en-US" sz="3200" dirty="0" smtClean="0"/>
                  <a:t>The test statistic is 10.28</a:t>
                </a:r>
                <a:endParaRPr lang="en-US" sz="3200" dirty="0"/>
              </a:p>
            </p:txBody>
          </p:sp>
        </mc:Choice>
        <mc:Fallback xmlns="">
          <p:sp>
            <p:nvSpPr>
              <p:cNvPr id="2" name="Title 1"/>
              <p:cNvSpPr>
                <a:spLocks noGrp="1" noRot="1" noChangeAspect="1" noMove="1" noResize="1" noEditPoints="1" noAdjustHandles="1" noChangeArrowheads="1" noChangeShapeType="1" noTextEdit="1"/>
              </p:cNvSpPr>
              <p:nvPr>
                <p:ph type="ctrTitle"/>
              </p:nvPr>
            </p:nvSpPr>
            <p:spPr>
              <a:xfrm>
                <a:off x="381000" y="381000"/>
                <a:ext cx="8382000" cy="5562600"/>
              </a:xfrm>
              <a:blipFill rotWithShape="1">
                <a:blip r:embed="rId2"/>
                <a:stretch>
                  <a:fillRect l="-1891" t="-548" r="-1018" b="-2632"/>
                </a:stretch>
              </a:blipFill>
            </p:spPr>
            <p:txBody>
              <a:bodyPr/>
              <a:lstStyle/>
              <a:p>
                <a:r>
                  <a:rPr lang="en-US">
                    <a:noFill/>
                  </a:rPr>
                  <a:t> </a:t>
                </a:r>
              </a:p>
            </p:txBody>
          </p:sp>
        </mc:Fallback>
      </mc:AlternateContent>
    </p:spTree>
    <p:extLst>
      <p:ext uri="{BB962C8B-B14F-4D97-AF65-F5344CB8AC3E}">
        <p14:creationId xmlns:p14="http://schemas.microsoft.com/office/powerpoint/2010/main" val="21812073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81000"/>
            <a:ext cx="8305800" cy="1905000"/>
          </a:xfrm>
        </p:spPr>
        <p:txBody>
          <a:bodyPr>
            <a:normAutofit/>
          </a:bodyPr>
          <a:lstStyle/>
          <a:p>
            <a:pPr lvl="0" algn="l"/>
            <a:r>
              <a:rPr lang="en-US" sz="3200" dirty="0" smtClean="0"/>
              <a:t>The data supports the null.</a:t>
            </a:r>
            <a:br>
              <a:rPr lang="en-US" sz="3200" dirty="0" smtClean="0"/>
            </a:br>
            <a:endParaRPr lang="en-US" sz="3200" dirty="0"/>
          </a:p>
        </p:txBody>
      </p:sp>
      <p:graphicFrame>
        <p:nvGraphicFramePr>
          <p:cNvPr id="4" name="Table 3"/>
          <p:cNvGraphicFramePr>
            <a:graphicFrameLocks noGrp="1"/>
          </p:cNvGraphicFramePr>
          <p:nvPr>
            <p:extLst>
              <p:ext uri="{D42A27DB-BD31-4B8C-83A1-F6EECF244321}">
                <p14:modId xmlns:p14="http://schemas.microsoft.com/office/powerpoint/2010/main" val="1576457310"/>
              </p:ext>
            </p:extLst>
          </p:nvPr>
        </p:nvGraphicFramePr>
        <p:xfrm>
          <a:off x="5791200" y="2743200"/>
          <a:ext cx="3048000" cy="3359149"/>
        </p:xfrm>
        <a:graphic>
          <a:graphicData uri="http://schemas.openxmlformats.org/drawingml/2006/table">
            <a:tbl>
              <a:tblPr>
                <a:tableStyleId>{5C22544A-7EE6-4342-B048-85BDC9FD1C3A}</a:tableStyleId>
              </a:tblPr>
              <a:tblGrid>
                <a:gridCol w="1524000"/>
                <a:gridCol w="1524000"/>
              </a:tblGrid>
              <a:tr h="739579">
                <a:tc>
                  <a:txBody>
                    <a:bodyPr/>
                    <a:lstStyle/>
                    <a:p>
                      <a:pPr algn="ctr" fontAlgn="b"/>
                      <a:r>
                        <a:rPr lang="en-US" sz="2400" u="none" strike="noStrike" dirty="0">
                          <a:effectLst/>
                        </a:rPr>
                        <a:t>Face</a:t>
                      </a:r>
                      <a:endParaRPr lang="en-US" sz="2400" b="0" i="0" u="none" strike="noStrike" dirty="0">
                        <a:solidFill>
                          <a:srgbClr val="000000"/>
                        </a:solidFill>
                        <a:effectLst/>
                        <a:latin typeface="Times New Roman"/>
                      </a:endParaRPr>
                    </a:p>
                  </a:txBody>
                  <a:tcPr marL="7620" marR="7620" marT="7620" marB="0" anchor="b"/>
                </a:tc>
                <a:tc>
                  <a:txBody>
                    <a:bodyPr/>
                    <a:lstStyle/>
                    <a:p>
                      <a:pPr algn="ctr" fontAlgn="b"/>
                      <a:r>
                        <a:rPr lang="en-US" sz="2400" u="none" strike="noStrike" dirty="0">
                          <a:effectLst/>
                        </a:rPr>
                        <a:t>Frequency</a:t>
                      </a:r>
                      <a:endParaRPr lang="en-US" sz="2400" b="0" i="0" u="none" strike="noStrike" dirty="0">
                        <a:solidFill>
                          <a:srgbClr val="000000"/>
                        </a:solidFill>
                        <a:effectLst/>
                        <a:latin typeface="Times New Roman"/>
                      </a:endParaRPr>
                    </a:p>
                  </a:txBody>
                  <a:tcPr marL="7620" marR="7620" marT="7620" marB="0" anchor="b"/>
                </a:tc>
              </a:tr>
              <a:tr h="436595">
                <a:tc>
                  <a:txBody>
                    <a:bodyPr/>
                    <a:lstStyle/>
                    <a:p>
                      <a:pPr algn="ctr" fontAlgn="b"/>
                      <a:r>
                        <a:rPr lang="en-US" sz="2400" u="none" strike="noStrike">
                          <a:effectLst/>
                        </a:rPr>
                        <a:t>1</a:t>
                      </a:r>
                      <a:endParaRPr lang="en-US" sz="2400" b="0" i="0" u="none" strike="noStrike">
                        <a:solidFill>
                          <a:srgbClr val="000000"/>
                        </a:solidFill>
                        <a:effectLst/>
                        <a:latin typeface="Times New Roman"/>
                      </a:endParaRPr>
                    </a:p>
                  </a:txBody>
                  <a:tcPr marL="7620" marR="7620" marT="7620" marB="0" anchor="b"/>
                </a:tc>
                <a:tc>
                  <a:txBody>
                    <a:bodyPr/>
                    <a:lstStyle/>
                    <a:p>
                      <a:pPr algn="ctr" fontAlgn="b"/>
                      <a:r>
                        <a:rPr lang="en-US" sz="2400" u="none" strike="noStrike" dirty="0">
                          <a:effectLst/>
                        </a:rPr>
                        <a:t>42</a:t>
                      </a:r>
                      <a:endParaRPr lang="en-US" sz="2400" b="0" i="0" u="none" strike="noStrike" dirty="0">
                        <a:solidFill>
                          <a:srgbClr val="000000"/>
                        </a:solidFill>
                        <a:effectLst/>
                        <a:latin typeface="Times New Roman"/>
                      </a:endParaRPr>
                    </a:p>
                  </a:txBody>
                  <a:tcPr marL="7620" marR="7620" marT="7620" marB="0" anchor="b"/>
                </a:tc>
              </a:tr>
              <a:tr h="436595">
                <a:tc>
                  <a:txBody>
                    <a:bodyPr/>
                    <a:lstStyle/>
                    <a:p>
                      <a:pPr algn="ctr" fontAlgn="b"/>
                      <a:r>
                        <a:rPr lang="en-US" sz="2400" u="none" strike="noStrike" dirty="0">
                          <a:effectLst/>
                        </a:rPr>
                        <a:t>2</a:t>
                      </a:r>
                      <a:endParaRPr lang="en-US" sz="2400" b="0" i="0" u="none" strike="noStrike" dirty="0">
                        <a:solidFill>
                          <a:srgbClr val="000000"/>
                        </a:solidFill>
                        <a:effectLst/>
                        <a:latin typeface="Times New Roman"/>
                      </a:endParaRPr>
                    </a:p>
                  </a:txBody>
                  <a:tcPr marL="7620" marR="7620" marT="7620" marB="0" anchor="b"/>
                </a:tc>
                <a:tc>
                  <a:txBody>
                    <a:bodyPr/>
                    <a:lstStyle/>
                    <a:p>
                      <a:pPr algn="ctr" fontAlgn="b"/>
                      <a:r>
                        <a:rPr lang="en-US" sz="2400" u="none" strike="noStrike" dirty="0">
                          <a:effectLst/>
                        </a:rPr>
                        <a:t>55</a:t>
                      </a:r>
                      <a:endParaRPr lang="en-US" sz="2400" b="0" i="0" u="none" strike="noStrike" dirty="0">
                        <a:solidFill>
                          <a:srgbClr val="000000"/>
                        </a:solidFill>
                        <a:effectLst/>
                        <a:latin typeface="Times New Roman"/>
                      </a:endParaRPr>
                    </a:p>
                  </a:txBody>
                  <a:tcPr marL="7620" marR="7620" marT="7620" marB="0" anchor="b"/>
                </a:tc>
              </a:tr>
              <a:tr h="436595">
                <a:tc>
                  <a:txBody>
                    <a:bodyPr/>
                    <a:lstStyle/>
                    <a:p>
                      <a:pPr algn="ctr" fontAlgn="b"/>
                      <a:r>
                        <a:rPr lang="en-US" sz="2400" u="none" strike="noStrike" dirty="0">
                          <a:effectLst/>
                        </a:rPr>
                        <a:t>3</a:t>
                      </a:r>
                      <a:endParaRPr lang="en-US" sz="2400" b="0" i="0" u="none" strike="noStrike" dirty="0">
                        <a:solidFill>
                          <a:srgbClr val="000000"/>
                        </a:solidFill>
                        <a:effectLst/>
                        <a:latin typeface="Times New Roman"/>
                      </a:endParaRPr>
                    </a:p>
                  </a:txBody>
                  <a:tcPr marL="7620" marR="7620" marT="7620" marB="0" anchor="b"/>
                </a:tc>
                <a:tc>
                  <a:txBody>
                    <a:bodyPr/>
                    <a:lstStyle/>
                    <a:p>
                      <a:pPr algn="ctr" fontAlgn="b"/>
                      <a:r>
                        <a:rPr lang="en-US" sz="2400" u="none" strike="noStrike" dirty="0">
                          <a:effectLst/>
                        </a:rPr>
                        <a:t>38</a:t>
                      </a:r>
                      <a:endParaRPr lang="en-US" sz="2400" b="0" i="0" u="none" strike="noStrike" dirty="0">
                        <a:solidFill>
                          <a:srgbClr val="000000"/>
                        </a:solidFill>
                        <a:effectLst/>
                        <a:latin typeface="Times New Roman"/>
                      </a:endParaRPr>
                    </a:p>
                  </a:txBody>
                  <a:tcPr marL="7620" marR="7620" marT="7620" marB="0" anchor="b"/>
                </a:tc>
              </a:tr>
              <a:tr h="436595">
                <a:tc>
                  <a:txBody>
                    <a:bodyPr/>
                    <a:lstStyle/>
                    <a:p>
                      <a:pPr algn="ctr" fontAlgn="b"/>
                      <a:r>
                        <a:rPr lang="en-US" sz="2400" u="none" strike="noStrike">
                          <a:effectLst/>
                        </a:rPr>
                        <a:t>4</a:t>
                      </a:r>
                      <a:endParaRPr lang="en-US" sz="2400" b="0" i="0" u="none" strike="noStrike">
                        <a:solidFill>
                          <a:srgbClr val="000000"/>
                        </a:solidFill>
                        <a:effectLst/>
                        <a:latin typeface="Times New Roman"/>
                      </a:endParaRPr>
                    </a:p>
                  </a:txBody>
                  <a:tcPr marL="7620" marR="7620" marT="7620" marB="0" anchor="b"/>
                </a:tc>
                <a:tc>
                  <a:txBody>
                    <a:bodyPr/>
                    <a:lstStyle/>
                    <a:p>
                      <a:pPr algn="ctr" fontAlgn="b"/>
                      <a:r>
                        <a:rPr lang="en-US" sz="2400" u="none" strike="noStrike" dirty="0">
                          <a:effectLst/>
                        </a:rPr>
                        <a:t>57</a:t>
                      </a:r>
                      <a:endParaRPr lang="en-US" sz="2400" b="0" i="0" u="none" strike="noStrike" dirty="0">
                        <a:solidFill>
                          <a:srgbClr val="000000"/>
                        </a:solidFill>
                        <a:effectLst/>
                        <a:latin typeface="Times New Roman"/>
                      </a:endParaRPr>
                    </a:p>
                  </a:txBody>
                  <a:tcPr marL="7620" marR="7620" marT="7620" marB="0" anchor="b"/>
                </a:tc>
              </a:tr>
              <a:tr h="436595">
                <a:tc>
                  <a:txBody>
                    <a:bodyPr/>
                    <a:lstStyle/>
                    <a:p>
                      <a:pPr algn="ctr" fontAlgn="b"/>
                      <a:r>
                        <a:rPr lang="en-US" sz="2400" u="none" strike="noStrike">
                          <a:effectLst/>
                        </a:rPr>
                        <a:t>5</a:t>
                      </a:r>
                      <a:endParaRPr lang="en-US" sz="2400" b="0" i="0" u="none" strike="noStrike">
                        <a:solidFill>
                          <a:srgbClr val="000000"/>
                        </a:solidFill>
                        <a:effectLst/>
                        <a:latin typeface="Times New Roman"/>
                      </a:endParaRPr>
                    </a:p>
                  </a:txBody>
                  <a:tcPr marL="7620" marR="7620" marT="7620" marB="0" anchor="b"/>
                </a:tc>
                <a:tc>
                  <a:txBody>
                    <a:bodyPr/>
                    <a:lstStyle/>
                    <a:p>
                      <a:pPr algn="ctr" fontAlgn="b"/>
                      <a:r>
                        <a:rPr lang="en-US" sz="2400" u="none" strike="noStrike" dirty="0">
                          <a:effectLst/>
                        </a:rPr>
                        <a:t>64</a:t>
                      </a:r>
                      <a:endParaRPr lang="en-US" sz="2400" b="0" i="0" u="none" strike="noStrike" dirty="0">
                        <a:solidFill>
                          <a:srgbClr val="000000"/>
                        </a:solidFill>
                        <a:effectLst/>
                        <a:latin typeface="Times New Roman"/>
                      </a:endParaRPr>
                    </a:p>
                  </a:txBody>
                  <a:tcPr marL="7620" marR="7620" marT="7620" marB="0" anchor="b"/>
                </a:tc>
              </a:tr>
              <a:tr h="436595">
                <a:tc>
                  <a:txBody>
                    <a:bodyPr/>
                    <a:lstStyle/>
                    <a:p>
                      <a:pPr algn="ctr" fontAlgn="b"/>
                      <a:r>
                        <a:rPr lang="en-US" sz="2400" u="none" strike="noStrike">
                          <a:effectLst/>
                        </a:rPr>
                        <a:t>6</a:t>
                      </a:r>
                      <a:endParaRPr lang="en-US" sz="2400" b="0" i="0" u="none" strike="noStrike">
                        <a:solidFill>
                          <a:srgbClr val="000000"/>
                        </a:solidFill>
                        <a:effectLst/>
                        <a:latin typeface="Times New Roman"/>
                      </a:endParaRPr>
                    </a:p>
                  </a:txBody>
                  <a:tcPr marL="7620" marR="7620" marT="7620" marB="0" anchor="b"/>
                </a:tc>
                <a:tc>
                  <a:txBody>
                    <a:bodyPr/>
                    <a:lstStyle/>
                    <a:p>
                      <a:pPr algn="ctr" fontAlgn="b"/>
                      <a:r>
                        <a:rPr lang="en-US" sz="2400" u="none" strike="noStrike" dirty="0">
                          <a:effectLst/>
                        </a:rPr>
                        <a:t>44</a:t>
                      </a:r>
                      <a:endParaRPr lang="en-US" sz="2400" b="0" i="0" u="none" strike="noStrike" dirty="0">
                        <a:solidFill>
                          <a:srgbClr val="000000"/>
                        </a:solidFill>
                        <a:effectLst/>
                        <a:latin typeface="Times New Roman"/>
                      </a:endParaRPr>
                    </a:p>
                  </a:txBody>
                  <a:tcPr marL="7620" marR="7620" marT="7620" marB="0" anchor="b"/>
                </a:tc>
              </a:tr>
            </a:tbl>
          </a:graphicData>
        </a:graphic>
      </p:graphicFrame>
      <mc:AlternateContent xmlns:mc="http://schemas.openxmlformats.org/markup-compatibility/2006" xmlns:a14="http://schemas.microsoft.com/office/drawing/2010/main">
        <mc:Choice Requires="a14">
          <p:sp>
            <p:nvSpPr>
              <p:cNvPr id="3" name="TextBox 2"/>
              <p:cNvSpPr txBox="1"/>
              <p:nvPr/>
            </p:nvSpPr>
            <p:spPr>
              <a:xfrm>
                <a:off x="609600" y="2590800"/>
                <a:ext cx="4876800" cy="1815882"/>
              </a:xfrm>
              <a:prstGeom prst="rect">
                <a:avLst/>
              </a:prstGeom>
              <a:noFill/>
            </p:spPr>
            <p:txBody>
              <a:bodyPr wrap="square" rtlCol="0">
                <a:spAutoFit/>
              </a:bodyPr>
              <a:lstStyle/>
              <a:p>
                <a14:m>
                  <m:oMath xmlns:m="http://schemas.openxmlformats.org/officeDocument/2006/math">
                    <m:sSub>
                      <m:sSubPr>
                        <m:ctrlPr>
                          <a:rPr lang="en-US" sz="2800" i="1">
                            <a:latin typeface="Cambria Math"/>
                          </a:rPr>
                        </m:ctrlPr>
                      </m:sSubPr>
                      <m:e>
                        <m:r>
                          <a:rPr lang="en-US" sz="2800" i="1">
                            <a:latin typeface="Cambria Math"/>
                          </a:rPr>
                          <m:t>𝐻</m:t>
                        </m:r>
                      </m:e>
                      <m:sub>
                        <m:r>
                          <a:rPr lang="en-US" sz="2800" i="1">
                            <a:latin typeface="Cambria Math"/>
                          </a:rPr>
                          <m:t>𝑜</m:t>
                        </m:r>
                      </m:sub>
                    </m:sSub>
                    <m:r>
                      <a:rPr lang="en-US" sz="2800" i="1">
                        <a:latin typeface="Cambria Math"/>
                      </a:rPr>
                      <m:t>:</m:t>
                    </m:r>
                  </m:oMath>
                </a14:m>
                <a:r>
                  <a:rPr lang="en-US" sz="2800" dirty="0"/>
                  <a:t> </a:t>
                </a:r>
                <a:r>
                  <a:rPr lang="en-US" sz="2800" dirty="0" smtClean="0"/>
                  <a:t>Die is fair</a:t>
                </a:r>
                <a:r>
                  <a:rPr lang="en-US" sz="2800" dirty="0"/>
                  <a:t/>
                </a:r>
                <a:br>
                  <a:rPr lang="en-US" sz="2800" dirty="0"/>
                </a:br>
                <a:r>
                  <a:rPr lang="en-US" sz="2800" dirty="0"/>
                  <a:t/>
                </a:r>
                <a:br>
                  <a:rPr lang="en-US" sz="2800" dirty="0"/>
                </a:br>
                <a14:m>
                  <m:oMath xmlns:m="http://schemas.openxmlformats.org/officeDocument/2006/math">
                    <m:sSub>
                      <m:sSubPr>
                        <m:ctrlPr>
                          <a:rPr lang="en-US" sz="2800" i="1">
                            <a:latin typeface="Cambria Math"/>
                          </a:rPr>
                        </m:ctrlPr>
                      </m:sSubPr>
                      <m:e>
                        <m:r>
                          <a:rPr lang="en-US" sz="2800" i="1">
                            <a:latin typeface="Cambria Math"/>
                          </a:rPr>
                          <m:t>𝐻</m:t>
                        </m:r>
                      </m:e>
                      <m:sub>
                        <m:r>
                          <a:rPr lang="en-US" sz="2800" i="1">
                            <a:latin typeface="Cambria Math"/>
                          </a:rPr>
                          <m:t>𝑎</m:t>
                        </m:r>
                      </m:sub>
                    </m:sSub>
                    <m:r>
                      <a:rPr lang="en-US" sz="2800" i="1">
                        <a:latin typeface="Cambria Math"/>
                      </a:rPr>
                      <m:t>:</m:t>
                    </m:r>
                  </m:oMath>
                </a14:m>
                <a:r>
                  <a:rPr lang="en-US" sz="2800" dirty="0"/>
                  <a:t> </a:t>
                </a:r>
                <a:r>
                  <a:rPr lang="en-US" sz="2800" dirty="0" smtClean="0"/>
                  <a:t>Die is biased in some way</a:t>
                </a:r>
              </a:p>
              <a:p>
                <a:endParaRPr lang="en-US" sz="2800" dirty="0"/>
              </a:p>
            </p:txBody>
          </p:sp>
        </mc:Choice>
        <mc:Fallback xmlns="">
          <p:sp>
            <p:nvSpPr>
              <p:cNvPr id="3" name="TextBox 2"/>
              <p:cNvSpPr txBox="1">
                <a:spLocks noRot="1" noChangeAspect="1" noMove="1" noResize="1" noEditPoints="1" noAdjustHandles="1" noChangeArrowheads="1" noChangeShapeType="1" noTextEdit="1"/>
              </p:cNvSpPr>
              <p:nvPr/>
            </p:nvSpPr>
            <p:spPr>
              <a:xfrm>
                <a:off x="609600" y="2590800"/>
                <a:ext cx="4876800" cy="1815882"/>
              </a:xfrm>
              <a:prstGeom prst="rect">
                <a:avLst/>
              </a:prstGeom>
              <a:blipFill rotWithShape="1">
                <a:blip r:embed="rId2"/>
                <a:stretch>
                  <a:fillRect t="-3020"/>
                </a:stretch>
              </a:blipFill>
            </p:spPr>
            <p:txBody>
              <a:bodyPr/>
              <a:lstStyle/>
              <a:p>
                <a:r>
                  <a:rPr lang="en-US">
                    <a:noFill/>
                  </a:rPr>
                  <a:t> </a:t>
                </a:r>
              </a:p>
            </p:txBody>
          </p:sp>
        </mc:Fallback>
      </mc:AlternateContent>
    </p:spTree>
    <p:extLst>
      <p:ext uri="{BB962C8B-B14F-4D97-AF65-F5344CB8AC3E}">
        <p14:creationId xmlns:p14="http://schemas.microsoft.com/office/powerpoint/2010/main" val="34175605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81000"/>
            <a:ext cx="8458200" cy="6553200"/>
          </a:xfrm>
        </p:spPr>
        <p:txBody>
          <a:bodyPr>
            <a:normAutofit/>
          </a:bodyPr>
          <a:lstStyle/>
          <a:p>
            <a:pPr lvl="0" algn="l"/>
            <a:r>
              <a:rPr lang="en-US" sz="3200" dirty="0"/>
              <a:t>A new casino game involves rolling 3 dice. The winnings are directly proportional to the total number of sixes rolled. Suppose a gambler plays the game 100 times, with the following observed </a:t>
            </a:r>
            <a:r>
              <a:rPr lang="en-US" sz="3200" dirty="0" smtClean="0"/>
              <a:t>counts:</a:t>
            </a:r>
            <a:br>
              <a:rPr lang="en-US" sz="3200" dirty="0" smtClean="0"/>
            </a:br>
            <a:r>
              <a:rPr lang="en-US" sz="3200" dirty="0" smtClean="0"/>
              <a:t>Number </a:t>
            </a:r>
            <a:r>
              <a:rPr lang="en-US" sz="3200" dirty="0"/>
              <a:t>of Sixes </a:t>
            </a:r>
            <a:r>
              <a:rPr lang="en-US" sz="3200" dirty="0" smtClean="0"/>
              <a:t>  Number </a:t>
            </a:r>
            <a:r>
              <a:rPr lang="en-US" sz="3200" dirty="0"/>
              <a:t>of Rolls </a:t>
            </a:r>
            <a:r>
              <a:rPr lang="en-US" sz="3200" dirty="0" smtClean="0"/>
              <a:t/>
            </a:r>
            <a:br>
              <a:rPr lang="en-US" sz="3200" dirty="0" smtClean="0"/>
            </a:br>
            <a:r>
              <a:rPr lang="en-US" sz="3200" dirty="0" smtClean="0"/>
              <a:t>	0			 48</a:t>
            </a:r>
            <a:br>
              <a:rPr lang="en-US" sz="3200" dirty="0" smtClean="0"/>
            </a:br>
            <a:r>
              <a:rPr lang="en-US" sz="3200" dirty="0" smtClean="0"/>
              <a:t>	1			 34</a:t>
            </a:r>
            <a:br>
              <a:rPr lang="en-US" sz="3200" dirty="0" smtClean="0"/>
            </a:br>
            <a:r>
              <a:rPr lang="en-US" sz="3200" dirty="0" smtClean="0"/>
              <a:t>	2			 15</a:t>
            </a:r>
            <a:br>
              <a:rPr lang="en-US" sz="3200" dirty="0" smtClean="0"/>
            </a:br>
            <a:r>
              <a:rPr lang="en-US" sz="3200" dirty="0" smtClean="0"/>
              <a:t>	3			 </a:t>
            </a:r>
            <a:r>
              <a:rPr lang="en-US" sz="3200" dirty="0"/>
              <a:t>3</a:t>
            </a:r>
          </a:p>
        </p:txBody>
      </p:sp>
    </p:spTree>
    <p:extLst>
      <p:ext uri="{BB962C8B-B14F-4D97-AF65-F5344CB8AC3E}">
        <p14:creationId xmlns:p14="http://schemas.microsoft.com/office/powerpoint/2010/main" val="15924366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81000"/>
            <a:ext cx="8458200" cy="6553200"/>
          </a:xfrm>
        </p:spPr>
        <p:txBody>
          <a:bodyPr>
            <a:normAutofit/>
          </a:bodyPr>
          <a:lstStyle/>
          <a:p>
            <a:pPr lvl="0" algn="l"/>
            <a:r>
              <a:rPr lang="en-US" sz="3200" dirty="0"/>
              <a:t>The casino becomes suspicious of the gambler and wishes to determine whether the dice are fair. What do they conclude</a:t>
            </a:r>
            <a:r>
              <a:rPr lang="en-US" sz="3200" dirty="0" smtClean="0"/>
              <a:t>?</a:t>
            </a:r>
            <a:br>
              <a:rPr lang="en-US" sz="3200" dirty="0" smtClean="0"/>
            </a:br>
            <a:r>
              <a:rPr lang="en-US" sz="3200" dirty="0"/>
              <a:t/>
            </a:r>
            <a:br>
              <a:rPr lang="en-US" sz="3200" dirty="0"/>
            </a:br>
            <a:r>
              <a:rPr lang="en-US" sz="3200" dirty="0" smtClean="0"/>
              <a:t>Suppose </a:t>
            </a:r>
            <a:r>
              <a:rPr lang="en-US" sz="3200" dirty="0"/>
              <a:t>a gambler plays the game 100 times, with the following observed </a:t>
            </a:r>
            <a:r>
              <a:rPr lang="en-US" sz="3200" dirty="0" smtClean="0"/>
              <a:t>counts:</a:t>
            </a:r>
            <a:br>
              <a:rPr lang="en-US" sz="3200" dirty="0" smtClean="0"/>
            </a:br>
            <a:r>
              <a:rPr lang="en-US" sz="3200" dirty="0" smtClean="0"/>
              <a:t>Number </a:t>
            </a:r>
            <a:r>
              <a:rPr lang="en-US" sz="3200" dirty="0"/>
              <a:t>of Sixes </a:t>
            </a:r>
            <a:r>
              <a:rPr lang="en-US" sz="3200" dirty="0" smtClean="0"/>
              <a:t>  Number </a:t>
            </a:r>
            <a:r>
              <a:rPr lang="en-US" sz="3200" dirty="0"/>
              <a:t>of Rolls </a:t>
            </a:r>
            <a:r>
              <a:rPr lang="en-US" sz="3200" dirty="0" smtClean="0"/>
              <a:t/>
            </a:r>
            <a:br>
              <a:rPr lang="en-US" sz="3200" dirty="0" smtClean="0"/>
            </a:br>
            <a:r>
              <a:rPr lang="en-US" sz="3200" dirty="0" smtClean="0"/>
              <a:t>	0			 48</a:t>
            </a:r>
            <a:br>
              <a:rPr lang="en-US" sz="3200" dirty="0" smtClean="0"/>
            </a:br>
            <a:r>
              <a:rPr lang="en-US" sz="3200" dirty="0" smtClean="0"/>
              <a:t>	1			 34</a:t>
            </a:r>
            <a:br>
              <a:rPr lang="en-US" sz="3200" dirty="0" smtClean="0"/>
            </a:br>
            <a:r>
              <a:rPr lang="en-US" sz="3200" dirty="0" smtClean="0"/>
              <a:t>	2			 15</a:t>
            </a:r>
            <a:br>
              <a:rPr lang="en-US" sz="3200" dirty="0" smtClean="0"/>
            </a:br>
            <a:r>
              <a:rPr lang="en-US" sz="3200" dirty="0" smtClean="0"/>
              <a:t>	3			 </a:t>
            </a:r>
            <a:r>
              <a:rPr lang="en-US" sz="3200" dirty="0"/>
              <a:t>3</a:t>
            </a:r>
          </a:p>
        </p:txBody>
      </p:sp>
    </p:spTree>
    <p:extLst>
      <p:ext uri="{BB962C8B-B14F-4D97-AF65-F5344CB8AC3E}">
        <p14:creationId xmlns:p14="http://schemas.microsoft.com/office/powerpoint/2010/main" val="10728038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81000"/>
            <a:ext cx="8305800" cy="1905000"/>
          </a:xfrm>
        </p:spPr>
        <p:txBody>
          <a:bodyPr>
            <a:normAutofit/>
          </a:bodyPr>
          <a:lstStyle/>
          <a:p>
            <a:pPr lvl="0" algn="l"/>
            <a:r>
              <a:rPr lang="en-US" sz="3200" dirty="0" smtClean="0"/>
              <a:t>The Chi Square test for contingency tables</a:t>
            </a:r>
            <a:r>
              <a:rPr lang="en-US" sz="3200" dirty="0"/>
              <a:t/>
            </a:r>
            <a:br>
              <a:rPr lang="en-US" sz="3200" dirty="0"/>
            </a:br>
            <a:endParaRPr lang="en-US" sz="3200" dirty="0"/>
          </a:p>
        </p:txBody>
      </p:sp>
      <mc:AlternateContent xmlns:mc="http://schemas.openxmlformats.org/markup-compatibility/2006" xmlns:a14="http://schemas.microsoft.com/office/drawing/2010/main">
        <mc:Choice Requires="a14">
          <p:sp>
            <p:nvSpPr>
              <p:cNvPr id="3" name="TextBox 2"/>
              <p:cNvSpPr txBox="1"/>
              <p:nvPr/>
            </p:nvSpPr>
            <p:spPr>
              <a:xfrm>
                <a:off x="597408" y="2514600"/>
                <a:ext cx="7924800" cy="1815882"/>
              </a:xfrm>
              <a:prstGeom prst="rect">
                <a:avLst/>
              </a:prstGeom>
              <a:noFill/>
            </p:spPr>
            <p:txBody>
              <a:bodyPr wrap="square" rtlCol="0">
                <a:spAutoFit/>
              </a:bodyPr>
              <a:lstStyle/>
              <a:p>
                <a14:m>
                  <m:oMath xmlns:m="http://schemas.openxmlformats.org/officeDocument/2006/math">
                    <m:sSub>
                      <m:sSubPr>
                        <m:ctrlPr>
                          <a:rPr lang="en-US" sz="2800" i="1">
                            <a:latin typeface="Cambria Math"/>
                          </a:rPr>
                        </m:ctrlPr>
                      </m:sSubPr>
                      <m:e>
                        <m:r>
                          <a:rPr lang="en-US" sz="2800" i="1">
                            <a:latin typeface="Cambria Math"/>
                          </a:rPr>
                          <m:t>𝐻</m:t>
                        </m:r>
                      </m:e>
                      <m:sub>
                        <m:r>
                          <a:rPr lang="en-US" sz="2800" i="1">
                            <a:latin typeface="Cambria Math"/>
                          </a:rPr>
                          <m:t>𝑜</m:t>
                        </m:r>
                      </m:sub>
                    </m:sSub>
                    <m:r>
                      <a:rPr lang="en-US" sz="2800" i="1">
                        <a:latin typeface="Cambria Math"/>
                      </a:rPr>
                      <m:t>:</m:t>
                    </m:r>
                  </m:oMath>
                </a14:m>
                <a:r>
                  <a:rPr lang="en-US" sz="2800" dirty="0"/>
                  <a:t> </a:t>
                </a:r>
                <a:r>
                  <a:rPr lang="en-US" sz="2800" dirty="0" smtClean="0"/>
                  <a:t>There is no association between two variables</a:t>
                </a:r>
                <a:r>
                  <a:rPr lang="en-US" sz="2800" dirty="0"/>
                  <a:t/>
                </a:r>
                <a:br>
                  <a:rPr lang="en-US" sz="2800" dirty="0"/>
                </a:br>
                <a:r>
                  <a:rPr lang="en-US" sz="2800" dirty="0"/>
                  <a:t/>
                </a:r>
                <a:br>
                  <a:rPr lang="en-US" sz="2800" dirty="0"/>
                </a:br>
                <a14:m>
                  <m:oMath xmlns:m="http://schemas.openxmlformats.org/officeDocument/2006/math">
                    <m:sSub>
                      <m:sSubPr>
                        <m:ctrlPr>
                          <a:rPr lang="en-US" sz="2800" i="1">
                            <a:latin typeface="Cambria Math"/>
                          </a:rPr>
                        </m:ctrlPr>
                      </m:sSubPr>
                      <m:e>
                        <m:r>
                          <a:rPr lang="en-US" sz="2800" i="1">
                            <a:latin typeface="Cambria Math"/>
                          </a:rPr>
                          <m:t>𝐻</m:t>
                        </m:r>
                      </m:e>
                      <m:sub>
                        <m:r>
                          <a:rPr lang="en-US" sz="2800" i="1">
                            <a:latin typeface="Cambria Math"/>
                          </a:rPr>
                          <m:t>𝑎</m:t>
                        </m:r>
                      </m:sub>
                    </m:sSub>
                    <m:r>
                      <a:rPr lang="en-US" sz="2800" i="1">
                        <a:latin typeface="Cambria Math"/>
                      </a:rPr>
                      <m:t>:</m:t>
                    </m:r>
                  </m:oMath>
                </a14:m>
                <a:r>
                  <a:rPr lang="en-US" sz="2800" dirty="0"/>
                  <a:t> </a:t>
                </a:r>
                <a:r>
                  <a:rPr lang="en-US" sz="2800" dirty="0" smtClean="0"/>
                  <a:t>There is an association between two variables</a:t>
                </a:r>
              </a:p>
              <a:p>
                <a:endParaRPr lang="en-US" sz="2800" dirty="0"/>
              </a:p>
            </p:txBody>
          </p:sp>
        </mc:Choice>
        <mc:Fallback xmlns="">
          <p:sp>
            <p:nvSpPr>
              <p:cNvPr id="3" name="TextBox 2"/>
              <p:cNvSpPr txBox="1">
                <a:spLocks noRot="1" noChangeAspect="1" noMove="1" noResize="1" noEditPoints="1" noAdjustHandles="1" noChangeArrowheads="1" noChangeShapeType="1" noTextEdit="1"/>
              </p:cNvSpPr>
              <p:nvPr/>
            </p:nvSpPr>
            <p:spPr>
              <a:xfrm>
                <a:off x="597408" y="2514600"/>
                <a:ext cx="7924800" cy="1815882"/>
              </a:xfrm>
              <a:prstGeom prst="rect">
                <a:avLst/>
              </a:prstGeom>
              <a:blipFill rotWithShape="1">
                <a:blip r:embed="rId2"/>
                <a:stretch>
                  <a:fillRect t="-3030"/>
                </a:stretch>
              </a:blipFill>
            </p:spPr>
            <p:txBody>
              <a:bodyPr/>
              <a:lstStyle/>
              <a:p>
                <a:r>
                  <a:rPr lang="en-US">
                    <a:noFill/>
                  </a:rPr>
                  <a:t> </a:t>
                </a:r>
              </a:p>
            </p:txBody>
          </p:sp>
        </mc:Fallback>
      </mc:AlternateContent>
    </p:spTree>
    <p:extLst>
      <p:ext uri="{BB962C8B-B14F-4D97-AF65-F5344CB8AC3E}">
        <p14:creationId xmlns:p14="http://schemas.microsoft.com/office/powerpoint/2010/main" val="8955720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81000"/>
            <a:ext cx="8305800" cy="1905000"/>
          </a:xfrm>
        </p:spPr>
        <p:txBody>
          <a:bodyPr>
            <a:normAutofit fontScale="90000"/>
          </a:bodyPr>
          <a:lstStyle/>
          <a:p>
            <a:pPr lvl="0" algn="l"/>
            <a:r>
              <a:rPr lang="en-US" sz="3200" dirty="0" smtClean="0"/>
              <a:t>Parents of 66 children in kindergarten through 2</a:t>
            </a:r>
            <a:r>
              <a:rPr lang="en-US" sz="3200" baseline="30000" dirty="0" smtClean="0"/>
              <a:t>nd</a:t>
            </a:r>
            <a:r>
              <a:rPr lang="en-US" sz="3200" dirty="0" smtClean="0"/>
              <a:t> grade were surveyed.  Two social groups, middle and working, were identified.  One of the questions dealt with the children’s knowledge of nursery rhymes. </a:t>
            </a:r>
            <a:endParaRPr lang="en-US" sz="3200" dirty="0"/>
          </a:p>
        </p:txBody>
      </p:sp>
      <mc:AlternateContent xmlns:mc="http://schemas.openxmlformats.org/markup-compatibility/2006" xmlns:a14="http://schemas.microsoft.com/office/drawing/2010/main">
        <mc:Choice Requires="a14">
          <p:sp>
            <p:nvSpPr>
              <p:cNvPr id="3" name="TextBox 2"/>
              <p:cNvSpPr txBox="1"/>
              <p:nvPr/>
            </p:nvSpPr>
            <p:spPr>
              <a:xfrm>
                <a:off x="457200" y="2718453"/>
                <a:ext cx="7924800" cy="1815882"/>
              </a:xfrm>
              <a:prstGeom prst="rect">
                <a:avLst/>
              </a:prstGeom>
              <a:noFill/>
            </p:spPr>
            <p:txBody>
              <a:bodyPr wrap="square" rtlCol="0">
                <a:spAutoFit/>
              </a:bodyPr>
              <a:lstStyle/>
              <a:p>
                <a14:m>
                  <m:oMath xmlns:m="http://schemas.openxmlformats.org/officeDocument/2006/math">
                    <m:sSub>
                      <m:sSubPr>
                        <m:ctrlPr>
                          <a:rPr lang="en-US" sz="2800" i="1">
                            <a:latin typeface="Cambria Math"/>
                          </a:rPr>
                        </m:ctrlPr>
                      </m:sSubPr>
                      <m:e>
                        <m:r>
                          <a:rPr lang="en-US" sz="2800" i="1">
                            <a:latin typeface="Cambria Math"/>
                          </a:rPr>
                          <m:t>𝐻</m:t>
                        </m:r>
                      </m:e>
                      <m:sub>
                        <m:r>
                          <a:rPr lang="en-US" sz="2800" i="1">
                            <a:latin typeface="Cambria Math"/>
                          </a:rPr>
                          <m:t>𝑜</m:t>
                        </m:r>
                      </m:sub>
                    </m:sSub>
                    <m:r>
                      <a:rPr lang="en-US" sz="2800" i="1">
                        <a:latin typeface="Cambria Math"/>
                      </a:rPr>
                      <m:t>:</m:t>
                    </m:r>
                  </m:oMath>
                </a14:m>
                <a:r>
                  <a:rPr lang="en-US" sz="2800" dirty="0"/>
                  <a:t> </a:t>
                </a:r>
                <a:r>
                  <a:rPr lang="en-US" sz="2800" dirty="0" smtClean="0"/>
                  <a:t>There is no association between two variables</a:t>
                </a:r>
                <a:r>
                  <a:rPr lang="en-US" sz="2800" dirty="0"/>
                  <a:t/>
                </a:r>
                <a:br>
                  <a:rPr lang="en-US" sz="2800" dirty="0"/>
                </a:br>
                <a:r>
                  <a:rPr lang="en-US" sz="2800" dirty="0"/>
                  <a:t/>
                </a:r>
                <a:br>
                  <a:rPr lang="en-US" sz="2800" dirty="0"/>
                </a:br>
                <a14:m>
                  <m:oMath xmlns:m="http://schemas.openxmlformats.org/officeDocument/2006/math">
                    <m:sSub>
                      <m:sSubPr>
                        <m:ctrlPr>
                          <a:rPr lang="en-US" sz="2800" i="1">
                            <a:latin typeface="Cambria Math"/>
                          </a:rPr>
                        </m:ctrlPr>
                      </m:sSubPr>
                      <m:e>
                        <m:r>
                          <a:rPr lang="en-US" sz="2800" i="1">
                            <a:latin typeface="Cambria Math"/>
                          </a:rPr>
                          <m:t>𝐻</m:t>
                        </m:r>
                      </m:e>
                      <m:sub>
                        <m:r>
                          <a:rPr lang="en-US" sz="2800" i="1">
                            <a:latin typeface="Cambria Math"/>
                          </a:rPr>
                          <m:t>𝑎</m:t>
                        </m:r>
                      </m:sub>
                    </m:sSub>
                    <m:r>
                      <a:rPr lang="en-US" sz="2800" i="1">
                        <a:latin typeface="Cambria Math"/>
                      </a:rPr>
                      <m:t>:</m:t>
                    </m:r>
                  </m:oMath>
                </a14:m>
                <a:r>
                  <a:rPr lang="en-US" sz="2800" dirty="0"/>
                  <a:t> </a:t>
                </a:r>
                <a:r>
                  <a:rPr lang="en-US" sz="2800" dirty="0" smtClean="0"/>
                  <a:t>There is an association between two variables</a:t>
                </a:r>
              </a:p>
              <a:p>
                <a:endParaRPr lang="en-US" sz="2800" dirty="0"/>
              </a:p>
            </p:txBody>
          </p:sp>
        </mc:Choice>
        <mc:Fallback xmlns="">
          <p:sp>
            <p:nvSpPr>
              <p:cNvPr id="3" name="TextBox 2"/>
              <p:cNvSpPr txBox="1">
                <a:spLocks noRot="1" noChangeAspect="1" noMove="1" noResize="1" noEditPoints="1" noAdjustHandles="1" noChangeArrowheads="1" noChangeShapeType="1" noTextEdit="1"/>
              </p:cNvSpPr>
              <p:nvPr/>
            </p:nvSpPr>
            <p:spPr>
              <a:xfrm>
                <a:off x="457200" y="2718453"/>
                <a:ext cx="7924800" cy="1815882"/>
              </a:xfrm>
              <a:prstGeom prst="rect">
                <a:avLst/>
              </a:prstGeom>
              <a:blipFill rotWithShape="1">
                <a:blip r:embed="rId2"/>
                <a:stretch>
                  <a:fillRect t="-3020"/>
                </a:stretch>
              </a:blipFill>
            </p:spPr>
            <p:txBody>
              <a:bodyPr/>
              <a:lstStyle/>
              <a:p>
                <a:r>
                  <a:rPr lang="en-US">
                    <a:noFill/>
                  </a:rPr>
                  <a:t> </a:t>
                </a:r>
              </a:p>
            </p:txBody>
          </p:sp>
        </mc:Fallback>
      </mc:AlternateContent>
      <p:graphicFrame>
        <p:nvGraphicFramePr>
          <p:cNvPr id="4" name="Table 3"/>
          <p:cNvGraphicFramePr>
            <a:graphicFrameLocks noGrp="1"/>
          </p:cNvGraphicFramePr>
          <p:nvPr>
            <p:extLst>
              <p:ext uri="{D42A27DB-BD31-4B8C-83A1-F6EECF244321}">
                <p14:modId xmlns:p14="http://schemas.microsoft.com/office/powerpoint/2010/main" val="861820284"/>
              </p:ext>
            </p:extLst>
          </p:nvPr>
        </p:nvGraphicFramePr>
        <p:xfrm>
          <a:off x="2057400" y="4572000"/>
          <a:ext cx="4800600" cy="1752600"/>
        </p:xfrm>
        <a:graphic>
          <a:graphicData uri="http://schemas.openxmlformats.org/drawingml/2006/table">
            <a:tbl>
              <a:tblPr>
                <a:tableStyleId>{5C22544A-7EE6-4342-B048-85BDC9FD1C3A}</a:tableStyleId>
              </a:tblPr>
              <a:tblGrid>
                <a:gridCol w="1151276"/>
                <a:gridCol w="912331"/>
                <a:gridCol w="912331"/>
                <a:gridCol w="912331"/>
                <a:gridCol w="912331"/>
              </a:tblGrid>
              <a:tr h="438150">
                <a:tc>
                  <a:txBody>
                    <a:bodyPr/>
                    <a:lstStyle/>
                    <a:p>
                      <a:pPr algn="l" fontAlgn="b"/>
                      <a:endParaRPr lang="en-US" sz="2000" b="0" i="0" u="none" strike="noStrike" dirty="0">
                        <a:solidFill>
                          <a:srgbClr val="000000"/>
                        </a:solidFill>
                        <a:effectLst/>
                        <a:latin typeface="Times New Roman"/>
                      </a:endParaRPr>
                    </a:p>
                  </a:txBody>
                  <a:tcPr marL="7620" marR="7620" marT="7620" marB="0" anchor="b"/>
                </a:tc>
                <a:tc gridSpan="4">
                  <a:txBody>
                    <a:bodyPr/>
                    <a:lstStyle/>
                    <a:p>
                      <a:pPr algn="ctr" fontAlgn="b"/>
                      <a:r>
                        <a:rPr lang="en-US" sz="2000" u="none" strike="noStrike">
                          <a:effectLst/>
                        </a:rPr>
                        <a:t>Nursery-Rhyme Knowledge</a:t>
                      </a:r>
                      <a:endParaRPr lang="en-US" sz="2000" b="0" i="0" u="none" strike="noStrike">
                        <a:solidFill>
                          <a:srgbClr val="000000"/>
                        </a:solidFill>
                        <a:effectLst/>
                        <a:latin typeface="Times New Roman"/>
                      </a:endParaRPr>
                    </a:p>
                  </a:txBody>
                  <a:tcPr marL="7620" marR="7620" marT="7620" marB="0" anchor="b"/>
                </a:tc>
                <a:tc hMerge="1">
                  <a:txBody>
                    <a:bodyPr/>
                    <a:lstStyle/>
                    <a:p>
                      <a:endParaRPr lang="en-US"/>
                    </a:p>
                  </a:txBody>
                  <a:tcPr/>
                </a:tc>
                <a:tc hMerge="1">
                  <a:txBody>
                    <a:bodyPr/>
                    <a:lstStyle/>
                    <a:p>
                      <a:endParaRPr lang="en-US"/>
                    </a:p>
                  </a:txBody>
                  <a:tcPr/>
                </a:tc>
                <a:tc hMerge="1">
                  <a:txBody>
                    <a:bodyPr/>
                    <a:lstStyle/>
                    <a:p>
                      <a:endParaRPr lang="en-US"/>
                    </a:p>
                  </a:txBody>
                  <a:tcPr/>
                </a:tc>
              </a:tr>
              <a:tr h="438150">
                <a:tc>
                  <a:txBody>
                    <a:bodyPr/>
                    <a:lstStyle/>
                    <a:p>
                      <a:pPr algn="l" fontAlgn="b"/>
                      <a:endParaRPr lang="en-US" sz="2000" b="0" i="0" u="none" strike="noStrike" dirty="0">
                        <a:solidFill>
                          <a:srgbClr val="000000"/>
                        </a:solidFill>
                        <a:effectLst/>
                        <a:latin typeface="Times New Roman"/>
                      </a:endParaRPr>
                    </a:p>
                  </a:txBody>
                  <a:tcPr marL="7620" marR="7620" marT="7620" marB="0" anchor="b"/>
                </a:tc>
                <a:tc>
                  <a:txBody>
                    <a:bodyPr/>
                    <a:lstStyle/>
                    <a:p>
                      <a:pPr algn="l" fontAlgn="b"/>
                      <a:endParaRPr lang="en-US" sz="2000" b="0" i="0" u="none" strike="noStrike">
                        <a:solidFill>
                          <a:srgbClr val="000000"/>
                        </a:solidFill>
                        <a:effectLst/>
                        <a:latin typeface="Times New Roman"/>
                      </a:endParaRPr>
                    </a:p>
                  </a:txBody>
                  <a:tcPr marL="7620" marR="7620" marT="7620" marB="0" anchor="b"/>
                </a:tc>
                <a:tc>
                  <a:txBody>
                    <a:bodyPr/>
                    <a:lstStyle/>
                    <a:p>
                      <a:pPr algn="ctr" fontAlgn="b"/>
                      <a:r>
                        <a:rPr lang="en-US" sz="2000" u="none" strike="noStrike" dirty="0">
                          <a:effectLst/>
                        </a:rPr>
                        <a:t>A Few</a:t>
                      </a:r>
                      <a:endParaRPr lang="en-US" sz="2000" b="0" i="0" u="none" strike="noStrike" dirty="0">
                        <a:solidFill>
                          <a:srgbClr val="000000"/>
                        </a:solidFill>
                        <a:effectLst/>
                        <a:latin typeface="Times New Roman"/>
                      </a:endParaRPr>
                    </a:p>
                  </a:txBody>
                  <a:tcPr marL="7620" marR="7620" marT="7620" marB="0" anchor="b"/>
                </a:tc>
                <a:tc>
                  <a:txBody>
                    <a:bodyPr/>
                    <a:lstStyle/>
                    <a:p>
                      <a:pPr algn="ctr" fontAlgn="b"/>
                      <a:r>
                        <a:rPr lang="en-US" sz="2000" u="none" strike="noStrike" dirty="0">
                          <a:effectLst/>
                        </a:rPr>
                        <a:t>Some</a:t>
                      </a:r>
                      <a:endParaRPr lang="en-US" sz="2000" b="0" i="0" u="none" strike="noStrike" dirty="0">
                        <a:solidFill>
                          <a:srgbClr val="000000"/>
                        </a:solidFill>
                        <a:effectLst/>
                        <a:latin typeface="Times New Roman"/>
                      </a:endParaRPr>
                    </a:p>
                  </a:txBody>
                  <a:tcPr marL="7620" marR="7620" marT="7620" marB="0" anchor="b"/>
                </a:tc>
                <a:tc>
                  <a:txBody>
                    <a:bodyPr/>
                    <a:lstStyle/>
                    <a:p>
                      <a:pPr algn="ctr" fontAlgn="b"/>
                      <a:r>
                        <a:rPr lang="en-US" sz="2000" u="none" strike="noStrike" dirty="0">
                          <a:effectLst/>
                        </a:rPr>
                        <a:t>Lots</a:t>
                      </a:r>
                      <a:endParaRPr lang="en-US" sz="2000" b="0" i="0" u="none" strike="noStrike" dirty="0">
                        <a:solidFill>
                          <a:srgbClr val="000000"/>
                        </a:solidFill>
                        <a:effectLst/>
                        <a:latin typeface="Times New Roman"/>
                      </a:endParaRPr>
                    </a:p>
                  </a:txBody>
                  <a:tcPr marL="7620" marR="7620" marT="7620" marB="0" anchor="b"/>
                </a:tc>
              </a:tr>
              <a:tr h="438150">
                <a:tc>
                  <a:txBody>
                    <a:bodyPr/>
                    <a:lstStyle/>
                    <a:p>
                      <a:pPr algn="l" fontAlgn="b"/>
                      <a:r>
                        <a:rPr lang="en-US" sz="2000" u="none" strike="noStrike" dirty="0">
                          <a:effectLst/>
                        </a:rPr>
                        <a:t>Social</a:t>
                      </a:r>
                      <a:endParaRPr lang="en-US" sz="2000" b="0" i="0" u="none" strike="noStrike" dirty="0">
                        <a:solidFill>
                          <a:srgbClr val="000000"/>
                        </a:solidFill>
                        <a:effectLst/>
                        <a:latin typeface="Times New Roman"/>
                      </a:endParaRPr>
                    </a:p>
                  </a:txBody>
                  <a:tcPr marL="7620" marR="7620" marT="7620" marB="0" anchor="b"/>
                </a:tc>
                <a:tc>
                  <a:txBody>
                    <a:bodyPr/>
                    <a:lstStyle/>
                    <a:p>
                      <a:pPr algn="r" fontAlgn="b"/>
                      <a:r>
                        <a:rPr lang="en-US" sz="2000" u="none" strike="noStrike" dirty="0">
                          <a:effectLst/>
                        </a:rPr>
                        <a:t>Middle</a:t>
                      </a:r>
                      <a:endParaRPr lang="en-US" sz="2000" b="0" i="0" u="none" strike="noStrike" dirty="0">
                        <a:solidFill>
                          <a:srgbClr val="000000"/>
                        </a:solidFill>
                        <a:effectLst/>
                        <a:latin typeface="Times New Roman"/>
                      </a:endParaRPr>
                    </a:p>
                  </a:txBody>
                  <a:tcPr marL="7620" marR="7620" marT="7620" marB="0" anchor="b"/>
                </a:tc>
                <a:tc>
                  <a:txBody>
                    <a:bodyPr/>
                    <a:lstStyle/>
                    <a:p>
                      <a:pPr algn="ctr" fontAlgn="b"/>
                      <a:r>
                        <a:rPr lang="en-US" sz="2000" u="none" strike="noStrike">
                          <a:effectLst/>
                        </a:rPr>
                        <a:t>4</a:t>
                      </a:r>
                      <a:endParaRPr lang="en-US" sz="2000" b="0" i="0" u="none" strike="noStrike">
                        <a:solidFill>
                          <a:srgbClr val="000000"/>
                        </a:solidFill>
                        <a:effectLst/>
                        <a:latin typeface="Times New Roman"/>
                      </a:endParaRPr>
                    </a:p>
                  </a:txBody>
                  <a:tcPr marL="7620" marR="7620" marT="7620" marB="0" anchor="b"/>
                </a:tc>
                <a:tc>
                  <a:txBody>
                    <a:bodyPr/>
                    <a:lstStyle/>
                    <a:p>
                      <a:pPr algn="ctr" fontAlgn="b"/>
                      <a:r>
                        <a:rPr lang="en-US" sz="2000" u="none" strike="noStrike">
                          <a:effectLst/>
                        </a:rPr>
                        <a:t>13</a:t>
                      </a:r>
                      <a:endParaRPr lang="en-US" sz="2000" b="0" i="0" u="none" strike="noStrike">
                        <a:solidFill>
                          <a:srgbClr val="000000"/>
                        </a:solidFill>
                        <a:effectLst/>
                        <a:latin typeface="Times New Roman"/>
                      </a:endParaRPr>
                    </a:p>
                  </a:txBody>
                  <a:tcPr marL="7620" marR="7620" marT="7620" marB="0" anchor="b"/>
                </a:tc>
                <a:tc>
                  <a:txBody>
                    <a:bodyPr/>
                    <a:lstStyle/>
                    <a:p>
                      <a:pPr algn="ctr" fontAlgn="b"/>
                      <a:r>
                        <a:rPr lang="en-US" sz="2000" u="none" strike="noStrike">
                          <a:effectLst/>
                        </a:rPr>
                        <a:t>15</a:t>
                      </a:r>
                      <a:endParaRPr lang="en-US" sz="2000" b="0" i="0" u="none" strike="noStrike">
                        <a:solidFill>
                          <a:srgbClr val="000000"/>
                        </a:solidFill>
                        <a:effectLst/>
                        <a:latin typeface="Times New Roman"/>
                      </a:endParaRPr>
                    </a:p>
                  </a:txBody>
                  <a:tcPr marL="7620" marR="7620" marT="7620" marB="0" anchor="b"/>
                </a:tc>
              </a:tr>
              <a:tr h="438150">
                <a:tc>
                  <a:txBody>
                    <a:bodyPr/>
                    <a:lstStyle/>
                    <a:p>
                      <a:pPr algn="l" fontAlgn="b"/>
                      <a:r>
                        <a:rPr lang="en-US" sz="2000" u="none" strike="noStrike">
                          <a:effectLst/>
                        </a:rPr>
                        <a:t>Class</a:t>
                      </a:r>
                      <a:endParaRPr lang="en-US" sz="2000" b="0" i="0" u="none" strike="noStrike">
                        <a:solidFill>
                          <a:srgbClr val="000000"/>
                        </a:solidFill>
                        <a:effectLst/>
                        <a:latin typeface="Times New Roman"/>
                      </a:endParaRPr>
                    </a:p>
                  </a:txBody>
                  <a:tcPr marL="7620" marR="7620" marT="7620" marB="0" anchor="b"/>
                </a:tc>
                <a:tc>
                  <a:txBody>
                    <a:bodyPr/>
                    <a:lstStyle/>
                    <a:p>
                      <a:pPr algn="r" fontAlgn="b"/>
                      <a:r>
                        <a:rPr lang="en-US" sz="2000" u="none" strike="noStrike" dirty="0">
                          <a:effectLst/>
                        </a:rPr>
                        <a:t>Working</a:t>
                      </a:r>
                      <a:endParaRPr lang="en-US" sz="2000" b="0" i="0" u="none" strike="noStrike" dirty="0">
                        <a:solidFill>
                          <a:srgbClr val="000000"/>
                        </a:solidFill>
                        <a:effectLst/>
                        <a:latin typeface="Times New Roman"/>
                      </a:endParaRPr>
                    </a:p>
                  </a:txBody>
                  <a:tcPr marL="7620" marR="7620" marT="7620" marB="0" anchor="b"/>
                </a:tc>
                <a:tc>
                  <a:txBody>
                    <a:bodyPr/>
                    <a:lstStyle/>
                    <a:p>
                      <a:pPr algn="ctr" fontAlgn="b"/>
                      <a:r>
                        <a:rPr lang="en-US" sz="2000" u="none" strike="noStrike" dirty="0">
                          <a:effectLst/>
                        </a:rPr>
                        <a:t>5</a:t>
                      </a:r>
                      <a:endParaRPr lang="en-US" sz="2000" b="0" i="0" u="none" strike="noStrike" dirty="0">
                        <a:solidFill>
                          <a:srgbClr val="000000"/>
                        </a:solidFill>
                        <a:effectLst/>
                        <a:latin typeface="Times New Roman"/>
                      </a:endParaRPr>
                    </a:p>
                  </a:txBody>
                  <a:tcPr marL="7620" marR="7620" marT="7620" marB="0" anchor="b"/>
                </a:tc>
                <a:tc>
                  <a:txBody>
                    <a:bodyPr/>
                    <a:lstStyle/>
                    <a:p>
                      <a:pPr algn="ctr" fontAlgn="b"/>
                      <a:r>
                        <a:rPr lang="en-US" sz="2000" u="none" strike="noStrike" dirty="0">
                          <a:effectLst/>
                        </a:rPr>
                        <a:t>11</a:t>
                      </a:r>
                      <a:endParaRPr lang="en-US" sz="2000" b="0" i="0" u="none" strike="noStrike" dirty="0">
                        <a:solidFill>
                          <a:srgbClr val="000000"/>
                        </a:solidFill>
                        <a:effectLst/>
                        <a:latin typeface="Times New Roman"/>
                      </a:endParaRPr>
                    </a:p>
                  </a:txBody>
                  <a:tcPr marL="7620" marR="7620" marT="7620" marB="0" anchor="b"/>
                </a:tc>
                <a:tc>
                  <a:txBody>
                    <a:bodyPr/>
                    <a:lstStyle/>
                    <a:p>
                      <a:pPr algn="ctr" fontAlgn="b"/>
                      <a:r>
                        <a:rPr lang="en-US" sz="2000" u="none" strike="noStrike" dirty="0">
                          <a:effectLst/>
                        </a:rPr>
                        <a:t>18</a:t>
                      </a:r>
                      <a:endParaRPr lang="en-US" sz="2000" b="0" i="0" u="none" strike="noStrike" dirty="0">
                        <a:solidFill>
                          <a:srgbClr val="000000"/>
                        </a:solidFill>
                        <a:effectLst/>
                        <a:latin typeface="Times New Roman"/>
                      </a:endParaRPr>
                    </a:p>
                  </a:txBody>
                  <a:tcPr marL="7620" marR="7620" marT="7620" marB="0" anchor="b"/>
                </a:tc>
              </a:tr>
            </a:tbl>
          </a:graphicData>
        </a:graphic>
      </p:graphicFrame>
    </p:spTree>
    <p:extLst>
      <p:ext uri="{BB962C8B-B14F-4D97-AF65-F5344CB8AC3E}">
        <p14:creationId xmlns:p14="http://schemas.microsoft.com/office/powerpoint/2010/main" val="31534666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81000"/>
            <a:ext cx="8305800" cy="1905000"/>
          </a:xfrm>
        </p:spPr>
        <p:txBody>
          <a:bodyPr>
            <a:normAutofit fontScale="90000"/>
          </a:bodyPr>
          <a:lstStyle/>
          <a:p>
            <a:pPr lvl="0" algn="l"/>
            <a:r>
              <a:rPr lang="en-US" sz="3200" dirty="0" smtClean="0"/>
              <a:t>Parents of 66 children in kindergarten through 2</a:t>
            </a:r>
            <a:r>
              <a:rPr lang="en-US" sz="3200" baseline="30000" dirty="0" smtClean="0"/>
              <a:t>nd</a:t>
            </a:r>
            <a:r>
              <a:rPr lang="en-US" sz="3200" dirty="0" smtClean="0"/>
              <a:t> grade were surveyed.  Two social groups, middle and working, were identified.  One of the questions dealt with the children’s knowledge of nursery rhymes. </a:t>
            </a:r>
            <a:endParaRPr lang="en-US" sz="3200" dirty="0"/>
          </a:p>
        </p:txBody>
      </p:sp>
      <mc:AlternateContent xmlns:mc="http://schemas.openxmlformats.org/markup-compatibility/2006" xmlns:a14="http://schemas.microsoft.com/office/drawing/2010/main">
        <mc:Choice Requires="a14">
          <p:sp>
            <p:nvSpPr>
              <p:cNvPr id="3" name="TextBox 2"/>
              <p:cNvSpPr txBox="1"/>
              <p:nvPr/>
            </p:nvSpPr>
            <p:spPr>
              <a:xfrm>
                <a:off x="457200" y="2514600"/>
                <a:ext cx="7924800" cy="1815882"/>
              </a:xfrm>
              <a:prstGeom prst="rect">
                <a:avLst/>
              </a:prstGeom>
              <a:noFill/>
            </p:spPr>
            <p:txBody>
              <a:bodyPr wrap="square" rtlCol="0">
                <a:spAutoFit/>
              </a:bodyPr>
              <a:lstStyle/>
              <a:p>
                <a14:m>
                  <m:oMath xmlns:m="http://schemas.openxmlformats.org/officeDocument/2006/math">
                    <m:sSub>
                      <m:sSubPr>
                        <m:ctrlPr>
                          <a:rPr lang="en-US" sz="2800" i="1">
                            <a:latin typeface="Cambria Math"/>
                          </a:rPr>
                        </m:ctrlPr>
                      </m:sSubPr>
                      <m:e>
                        <m:r>
                          <a:rPr lang="en-US" sz="2800" i="1">
                            <a:latin typeface="Cambria Math"/>
                          </a:rPr>
                          <m:t>𝐻</m:t>
                        </m:r>
                      </m:e>
                      <m:sub>
                        <m:r>
                          <a:rPr lang="en-US" sz="2800" i="1">
                            <a:latin typeface="Cambria Math"/>
                          </a:rPr>
                          <m:t>𝑜</m:t>
                        </m:r>
                      </m:sub>
                    </m:sSub>
                    <m:r>
                      <a:rPr lang="en-US" sz="2800" i="1">
                        <a:latin typeface="Cambria Math"/>
                      </a:rPr>
                      <m:t>:</m:t>
                    </m:r>
                  </m:oMath>
                </a14:m>
                <a:r>
                  <a:rPr lang="en-US" sz="2800" dirty="0"/>
                  <a:t> </a:t>
                </a:r>
                <a:r>
                  <a:rPr lang="en-US" sz="2800" dirty="0" smtClean="0"/>
                  <a:t>There is no association between two variables</a:t>
                </a:r>
                <a:r>
                  <a:rPr lang="en-US" sz="2800" dirty="0"/>
                  <a:t/>
                </a:r>
                <a:br>
                  <a:rPr lang="en-US" sz="2800" dirty="0"/>
                </a:br>
                <a:r>
                  <a:rPr lang="en-US" sz="2800" dirty="0"/>
                  <a:t/>
                </a:r>
                <a:br>
                  <a:rPr lang="en-US" sz="2800" dirty="0"/>
                </a:br>
                <a14:m>
                  <m:oMath xmlns:m="http://schemas.openxmlformats.org/officeDocument/2006/math">
                    <m:sSub>
                      <m:sSubPr>
                        <m:ctrlPr>
                          <a:rPr lang="en-US" sz="2800" i="1">
                            <a:latin typeface="Cambria Math"/>
                          </a:rPr>
                        </m:ctrlPr>
                      </m:sSubPr>
                      <m:e>
                        <m:r>
                          <a:rPr lang="en-US" sz="2800" i="1">
                            <a:latin typeface="Cambria Math"/>
                          </a:rPr>
                          <m:t>𝐻</m:t>
                        </m:r>
                      </m:e>
                      <m:sub>
                        <m:r>
                          <a:rPr lang="en-US" sz="2800" i="1">
                            <a:latin typeface="Cambria Math"/>
                          </a:rPr>
                          <m:t>𝑎</m:t>
                        </m:r>
                      </m:sub>
                    </m:sSub>
                    <m:r>
                      <a:rPr lang="en-US" sz="2800" i="1">
                        <a:latin typeface="Cambria Math"/>
                      </a:rPr>
                      <m:t>:</m:t>
                    </m:r>
                  </m:oMath>
                </a14:m>
                <a:r>
                  <a:rPr lang="en-US" sz="2800" dirty="0"/>
                  <a:t> </a:t>
                </a:r>
                <a:r>
                  <a:rPr lang="en-US" sz="2800" dirty="0" smtClean="0"/>
                  <a:t>There is an association between two variables</a:t>
                </a:r>
              </a:p>
              <a:p>
                <a:endParaRPr lang="en-US" sz="2800" dirty="0"/>
              </a:p>
            </p:txBody>
          </p:sp>
        </mc:Choice>
        <mc:Fallback xmlns="">
          <p:sp>
            <p:nvSpPr>
              <p:cNvPr id="3" name="TextBox 2"/>
              <p:cNvSpPr txBox="1">
                <a:spLocks noRot="1" noChangeAspect="1" noMove="1" noResize="1" noEditPoints="1" noAdjustHandles="1" noChangeArrowheads="1" noChangeShapeType="1" noTextEdit="1"/>
              </p:cNvSpPr>
              <p:nvPr/>
            </p:nvSpPr>
            <p:spPr>
              <a:xfrm>
                <a:off x="457200" y="2514600"/>
                <a:ext cx="7924800" cy="1815882"/>
              </a:xfrm>
              <a:prstGeom prst="rect">
                <a:avLst/>
              </a:prstGeom>
              <a:blipFill rotWithShape="1">
                <a:blip r:embed="rId2"/>
                <a:stretch>
                  <a:fillRect t="-3030"/>
                </a:stretch>
              </a:blipFill>
            </p:spPr>
            <p:txBody>
              <a:bodyPr/>
              <a:lstStyle/>
              <a:p>
                <a:r>
                  <a:rPr lang="en-US">
                    <a:noFill/>
                  </a:rPr>
                  <a:t> </a:t>
                </a:r>
              </a:p>
            </p:txBody>
          </p:sp>
        </mc:Fallback>
      </mc:AlternateContent>
      <p:graphicFrame>
        <p:nvGraphicFramePr>
          <p:cNvPr id="5" name="Table 4"/>
          <p:cNvGraphicFramePr>
            <a:graphicFrameLocks noGrp="1"/>
          </p:cNvGraphicFramePr>
          <p:nvPr>
            <p:extLst>
              <p:ext uri="{D42A27DB-BD31-4B8C-83A1-F6EECF244321}">
                <p14:modId xmlns:p14="http://schemas.microsoft.com/office/powerpoint/2010/main" val="3022456904"/>
              </p:ext>
            </p:extLst>
          </p:nvPr>
        </p:nvGraphicFramePr>
        <p:xfrm>
          <a:off x="1143000" y="4191000"/>
          <a:ext cx="6781802" cy="2209800"/>
        </p:xfrm>
        <a:graphic>
          <a:graphicData uri="http://schemas.openxmlformats.org/drawingml/2006/table">
            <a:tbl>
              <a:tblPr>
                <a:tableStyleId>{5C22544A-7EE6-4342-B048-85BDC9FD1C3A}</a:tableStyleId>
              </a:tblPr>
              <a:tblGrid>
                <a:gridCol w="1311809"/>
                <a:gridCol w="1039546"/>
                <a:gridCol w="1039546"/>
                <a:gridCol w="1039546"/>
                <a:gridCol w="1039546"/>
                <a:gridCol w="1311809"/>
              </a:tblGrid>
              <a:tr h="441960">
                <a:tc>
                  <a:txBody>
                    <a:bodyPr/>
                    <a:lstStyle/>
                    <a:p>
                      <a:pPr algn="l" fontAlgn="b"/>
                      <a:endParaRPr lang="en-US" sz="2000" b="0" i="0" u="none" strike="noStrike" dirty="0">
                        <a:solidFill>
                          <a:srgbClr val="000000"/>
                        </a:solidFill>
                        <a:effectLst/>
                        <a:latin typeface="Times New Roman"/>
                      </a:endParaRPr>
                    </a:p>
                  </a:txBody>
                  <a:tcPr marL="7620" marR="7620" marT="7620" marB="0" anchor="b"/>
                </a:tc>
                <a:tc gridSpan="4">
                  <a:txBody>
                    <a:bodyPr/>
                    <a:lstStyle/>
                    <a:p>
                      <a:pPr algn="ctr" fontAlgn="b"/>
                      <a:r>
                        <a:rPr lang="en-US" sz="2000" u="none" strike="noStrike">
                          <a:effectLst/>
                        </a:rPr>
                        <a:t>Nursery-Rhyme Knowledge</a:t>
                      </a:r>
                      <a:endParaRPr lang="en-US" sz="2000" b="0" i="0" u="none" strike="noStrike">
                        <a:solidFill>
                          <a:srgbClr val="000000"/>
                        </a:solidFill>
                        <a:effectLst/>
                        <a:latin typeface="Times New Roman"/>
                      </a:endParaRPr>
                    </a:p>
                  </a:txBody>
                  <a:tcPr marL="7620" marR="7620" marT="7620" marB="0" anchor="b"/>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2000" u="none" strike="noStrike" dirty="0">
                          <a:effectLst/>
                        </a:rPr>
                        <a:t>Column</a:t>
                      </a:r>
                      <a:endParaRPr lang="en-US" sz="2000" b="0" i="0" u="none" strike="noStrike" dirty="0">
                        <a:solidFill>
                          <a:srgbClr val="000000"/>
                        </a:solidFill>
                        <a:effectLst/>
                        <a:latin typeface="Times New Roman"/>
                      </a:endParaRPr>
                    </a:p>
                  </a:txBody>
                  <a:tcPr marL="7620" marR="7620" marT="7620" marB="0" anchor="b"/>
                </a:tc>
              </a:tr>
              <a:tr h="441960">
                <a:tc>
                  <a:txBody>
                    <a:bodyPr/>
                    <a:lstStyle/>
                    <a:p>
                      <a:pPr algn="l" fontAlgn="b"/>
                      <a:endParaRPr lang="en-US" sz="2000" b="0" i="0" u="none" strike="noStrike" dirty="0">
                        <a:solidFill>
                          <a:srgbClr val="000000"/>
                        </a:solidFill>
                        <a:effectLst/>
                        <a:latin typeface="Times New Roman"/>
                      </a:endParaRPr>
                    </a:p>
                  </a:txBody>
                  <a:tcPr marL="7620" marR="7620" marT="7620" marB="0" anchor="b"/>
                </a:tc>
                <a:tc>
                  <a:txBody>
                    <a:bodyPr/>
                    <a:lstStyle/>
                    <a:p>
                      <a:pPr algn="l" fontAlgn="b"/>
                      <a:endParaRPr lang="en-US" sz="2000" b="0" i="0" u="none" strike="noStrike">
                        <a:solidFill>
                          <a:srgbClr val="000000"/>
                        </a:solidFill>
                        <a:effectLst/>
                        <a:latin typeface="Times New Roman"/>
                      </a:endParaRPr>
                    </a:p>
                  </a:txBody>
                  <a:tcPr marL="7620" marR="7620" marT="7620" marB="0" anchor="b"/>
                </a:tc>
                <a:tc>
                  <a:txBody>
                    <a:bodyPr/>
                    <a:lstStyle/>
                    <a:p>
                      <a:pPr algn="ctr" fontAlgn="b"/>
                      <a:r>
                        <a:rPr lang="en-US" sz="2000" u="none" strike="noStrike" dirty="0">
                          <a:effectLst/>
                        </a:rPr>
                        <a:t>A Few</a:t>
                      </a:r>
                      <a:endParaRPr lang="en-US" sz="2000" b="0" i="0" u="none" strike="noStrike" dirty="0">
                        <a:solidFill>
                          <a:srgbClr val="000000"/>
                        </a:solidFill>
                        <a:effectLst/>
                        <a:latin typeface="Times New Roman"/>
                      </a:endParaRPr>
                    </a:p>
                  </a:txBody>
                  <a:tcPr marL="7620" marR="7620" marT="7620" marB="0" anchor="b"/>
                </a:tc>
                <a:tc>
                  <a:txBody>
                    <a:bodyPr/>
                    <a:lstStyle/>
                    <a:p>
                      <a:pPr algn="ctr" fontAlgn="b"/>
                      <a:r>
                        <a:rPr lang="en-US" sz="2000" u="none" strike="noStrike" dirty="0">
                          <a:effectLst/>
                        </a:rPr>
                        <a:t>Some</a:t>
                      </a:r>
                      <a:endParaRPr lang="en-US" sz="2000" b="0" i="0" u="none" strike="noStrike" dirty="0">
                        <a:solidFill>
                          <a:srgbClr val="000000"/>
                        </a:solidFill>
                        <a:effectLst/>
                        <a:latin typeface="Times New Roman"/>
                      </a:endParaRPr>
                    </a:p>
                  </a:txBody>
                  <a:tcPr marL="7620" marR="7620" marT="7620" marB="0" anchor="b"/>
                </a:tc>
                <a:tc>
                  <a:txBody>
                    <a:bodyPr/>
                    <a:lstStyle/>
                    <a:p>
                      <a:pPr algn="ctr" fontAlgn="b"/>
                      <a:r>
                        <a:rPr lang="en-US" sz="2000" u="none" strike="noStrike">
                          <a:effectLst/>
                        </a:rPr>
                        <a:t>Lots</a:t>
                      </a:r>
                      <a:endParaRPr lang="en-US" sz="2000" b="0" i="0" u="none" strike="noStrike">
                        <a:solidFill>
                          <a:srgbClr val="000000"/>
                        </a:solidFill>
                        <a:effectLst/>
                        <a:latin typeface="Times New Roman"/>
                      </a:endParaRPr>
                    </a:p>
                  </a:txBody>
                  <a:tcPr marL="7620" marR="7620" marT="7620" marB="0" anchor="b"/>
                </a:tc>
                <a:tc>
                  <a:txBody>
                    <a:bodyPr/>
                    <a:lstStyle/>
                    <a:p>
                      <a:pPr algn="ctr" fontAlgn="b"/>
                      <a:r>
                        <a:rPr lang="en-US" sz="2000" u="none" strike="noStrike" dirty="0">
                          <a:effectLst/>
                        </a:rPr>
                        <a:t>Total</a:t>
                      </a:r>
                      <a:endParaRPr lang="en-US" sz="2000" b="0" i="0" u="none" strike="noStrike" dirty="0">
                        <a:solidFill>
                          <a:srgbClr val="000000"/>
                        </a:solidFill>
                        <a:effectLst/>
                        <a:latin typeface="Times New Roman"/>
                      </a:endParaRPr>
                    </a:p>
                  </a:txBody>
                  <a:tcPr marL="7620" marR="7620" marT="7620" marB="0" anchor="b"/>
                </a:tc>
              </a:tr>
              <a:tr h="441960">
                <a:tc>
                  <a:txBody>
                    <a:bodyPr/>
                    <a:lstStyle/>
                    <a:p>
                      <a:pPr algn="l" fontAlgn="b"/>
                      <a:r>
                        <a:rPr lang="en-US" sz="2000" u="none" strike="noStrike" dirty="0">
                          <a:effectLst/>
                        </a:rPr>
                        <a:t>Social</a:t>
                      </a:r>
                      <a:endParaRPr lang="en-US" sz="2000" b="0" i="0" u="none" strike="noStrike" dirty="0">
                        <a:solidFill>
                          <a:srgbClr val="000000"/>
                        </a:solidFill>
                        <a:effectLst/>
                        <a:latin typeface="Times New Roman"/>
                      </a:endParaRPr>
                    </a:p>
                  </a:txBody>
                  <a:tcPr marL="7620" marR="7620" marT="7620" marB="0" anchor="b"/>
                </a:tc>
                <a:tc>
                  <a:txBody>
                    <a:bodyPr/>
                    <a:lstStyle/>
                    <a:p>
                      <a:pPr algn="l" fontAlgn="b"/>
                      <a:r>
                        <a:rPr lang="en-US" sz="2000" u="none" strike="noStrike" dirty="0">
                          <a:effectLst/>
                        </a:rPr>
                        <a:t>Middle</a:t>
                      </a:r>
                      <a:endParaRPr lang="en-US" sz="2000" b="0" i="0" u="none" strike="noStrike" dirty="0">
                        <a:solidFill>
                          <a:srgbClr val="000000"/>
                        </a:solidFill>
                        <a:effectLst/>
                        <a:latin typeface="Times New Roman"/>
                      </a:endParaRPr>
                    </a:p>
                  </a:txBody>
                  <a:tcPr marL="7620" marR="7620" marT="7620" marB="0" anchor="b"/>
                </a:tc>
                <a:tc>
                  <a:txBody>
                    <a:bodyPr/>
                    <a:lstStyle/>
                    <a:p>
                      <a:pPr algn="ctr" fontAlgn="b"/>
                      <a:r>
                        <a:rPr lang="en-US" sz="2000" u="none" strike="noStrike">
                          <a:effectLst/>
                        </a:rPr>
                        <a:t>4</a:t>
                      </a:r>
                      <a:endParaRPr lang="en-US" sz="2000" b="0" i="0" u="none" strike="noStrike">
                        <a:solidFill>
                          <a:srgbClr val="000000"/>
                        </a:solidFill>
                        <a:effectLst/>
                        <a:latin typeface="Times New Roman"/>
                      </a:endParaRPr>
                    </a:p>
                  </a:txBody>
                  <a:tcPr marL="7620" marR="7620" marT="7620" marB="0" anchor="b"/>
                </a:tc>
                <a:tc>
                  <a:txBody>
                    <a:bodyPr/>
                    <a:lstStyle/>
                    <a:p>
                      <a:pPr algn="ctr" fontAlgn="b"/>
                      <a:r>
                        <a:rPr lang="en-US" sz="2000" u="none" strike="noStrike" dirty="0">
                          <a:effectLst/>
                        </a:rPr>
                        <a:t>13</a:t>
                      </a:r>
                      <a:endParaRPr lang="en-US" sz="2000" b="0" i="0" u="none" strike="noStrike" dirty="0">
                        <a:solidFill>
                          <a:srgbClr val="000000"/>
                        </a:solidFill>
                        <a:effectLst/>
                        <a:latin typeface="Times New Roman"/>
                      </a:endParaRPr>
                    </a:p>
                  </a:txBody>
                  <a:tcPr marL="7620" marR="7620" marT="7620" marB="0" anchor="b"/>
                </a:tc>
                <a:tc>
                  <a:txBody>
                    <a:bodyPr/>
                    <a:lstStyle/>
                    <a:p>
                      <a:pPr algn="ctr" fontAlgn="b"/>
                      <a:r>
                        <a:rPr lang="en-US" sz="2000" u="none" strike="noStrike" dirty="0">
                          <a:effectLst/>
                        </a:rPr>
                        <a:t>15</a:t>
                      </a:r>
                      <a:endParaRPr lang="en-US" sz="2000" b="0" i="0" u="none" strike="noStrike" dirty="0">
                        <a:solidFill>
                          <a:srgbClr val="000000"/>
                        </a:solidFill>
                        <a:effectLst/>
                        <a:latin typeface="Times New Roman"/>
                      </a:endParaRPr>
                    </a:p>
                  </a:txBody>
                  <a:tcPr marL="7620" marR="7620" marT="7620" marB="0" anchor="b"/>
                </a:tc>
                <a:tc>
                  <a:txBody>
                    <a:bodyPr/>
                    <a:lstStyle/>
                    <a:p>
                      <a:pPr algn="ctr" fontAlgn="b"/>
                      <a:r>
                        <a:rPr lang="en-US" sz="2000" u="none" strike="noStrike" dirty="0">
                          <a:effectLst/>
                        </a:rPr>
                        <a:t>32</a:t>
                      </a:r>
                      <a:endParaRPr lang="en-US" sz="2000" b="0" i="0" u="none" strike="noStrike" dirty="0">
                        <a:solidFill>
                          <a:srgbClr val="000000"/>
                        </a:solidFill>
                        <a:effectLst/>
                        <a:latin typeface="Times New Roman"/>
                      </a:endParaRPr>
                    </a:p>
                  </a:txBody>
                  <a:tcPr marL="7620" marR="7620" marT="7620" marB="0" anchor="b"/>
                </a:tc>
              </a:tr>
              <a:tr h="441960">
                <a:tc>
                  <a:txBody>
                    <a:bodyPr/>
                    <a:lstStyle/>
                    <a:p>
                      <a:pPr algn="l" fontAlgn="b"/>
                      <a:r>
                        <a:rPr lang="en-US" sz="2000" u="none" strike="noStrike" dirty="0">
                          <a:effectLst/>
                        </a:rPr>
                        <a:t>Class</a:t>
                      </a:r>
                      <a:endParaRPr lang="en-US" sz="2000" b="0" i="0" u="none" strike="noStrike" dirty="0">
                        <a:solidFill>
                          <a:srgbClr val="000000"/>
                        </a:solidFill>
                        <a:effectLst/>
                        <a:latin typeface="Times New Roman"/>
                      </a:endParaRPr>
                    </a:p>
                  </a:txBody>
                  <a:tcPr marL="7620" marR="7620" marT="7620" marB="0" anchor="b"/>
                </a:tc>
                <a:tc>
                  <a:txBody>
                    <a:bodyPr/>
                    <a:lstStyle/>
                    <a:p>
                      <a:pPr algn="l" fontAlgn="b"/>
                      <a:r>
                        <a:rPr lang="en-US" sz="2000" u="none" strike="noStrike" dirty="0">
                          <a:effectLst/>
                        </a:rPr>
                        <a:t>Working</a:t>
                      </a:r>
                      <a:endParaRPr lang="en-US" sz="2000" b="0" i="0" u="none" strike="noStrike" dirty="0">
                        <a:solidFill>
                          <a:srgbClr val="000000"/>
                        </a:solidFill>
                        <a:effectLst/>
                        <a:latin typeface="Times New Roman"/>
                      </a:endParaRPr>
                    </a:p>
                  </a:txBody>
                  <a:tcPr marL="7620" marR="7620" marT="7620" marB="0" anchor="b"/>
                </a:tc>
                <a:tc>
                  <a:txBody>
                    <a:bodyPr/>
                    <a:lstStyle/>
                    <a:p>
                      <a:pPr algn="ctr" fontAlgn="b"/>
                      <a:r>
                        <a:rPr lang="en-US" sz="2000" u="none" strike="noStrike" dirty="0">
                          <a:effectLst/>
                        </a:rPr>
                        <a:t>5</a:t>
                      </a:r>
                      <a:endParaRPr lang="en-US" sz="2000" b="0" i="0" u="none" strike="noStrike" dirty="0">
                        <a:solidFill>
                          <a:srgbClr val="000000"/>
                        </a:solidFill>
                        <a:effectLst/>
                        <a:latin typeface="Times New Roman"/>
                      </a:endParaRPr>
                    </a:p>
                  </a:txBody>
                  <a:tcPr marL="7620" marR="7620" marT="7620" marB="0" anchor="b"/>
                </a:tc>
                <a:tc>
                  <a:txBody>
                    <a:bodyPr/>
                    <a:lstStyle/>
                    <a:p>
                      <a:pPr algn="ctr" fontAlgn="b"/>
                      <a:r>
                        <a:rPr lang="en-US" sz="2000" u="none" strike="noStrike" dirty="0">
                          <a:effectLst/>
                        </a:rPr>
                        <a:t>11</a:t>
                      </a:r>
                      <a:endParaRPr lang="en-US" sz="2000" b="0" i="0" u="none" strike="noStrike" dirty="0">
                        <a:solidFill>
                          <a:srgbClr val="000000"/>
                        </a:solidFill>
                        <a:effectLst/>
                        <a:latin typeface="Times New Roman"/>
                      </a:endParaRPr>
                    </a:p>
                  </a:txBody>
                  <a:tcPr marL="7620" marR="7620" marT="7620" marB="0" anchor="b"/>
                </a:tc>
                <a:tc>
                  <a:txBody>
                    <a:bodyPr/>
                    <a:lstStyle/>
                    <a:p>
                      <a:pPr algn="ctr" fontAlgn="b"/>
                      <a:r>
                        <a:rPr lang="en-US" sz="2000" u="none" strike="noStrike" dirty="0">
                          <a:effectLst/>
                        </a:rPr>
                        <a:t>18</a:t>
                      </a:r>
                      <a:endParaRPr lang="en-US" sz="2000" b="0" i="0" u="none" strike="noStrike" dirty="0">
                        <a:solidFill>
                          <a:srgbClr val="000000"/>
                        </a:solidFill>
                        <a:effectLst/>
                        <a:latin typeface="Times New Roman"/>
                      </a:endParaRPr>
                    </a:p>
                  </a:txBody>
                  <a:tcPr marL="7620" marR="7620" marT="7620" marB="0" anchor="b"/>
                </a:tc>
                <a:tc>
                  <a:txBody>
                    <a:bodyPr/>
                    <a:lstStyle/>
                    <a:p>
                      <a:pPr algn="ctr" fontAlgn="b"/>
                      <a:r>
                        <a:rPr lang="en-US" sz="2000" u="none" strike="noStrike" dirty="0">
                          <a:effectLst/>
                        </a:rPr>
                        <a:t>34</a:t>
                      </a:r>
                      <a:endParaRPr lang="en-US" sz="2000" b="0" i="0" u="none" strike="noStrike" dirty="0">
                        <a:solidFill>
                          <a:srgbClr val="000000"/>
                        </a:solidFill>
                        <a:effectLst/>
                        <a:latin typeface="Times New Roman"/>
                      </a:endParaRPr>
                    </a:p>
                  </a:txBody>
                  <a:tcPr marL="7620" marR="7620" marT="7620" marB="0" anchor="b"/>
                </a:tc>
              </a:tr>
              <a:tr h="441960">
                <a:tc gridSpan="2">
                  <a:txBody>
                    <a:bodyPr/>
                    <a:lstStyle/>
                    <a:p>
                      <a:pPr algn="ctr" fontAlgn="b"/>
                      <a:r>
                        <a:rPr lang="en-US" sz="2000" u="none" strike="noStrike" dirty="0">
                          <a:effectLst/>
                        </a:rPr>
                        <a:t>Row Total</a:t>
                      </a:r>
                      <a:endParaRPr lang="en-US" sz="2000" b="0" i="0" u="none" strike="noStrike" dirty="0">
                        <a:solidFill>
                          <a:srgbClr val="000000"/>
                        </a:solidFill>
                        <a:effectLst/>
                        <a:latin typeface="Times New Roman"/>
                      </a:endParaRPr>
                    </a:p>
                  </a:txBody>
                  <a:tcPr marL="7620" marR="7620" marT="7620" marB="0" anchor="b"/>
                </a:tc>
                <a:tc hMerge="1">
                  <a:txBody>
                    <a:bodyPr/>
                    <a:lstStyle/>
                    <a:p>
                      <a:endParaRPr lang="en-US"/>
                    </a:p>
                  </a:txBody>
                  <a:tcPr/>
                </a:tc>
                <a:tc>
                  <a:txBody>
                    <a:bodyPr/>
                    <a:lstStyle/>
                    <a:p>
                      <a:pPr algn="ctr" fontAlgn="b"/>
                      <a:r>
                        <a:rPr lang="en-US" sz="2000" u="none" strike="noStrike">
                          <a:effectLst/>
                        </a:rPr>
                        <a:t>9</a:t>
                      </a:r>
                      <a:endParaRPr lang="en-US" sz="2000" b="0" i="0" u="none" strike="noStrike">
                        <a:solidFill>
                          <a:srgbClr val="000000"/>
                        </a:solidFill>
                        <a:effectLst/>
                        <a:latin typeface="Times New Roman"/>
                      </a:endParaRPr>
                    </a:p>
                  </a:txBody>
                  <a:tcPr marL="7620" marR="7620" marT="7620" marB="0" anchor="b"/>
                </a:tc>
                <a:tc>
                  <a:txBody>
                    <a:bodyPr/>
                    <a:lstStyle/>
                    <a:p>
                      <a:pPr algn="ctr" fontAlgn="b"/>
                      <a:r>
                        <a:rPr lang="en-US" sz="2000" u="none" strike="noStrike">
                          <a:effectLst/>
                        </a:rPr>
                        <a:t>24</a:t>
                      </a:r>
                      <a:endParaRPr lang="en-US" sz="2000" b="0" i="0" u="none" strike="noStrike">
                        <a:solidFill>
                          <a:srgbClr val="000000"/>
                        </a:solidFill>
                        <a:effectLst/>
                        <a:latin typeface="Times New Roman"/>
                      </a:endParaRPr>
                    </a:p>
                  </a:txBody>
                  <a:tcPr marL="7620" marR="7620" marT="7620" marB="0" anchor="b"/>
                </a:tc>
                <a:tc>
                  <a:txBody>
                    <a:bodyPr/>
                    <a:lstStyle/>
                    <a:p>
                      <a:pPr algn="ctr" fontAlgn="b"/>
                      <a:r>
                        <a:rPr lang="en-US" sz="2000" u="none" strike="noStrike" dirty="0">
                          <a:effectLst/>
                        </a:rPr>
                        <a:t>33</a:t>
                      </a:r>
                      <a:endParaRPr lang="en-US" sz="2000" b="0" i="0" u="none" strike="noStrike" dirty="0">
                        <a:solidFill>
                          <a:srgbClr val="000000"/>
                        </a:solidFill>
                        <a:effectLst/>
                        <a:latin typeface="Times New Roman"/>
                      </a:endParaRPr>
                    </a:p>
                  </a:txBody>
                  <a:tcPr marL="7620" marR="7620" marT="7620" marB="0" anchor="b"/>
                </a:tc>
                <a:tc>
                  <a:txBody>
                    <a:bodyPr/>
                    <a:lstStyle/>
                    <a:p>
                      <a:pPr algn="ctr" fontAlgn="b"/>
                      <a:r>
                        <a:rPr lang="en-US" sz="2000" u="none" strike="noStrike" dirty="0">
                          <a:effectLst/>
                        </a:rPr>
                        <a:t>66</a:t>
                      </a:r>
                      <a:endParaRPr lang="en-US" sz="2000" b="0" i="0" u="none" strike="noStrike" dirty="0">
                        <a:solidFill>
                          <a:srgbClr val="000000"/>
                        </a:solidFill>
                        <a:effectLst/>
                        <a:latin typeface="Times New Roman"/>
                      </a:endParaRPr>
                    </a:p>
                  </a:txBody>
                  <a:tcPr marL="7620" marR="7620" marT="7620" marB="0" anchor="b"/>
                </a:tc>
              </a:tr>
            </a:tbl>
          </a:graphicData>
        </a:graphic>
      </p:graphicFrame>
    </p:spTree>
    <p:extLst>
      <p:ext uri="{BB962C8B-B14F-4D97-AF65-F5344CB8AC3E}">
        <p14:creationId xmlns:p14="http://schemas.microsoft.com/office/powerpoint/2010/main" val="24220836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304800"/>
            <a:ext cx="7924800" cy="523220"/>
          </a:xfrm>
          <a:prstGeom prst="rect">
            <a:avLst/>
          </a:prstGeom>
          <a:noFill/>
        </p:spPr>
        <p:txBody>
          <a:bodyPr wrap="square" rtlCol="0">
            <a:spAutoFit/>
          </a:bodyPr>
          <a:lstStyle/>
          <a:p>
            <a:r>
              <a:rPr lang="en-US" sz="2800" dirty="0" smtClean="0"/>
              <a:t>Observed</a:t>
            </a:r>
            <a:endParaRPr lang="en-US" sz="2800" dirty="0"/>
          </a:p>
        </p:txBody>
      </p:sp>
      <p:graphicFrame>
        <p:nvGraphicFramePr>
          <p:cNvPr id="5" name="Table 4"/>
          <p:cNvGraphicFramePr>
            <a:graphicFrameLocks noGrp="1"/>
          </p:cNvGraphicFramePr>
          <p:nvPr>
            <p:extLst>
              <p:ext uri="{D42A27DB-BD31-4B8C-83A1-F6EECF244321}">
                <p14:modId xmlns:p14="http://schemas.microsoft.com/office/powerpoint/2010/main" val="3171887775"/>
              </p:ext>
            </p:extLst>
          </p:nvPr>
        </p:nvGraphicFramePr>
        <p:xfrm>
          <a:off x="1752600" y="840212"/>
          <a:ext cx="6781802" cy="2209800"/>
        </p:xfrm>
        <a:graphic>
          <a:graphicData uri="http://schemas.openxmlformats.org/drawingml/2006/table">
            <a:tbl>
              <a:tblPr>
                <a:tableStyleId>{5C22544A-7EE6-4342-B048-85BDC9FD1C3A}</a:tableStyleId>
              </a:tblPr>
              <a:tblGrid>
                <a:gridCol w="1311809"/>
                <a:gridCol w="1039546"/>
                <a:gridCol w="1039546"/>
                <a:gridCol w="1039546"/>
                <a:gridCol w="1039546"/>
                <a:gridCol w="1311809"/>
              </a:tblGrid>
              <a:tr h="441960">
                <a:tc>
                  <a:txBody>
                    <a:bodyPr/>
                    <a:lstStyle/>
                    <a:p>
                      <a:pPr algn="l" fontAlgn="b"/>
                      <a:endParaRPr lang="en-US" sz="2000" b="0" i="0" u="none" strike="noStrike" dirty="0">
                        <a:solidFill>
                          <a:srgbClr val="000000"/>
                        </a:solidFill>
                        <a:effectLst/>
                        <a:latin typeface="Times New Roman"/>
                      </a:endParaRPr>
                    </a:p>
                  </a:txBody>
                  <a:tcPr marL="7620" marR="7620" marT="7620" marB="0" anchor="b"/>
                </a:tc>
                <a:tc gridSpan="4">
                  <a:txBody>
                    <a:bodyPr/>
                    <a:lstStyle/>
                    <a:p>
                      <a:pPr algn="ctr" fontAlgn="b"/>
                      <a:r>
                        <a:rPr lang="en-US" sz="2000" u="none" strike="noStrike" dirty="0">
                          <a:effectLst/>
                        </a:rPr>
                        <a:t>Nursery-Rhyme Knowledge</a:t>
                      </a:r>
                      <a:endParaRPr lang="en-US" sz="2000" b="0" i="0" u="none" strike="noStrike" dirty="0">
                        <a:solidFill>
                          <a:srgbClr val="000000"/>
                        </a:solidFill>
                        <a:effectLst/>
                        <a:latin typeface="Times New Roman"/>
                      </a:endParaRPr>
                    </a:p>
                  </a:txBody>
                  <a:tcPr marL="7620" marR="7620" marT="7620" marB="0" anchor="b"/>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2000" u="none" strike="noStrike" dirty="0">
                          <a:effectLst/>
                        </a:rPr>
                        <a:t>Column</a:t>
                      </a:r>
                      <a:endParaRPr lang="en-US" sz="2000" b="0" i="0" u="none" strike="noStrike" dirty="0">
                        <a:solidFill>
                          <a:srgbClr val="000000"/>
                        </a:solidFill>
                        <a:effectLst/>
                        <a:latin typeface="Times New Roman"/>
                      </a:endParaRPr>
                    </a:p>
                  </a:txBody>
                  <a:tcPr marL="7620" marR="7620" marT="7620" marB="0" anchor="b"/>
                </a:tc>
              </a:tr>
              <a:tr h="441960">
                <a:tc>
                  <a:txBody>
                    <a:bodyPr/>
                    <a:lstStyle/>
                    <a:p>
                      <a:pPr algn="l" fontAlgn="b"/>
                      <a:endParaRPr lang="en-US" sz="2000" b="0" i="0" u="none" strike="noStrike" dirty="0">
                        <a:solidFill>
                          <a:srgbClr val="000000"/>
                        </a:solidFill>
                        <a:effectLst/>
                        <a:latin typeface="Times New Roman"/>
                      </a:endParaRPr>
                    </a:p>
                  </a:txBody>
                  <a:tcPr marL="7620" marR="7620" marT="7620" marB="0" anchor="b"/>
                </a:tc>
                <a:tc>
                  <a:txBody>
                    <a:bodyPr/>
                    <a:lstStyle/>
                    <a:p>
                      <a:pPr algn="l" fontAlgn="b"/>
                      <a:endParaRPr lang="en-US" sz="2000" b="0" i="0" u="none" strike="noStrike">
                        <a:solidFill>
                          <a:srgbClr val="000000"/>
                        </a:solidFill>
                        <a:effectLst/>
                        <a:latin typeface="Times New Roman"/>
                      </a:endParaRPr>
                    </a:p>
                  </a:txBody>
                  <a:tcPr marL="7620" marR="7620" marT="7620" marB="0" anchor="b"/>
                </a:tc>
                <a:tc>
                  <a:txBody>
                    <a:bodyPr/>
                    <a:lstStyle/>
                    <a:p>
                      <a:pPr algn="ctr" fontAlgn="b"/>
                      <a:r>
                        <a:rPr lang="en-US" sz="2000" u="none" strike="noStrike" dirty="0">
                          <a:effectLst/>
                        </a:rPr>
                        <a:t>A Few</a:t>
                      </a:r>
                      <a:endParaRPr lang="en-US" sz="2000" b="0" i="0" u="none" strike="noStrike" dirty="0">
                        <a:solidFill>
                          <a:srgbClr val="000000"/>
                        </a:solidFill>
                        <a:effectLst/>
                        <a:latin typeface="Times New Roman"/>
                      </a:endParaRPr>
                    </a:p>
                  </a:txBody>
                  <a:tcPr marL="7620" marR="7620" marT="7620" marB="0" anchor="b"/>
                </a:tc>
                <a:tc>
                  <a:txBody>
                    <a:bodyPr/>
                    <a:lstStyle/>
                    <a:p>
                      <a:pPr algn="ctr" fontAlgn="b"/>
                      <a:r>
                        <a:rPr lang="en-US" sz="2000" u="none" strike="noStrike" dirty="0">
                          <a:effectLst/>
                        </a:rPr>
                        <a:t>Some</a:t>
                      </a:r>
                      <a:endParaRPr lang="en-US" sz="2000" b="0" i="0" u="none" strike="noStrike" dirty="0">
                        <a:solidFill>
                          <a:srgbClr val="000000"/>
                        </a:solidFill>
                        <a:effectLst/>
                        <a:latin typeface="Times New Roman"/>
                      </a:endParaRPr>
                    </a:p>
                  </a:txBody>
                  <a:tcPr marL="7620" marR="7620" marT="7620" marB="0" anchor="b"/>
                </a:tc>
                <a:tc>
                  <a:txBody>
                    <a:bodyPr/>
                    <a:lstStyle/>
                    <a:p>
                      <a:pPr algn="ctr" fontAlgn="b"/>
                      <a:r>
                        <a:rPr lang="en-US" sz="2000" u="none" strike="noStrike">
                          <a:effectLst/>
                        </a:rPr>
                        <a:t>Lots</a:t>
                      </a:r>
                      <a:endParaRPr lang="en-US" sz="2000" b="0" i="0" u="none" strike="noStrike">
                        <a:solidFill>
                          <a:srgbClr val="000000"/>
                        </a:solidFill>
                        <a:effectLst/>
                        <a:latin typeface="Times New Roman"/>
                      </a:endParaRPr>
                    </a:p>
                  </a:txBody>
                  <a:tcPr marL="7620" marR="7620" marT="7620" marB="0" anchor="b"/>
                </a:tc>
                <a:tc>
                  <a:txBody>
                    <a:bodyPr/>
                    <a:lstStyle/>
                    <a:p>
                      <a:pPr algn="ctr" fontAlgn="b"/>
                      <a:r>
                        <a:rPr lang="en-US" sz="2000" u="none" strike="noStrike" dirty="0">
                          <a:effectLst/>
                        </a:rPr>
                        <a:t>Total</a:t>
                      </a:r>
                      <a:endParaRPr lang="en-US" sz="2000" b="0" i="0" u="none" strike="noStrike" dirty="0">
                        <a:solidFill>
                          <a:srgbClr val="000000"/>
                        </a:solidFill>
                        <a:effectLst/>
                        <a:latin typeface="Times New Roman"/>
                      </a:endParaRPr>
                    </a:p>
                  </a:txBody>
                  <a:tcPr marL="7620" marR="7620" marT="7620" marB="0" anchor="b"/>
                </a:tc>
              </a:tr>
              <a:tr h="441960">
                <a:tc>
                  <a:txBody>
                    <a:bodyPr/>
                    <a:lstStyle/>
                    <a:p>
                      <a:pPr algn="l" fontAlgn="b"/>
                      <a:r>
                        <a:rPr lang="en-US" sz="2000" u="none" strike="noStrike" dirty="0">
                          <a:effectLst/>
                        </a:rPr>
                        <a:t>Social</a:t>
                      </a:r>
                      <a:endParaRPr lang="en-US" sz="2000" b="0" i="0" u="none" strike="noStrike" dirty="0">
                        <a:solidFill>
                          <a:srgbClr val="000000"/>
                        </a:solidFill>
                        <a:effectLst/>
                        <a:latin typeface="Times New Roman"/>
                      </a:endParaRPr>
                    </a:p>
                  </a:txBody>
                  <a:tcPr marL="7620" marR="7620" marT="7620" marB="0" anchor="b"/>
                </a:tc>
                <a:tc>
                  <a:txBody>
                    <a:bodyPr/>
                    <a:lstStyle/>
                    <a:p>
                      <a:pPr algn="l" fontAlgn="b"/>
                      <a:r>
                        <a:rPr lang="en-US" sz="2000" u="none" strike="noStrike" dirty="0">
                          <a:effectLst/>
                        </a:rPr>
                        <a:t>Middle</a:t>
                      </a:r>
                      <a:endParaRPr lang="en-US" sz="2000" b="0" i="0" u="none" strike="noStrike" dirty="0">
                        <a:solidFill>
                          <a:srgbClr val="000000"/>
                        </a:solidFill>
                        <a:effectLst/>
                        <a:latin typeface="Times New Roman"/>
                      </a:endParaRPr>
                    </a:p>
                  </a:txBody>
                  <a:tcPr marL="7620" marR="7620" marT="7620" marB="0" anchor="b"/>
                </a:tc>
                <a:tc>
                  <a:txBody>
                    <a:bodyPr/>
                    <a:lstStyle/>
                    <a:p>
                      <a:pPr algn="ctr" fontAlgn="b"/>
                      <a:r>
                        <a:rPr lang="en-US" sz="2000" u="none" strike="noStrike">
                          <a:effectLst/>
                        </a:rPr>
                        <a:t>4</a:t>
                      </a:r>
                      <a:endParaRPr lang="en-US" sz="2000" b="0" i="0" u="none" strike="noStrike">
                        <a:solidFill>
                          <a:srgbClr val="000000"/>
                        </a:solidFill>
                        <a:effectLst/>
                        <a:latin typeface="Times New Roman"/>
                      </a:endParaRPr>
                    </a:p>
                  </a:txBody>
                  <a:tcPr marL="7620" marR="7620" marT="7620" marB="0" anchor="b"/>
                </a:tc>
                <a:tc>
                  <a:txBody>
                    <a:bodyPr/>
                    <a:lstStyle/>
                    <a:p>
                      <a:pPr algn="ctr" fontAlgn="b"/>
                      <a:r>
                        <a:rPr lang="en-US" sz="2000" u="none" strike="noStrike" dirty="0">
                          <a:effectLst/>
                        </a:rPr>
                        <a:t>13</a:t>
                      </a:r>
                      <a:endParaRPr lang="en-US" sz="2000" b="0" i="0" u="none" strike="noStrike" dirty="0">
                        <a:solidFill>
                          <a:srgbClr val="000000"/>
                        </a:solidFill>
                        <a:effectLst/>
                        <a:latin typeface="Times New Roman"/>
                      </a:endParaRPr>
                    </a:p>
                  </a:txBody>
                  <a:tcPr marL="7620" marR="7620" marT="7620" marB="0" anchor="b"/>
                </a:tc>
                <a:tc>
                  <a:txBody>
                    <a:bodyPr/>
                    <a:lstStyle/>
                    <a:p>
                      <a:pPr algn="ctr" fontAlgn="b"/>
                      <a:r>
                        <a:rPr lang="en-US" sz="2000" u="none" strike="noStrike" dirty="0">
                          <a:effectLst/>
                        </a:rPr>
                        <a:t>15</a:t>
                      </a:r>
                      <a:endParaRPr lang="en-US" sz="2000" b="0" i="0" u="none" strike="noStrike" dirty="0">
                        <a:solidFill>
                          <a:srgbClr val="000000"/>
                        </a:solidFill>
                        <a:effectLst/>
                        <a:latin typeface="Times New Roman"/>
                      </a:endParaRPr>
                    </a:p>
                  </a:txBody>
                  <a:tcPr marL="7620" marR="7620" marT="7620" marB="0" anchor="b"/>
                </a:tc>
                <a:tc>
                  <a:txBody>
                    <a:bodyPr/>
                    <a:lstStyle/>
                    <a:p>
                      <a:pPr algn="ctr" fontAlgn="b"/>
                      <a:r>
                        <a:rPr lang="en-US" sz="2000" u="none" strike="noStrike" dirty="0">
                          <a:effectLst/>
                        </a:rPr>
                        <a:t>32</a:t>
                      </a:r>
                      <a:endParaRPr lang="en-US" sz="2000" b="0" i="0" u="none" strike="noStrike" dirty="0">
                        <a:solidFill>
                          <a:srgbClr val="000000"/>
                        </a:solidFill>
                        <a:effectLst/>
                        <a:latin typeface="Times New Roman"/>
                      </a:endParaRPr>
                    </a:p>
                  </a:txBody>
                  <a:tcPr marL="7620" marR="7620" marT="7620" marB="0" anchor="b"/>
                </a:tc>
              </a:tr>
              <a:tr h="441960">
                <a:tc>
                  <a:txBody>
                    <a:bodyPr/>
                    <a:lstStyle/>
                    <a:p>
                      <a:pPr algn="l" fontAlgn="b"/>
                      <a:r>
                        <a:rPr lang="en-US" sz="2000" u="none" strike="noStrike" dirty="0">
                          <a:effectLst/>
                        </a:rPr>
                        <a:t>Class</a:t>
                      </a:r>
                      <a:endParaRPr lang="en-US" sz="2000" b="0" i="0" u="none" strike="noStrike" dirty="0">
                        <a:solidFill>
                          <a:srgbClr val="000000"/>
                        </a:solidFill>
                        <a:effectLst/>
                        <a:latin typeface="Times New Roman"/>
                      </a:endParaRPr>
                    </a:p>
                  </a:txBody>
                  <a:tcPr marL="7620" marR="7620" marT="7620" marB="0" anchor="b"/>
                </a:tc>
                <a:tc>
                  <a:txBody>
                    <a:bodyPr/>
                    <a:lstStyle/>
                    <a:p>
                      <a:pPr algn="l" fontAlgn="b"/>
                      <a:r>
                        <a:rPr lang="en-US" sz="2000" u="none" strike="noStrike" dirty="0">
                          <a:effectLst/>
                        </a:rPr>
                        <a:t>Working</a:t>
                      </a:r>
                      <a:endParaRPr lang="en-US" sz="2000" b="0" i="0" u="none" strike="noStrike" dirty="0">
                        <a:solidFill>
                          <a:srgbClr val="000000"/>
                        </a:solidFill>
                        <a:effectLst/>
                        <a:latin typeface="Times New Roman"/>
                      </a:endParaRPr>
                    </a:p>
                  </a:txBody>
                  <a:tcPr marL="7620" marR="7620" marT="7620" marB="0" anchor="b"/>
                </a:tc>
                <a:tc>
                  <a:txBody>
                    <a:bodyPr/>
                    <a:lstStyle/>
                    <a:p>
                      <a:pPr algn="ctr" fontAlgn="b"/>
                      <a:r>
                        <a:rPr lang="en-US" sz="2000" u="none" strike="noStrike" dirty="0">
                          <a:effectLst/>
                        </a:rPr>
                        <a:t>5</a:t>
                      </a:r>
                      <a:endParaRPr lang="en-US" sz="2000" b="0" i="0" u="none" strike="noStrike" dirty="0">
                        <a:solidFill>
                          <a:srgbClr val="000000"/>
                        </a:solidFill>
                        <a:effectLst/>
                        <a:latin typeface="Times New Roman"/>
                      </a:endParaRPr>
                    </a:p>
                  </a:txBody>
                  <a:tcPr marL="7620" marR="7620" marT="7620" marB="0" anchor="b"/>
                </a:tc>
                <a:tc>
                  <a:txBody>
                    <a:bodyPr/>
                    <a:lstStyle/>
                    <a:p>
                      <a:pPr algn="ctr" fontAlgn="b"/>
                      <a:r>
                        <a:rPr lang="en-US" sz="2000" u="none" strike="noStrike" dirty="0">
                          <a:effectLst/>
                        </a:rPr>
                        <a:t>11</a:t>
                      </a:r>
                      <a:endParaRPr lang="en-US" sz="2000" b="0" i="0" u="none" strike="noStrike" dirty="0">
                        <a:solidFill>
                          <a:srgbClr val="000000"/>
                        </a:solidFill>
                        <a:effectLst/>
                        <a:latin typeface="Times New Roman"/>
                      </a:endParaRPr>
                    </a:p>
                  </a:txBody>
                  <a:tcPr marL="7620" marR="7620" marT="7620" marB="0" anchor="b"/>
                </a:tc>
                <a:tc>
                  <a:txBody>
                    <a:bodyPr/>
                    <a:lstStyle/>
                    <a:p>
                      <a:pPr algn="ctr" fontAlgn="b"/>
                      <a:r>
                        <a:rPr lang="en-US" sz="2000" u="none" strike="noStrike" dirty="0">
                          <a:effectLst/>
                        </a:rPr>
                        <a:t>18</a:t>
                      </a:r>
                      <a:endParaRPr lang="en-US" sz="2000" b="0" i="0" u="none" strike="noStrike" dirty="0">
                        <a:solidFill>
                          <a:srgbClr val="000000"/>
                        </a:solidFill>
                        <a:effectLst/>
                        <a:latin typeface="Times New Roman"/>
                      </a:endParaRPr>
                    </a:p>
                  </a:txBody>
                  <a:tcPr marL="7620" marR="7620" marT="7620" marB="0" anchor="b"/>
                </a:tc>
                <a:tc>
                  <a:txBody>
                    <a:bodyPr/>
                    <a:lstStyle/>
                    <a:p>
                      <a:pPr algn="ctr" fontAlgn="b"/>
                      <a:r>
                        <a:rPr lang="en-US" sz="2000" u="none" strike="noStrike" dirty="0">
                          <a:effectLst/>
                        </a:rPr>
                        <a:t>34</a:t>
                      </a:r>
                      <a:endParaRPr lang="en-US" sz="2000" b="0" i="0" u="none" strike="noStrike" dirty="0">
                        <a:solidFill>
                          <a:srgbClr val="000000"/>
                        </a:solidFill>
                        <a:effectLst/>
                        <a:latin typeface="Times New Roman"/>
                      </a:endParaRPr>
                    </a:p>
                  </a:txBody>
                  <a:tcPr marL="7620" marR="7620" marT="7620" marB="0" anchor="b"/>
                </a:tc>
              </a:tr>
              <a:tr h="441960">
                <a:tc gridSpan="2">
                  <a:txBody>
                    <a:bodyPr/>
                    <a:lstStyle/>
                    <a:p>
                      <a:pPr algn="ctr" fontAlgn="b"/>
                      <a:r>
                        <a:rPr lang="en-US" sz="2000" u="none" strike="noStrike" dirty="0">
                          <a:effectLst/>
                        </a:rPr>
                        <a:t>Row Total</a:t>
                      </a:r>
                      <a:endParaRPr lang="en-US" sz="2000" b="0" i="0" u="none" strike="noStrike" dirty="0">
                        <a:solidFill>
                          <a:srgbClr val="000000"/>
                        </a:solidFill>
                        <a:effectLst/>
                        <a:latin typeface="Times New Roman"/>
                      </a:endParaRPr>
                    </a:p>
                  </a:txBody>
                  <a:tcPr marL="7620" marR="7620" marT="7620" marB="0" anchor="b"/>
                </a:tc>
                <a:tc hMerge="1">
                  <a:txBody>
                    <a:bodyPr/>
                    <a:lstStyle/>
                    <a:p>
                      <a:endParaRPr lang="en-US"/>
                    </a:p>
                  </a:txBody>
                  <a:tcPr/>
                </a:tc>
                <a:tc>
                  <a:txBody>
                    <a:bodyPr/>
                    <a:lstStyle/>
                    <a:p>
                      <a:pPr algn="ctr" fontAlgn="b"/>
                      <a:r>
                        <a:rPr lang="en-US" sz="2000" u="none" strike="noStrike">
                          <a:effectLst/>
                        </a:rPr>
                        <a:t>9</a:t>
                      </a:r>
                      <a:endParaRPr lang="en-US" sz="2000" b="0" i="0" u="none" strike="noStrike">
                        <a:solidFill>
                          <a:srgbClr val="000000"/>
                        </a:solidFill>
                        <a:effectLst/>
                        <a:latin typeface="Times New Roman"/>
                      </a:endParaRPr>
                    </a:p>
                  </a:txBody>
                  <a:tcPr marL="7620" marR="7620" marT="7620" marB="0" anchor="b"/>
                </a:tc>
                <a:tc>
                  <a:txBody>
                    <a:bodyPr/>
                    <a:lstStyle/>
                    <a:p>
                      <a:pPr algn="ctr" fontAlgn="b"/>
                      <a:r>
                        <a:rPr lang="en-US" sz="2000" u="none" strike="noStrike">
                          <a:effectLst/>
                        </a:rPr>
                        <a:t>24</a:t>
                      </a:r>
                      <a:endParaRPr lang="en-US" sz="2000" b="0" i="0" u="none" strike="noStrike">
                        <a:solidFill>
                          <a:srgbClr val="000000"/>
                        </a:solidFill>
                        <a:effectLst/>
                        <a:latin typeface="Times New Roman"/>
                      </a:endParaRPr>
                    </a:p>
                  </a:txBody>
                  <a:tcPr marL="7620" marR="7620" marT="7620" marB="0" anchor="b"/>
                </a:tc>
                <a:tc>
                  <a:txBody>
                    <a:bodyPr/>
                    <a:lstStyle/>
                    <a:p>
                      <a:pPr algn="ctr" fontAlgn="b"/>
                      <a:r>
                        <a:rPr lang="en-US" sz="2000" u="none" strike="noStrike" dirty="0">
                          <a:effectLst/>
                        </a:rPr>
                        <a:t>33</a:t>
                      </a:r>
                      <a:endParaRPr lang="en-US" sz="2000" b="0" i="0" u="none" strike="noStrike" dirty="0">
                        <a:solidFill>
                          <a:srgbClr val="000000"/>
                        </a:solidFill>
                        <a:effectLst/>
                        <a:latin typeface="Times New Roman"/>
                      </a:endParaRPr>
                    </a:p>
                  </a:txBody>
                  <a:tcPr marL="7620" marR="7620" marT="7620" marB="0" anchor="b"/>
                </a:tc>
                <a:tc>
                  <a:txBody>
                    <a:bodyPr/>
                    <a:lstStyle/>
                    <a:p>
                      <a:pPr algn="ctr" fontAlgn="b"/>
                      <a:r>
                        <a:rPr lang="en-US" sz="2000" u="none" strike="noStrike" dirty="0">
                          <a:effectLst/>
                        </a:rPr>
                        <a:t>66</a:t>
                      </a:r>
                      <a:endParaRPr lang="en-US" sz="2000" b="0" i="0" u="none" strike="noStrike" dirty="0">
                        <a:solidFill>
                          <a:srgbClr val="000000"/>
                        </a:solidFill>
                        <a:effectLst/>
                        <a:latin typeface="Times New Roman"/>
                      </a:endParaRPr>
                    </a:p>
                  </a:txBody>
                  <a:tcPr marL="7620" marR="7620" marT="7620" marB="0" anchor="b"/>
                </a:tc>
              </a:tr>
            </a:tbl>
          </a:graphicData>
        </a:graphic>
      </p:graphicFrame>
      <p:sp>
        <p:nvSpPr>
          <p:cNvPr id="6" name="TextBox 5"/>
          <p:cNvSpPr txBox="1"/>
          <p:nvPr/>
        </p:nvSpPr>
        <p:spPr>
          <a:xfrm>
            <a:off x="457200" y="3581400"/>
            <a:ext cx="7924800" cy="523220"/>
          </a:xfrm>
          <a:prstGeom prst="rect">
            <a:avLst/>
          </a:prstGeom>
          <a:noFill/>
        </p:spPr>
        <p:txBody>
          <a:bodyPr wrap="square" rtlCol="0">
            <a:spAutoFit/>
          </a:bodyPr>
          <a:lstStyle/>
          <a:p>
            <a:r>
              <a:rPr lang="en-US" sz="2800" dirty="0" smtClean="0"/>
              <a:t>Expected</a:t>
            </a:r>
            <a:endParaRPr lang="en-US" sz="2800" dirty="0"/>
          </a:p>
        </p:txBody>
      </p:sp>
      <p:graphicFrame>
        <p:nvGraphicFramePr>
          <p:cNvPr id="7" name="Table 6"/>
          <p:cNvGraphicFramePr>
            <a:graphicFrameLocks noGrp="1"/>
          </p:cNvGraphicFramePr>
          <p:nvPr>
            <p:extLst>
              <p:ext uri="{D42A27DB-BD31-4B8C-83A1-F6EECF244321}">
                <p14:modId xmlns:p14="http://schemas.microsoft.com/office/powerpoint/2010/main" val="3661750544"/>
              </p:ext>
            </p:extLst>
          </p:nvPr>
        </p:nvGraphicFramePr>
        <p:xfrm>
          <a:off x="1828800" y="4343400"/>
          <a:ext cx="6781802" cy="2209800"/>
        </p:xfrm>
        <a:graphic>
          <a:graphicData uri="http://schemas.openxmlformats.org/drawingml/2006/table">
            <a:tbl>
              <a:tblPr>
                <a:tableStyleId>{5C22544A-7EE6-4342-B048-85BDC9FD1C3A}</a:tableStyleId>
              </a:tblPr>
              <a:tblGrid>
                <a:gridCol w="1311809"/>
                <a:gridCol w="1039546"/>
                <a:gridCol w="1039546"/>
                <a:gridCol w="1039546"/>
                <a:gridCol w="1039546"/>
                <a:gridCol w="1311809"/>
              </a:tblGrid>
              <a:tr h="441960">
                <a:tc>
                  <a:txBody>
                    <a:bodyPr/>
                    <a:lstStyle/>
                    <a:p>
                      <a:pPr algn="l" fontAlgn="b"/>
                      <a:endParaRPr lang="en-US" sz="2000" b="0" i="0" u="none" strike="noStrike" dirty="0">
                        <a:solidFill>
                          <a:srgbClr val="000000"/>
                        </a:solidFill>
                        <a:effectLst/>
                        <a:latin typeface="Times New Roman"/>
                      </a:endParaRPr>
                    </a:p>
                  </a:txBody>
                  <a:tcPr marL="7620" marR="7620" marT="7620" marB="0" anchor="b"/>
                </a:tc>
                <a:tc gridSpan="4">
                  <a:txBody>
                    <a:bodyPr/>
                    <a:lstStyle/>
                    <a:p>
                      <a:pPr algn="ctr" fontAlgn="b"/>
                      <a:r>
                        <a:rPr lang="en-US" sz="2000" u="none" strike="noStrike" dirty="0">
                          <a:effectLst/>
                        </a:rPr>
                        <a:t>Nursery-Rhyme Knowledge</a:t>
                      </a:r>
                      <a:endParaRPr lang="en-US" sz="2000" b="0" i="0" u="none" strike="noStrike" dirty="0">
                        <a:solidFill>
                          <a:srgbClr val="000000"/>
                        </a:solidFill>
                        <a:effectLst/>
                        <a:latin typeface="Times New Roman"/>
                      </a:endParaRPr>
                    </a:p>
                  </a:txBody>
                  <a:tcPr marL="7620" marR="7620" marT="7620" marB="0" anchor="b"/>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2000" u="none" strike="noStrike" dirty="0">
                          <a:effectLst/>
                        </a:rPr>
                        <a:t>Column</a:t>
                      </a:r>
                      <a:endParaRPr lang="en-US" sz="2000" b="0" i="0" u="none" strike="noStrike" dirty="0">
                        <a:solidFill>
                          <a:srgbClr val="000000"/>
                        </a:solidFill>
                        <a:effectLst/>
                        <a:latin typeface="Times New Roman"/>
                      </a:endParaRPr>
                    </a:p>
                  </a:txBody>
                  <a:tcPr marL="7620" marR="7620" marT="7620" marB="0" anchor="b"/>
                </a:tc>
              </a:tr>
              <a:tr h="441960">
                <a:tc>
                  <a:txBody>
                    <a:bodyPr/>
                    <a:lstStyle/>
                    <a:p>
                      <a:pPr algn="l" fontAlgn="b"/>
                      <a:endParaRPr lang="en-US" sz="2000" b="0" i="0" u="none" strike="noStrike" dirty="0">
                        <a:solidFill>
                          <a:srgbClr val="000000"/>
                        </a:solidFill>
                        <a:effectLst/>
                        <a:latin typeface="Times New Roman"/>
                      </a:endParaRPr>
                    </a:p>
                  </a:txBody>
                  <a:tcPr marL="7620" marR="7620" marT="7620" marB="0" anchor="b"/>
                </a:tc>
                <a:tc>
                  <a:txBody>
                    <a:bodyPr/>
                    <a:lstStyle/>
                    <a:p>
                      <a:pPr algn="l" fontAlgn="b"/>
                      <a:endParaRPr lang="en-US" sz="2000" b="0" i="0" u="none" strike="noStrike">
                        <a:solidFill>
                          <a:srgbClr val="000000"/>
                        </a:solidFill>
                        <a:effectLst/>
                        <a:latin typeface="Times New Roman"/>
                      </a:endParaRPr>
                    </a:p>
                  </a:txBody>
                  <a:tcPr marL="7620" marR="7620" marT="7620" marB="0" anchor="b"/>
                </a:tc>
                <a:tc>
                  <a:txBody>
                    <a:bodyPr/>
                    <a:lstStyle/>
                    <a:p>
                      <a:pPr algn="ctr" fontAlgn="b"/>
                      <a:r>
                        <a:rPr lang="en-US" sz="2000" u="none" strike="noStrike" dirty="0">
                          <a:effectLst/>
                        </a:rPr>
                        <a:t>A Few</a:t>
                      </a:r>
                      <a:endParaRPr lang="en-US" sz="2000" b="0" i="0" u="none" strike="noStrike" dirty="0">
                        <a:solidFill>
                          <a:srgbClr val="000000"/>
                        </a:solidFill>
                        <a:effectLst/>
                        <a:latin typeface="Times New Roman"/>
                      </a:endParaRPr>
                    </a:p>
                  </a:txBody>
                  <a:tcPr marL="7620" marR="7620" marT="7620" marB="0" anchor="b"/>
                </a:tc>
                <a:tc>
                  <a:txBody>
                    <a:bodyPr/>
                    <a:lstStyle/>
                    <a:p>
                      <a:pPr algn="ctr" fontAlgn="b"/>
                      <a:r>
                        <a:rPr lang="en-US" sz="2000" u="none" strike="noStrike" dirty="0">
                          <a:effectLst/>
                        </a:rPr>
                        <a:t>Some</a:t>
                      </a:r>
                      <a:endParaRPr lang="en-US" sz="2000" b="0" i="0" u="none" strike="noStrike" dirty="0">
                        <a:solidFill>
                          <a:srgbClr val="000000"/>
                        </a:solidFill>
                        <a:effectLst/>
                        <a:latin typeface="Times New Roman"/>
                      </a:endParaRPr>
                    </a:p>
                  </a:txBody>
                  <a:tcPr marL="7620" marR="7620" marT="7620" marB="0" anchor="b"/>
                </a:tc>
                <a:tc>
                  <a:txBody>
                    <a:bodyPr/>
                    <a:lstStyle/>
                    <a:p>
                      <a:pPr algn="ctr" fontAlgn="b"/>
                      <a:r>
                        <a:rPr lang="en-US" sz="2000" u="none" strike="noStrike">
                          <a:effectLst/>
                        </a:rPr>
                        <a:t>Lots</a:t>
                      </a:r>
                      <a:endParaRPr lang="en-US" sz="2000" b="0" i="0" u="none" strike="noStrike">
                        <a:solidFill>
                          <a:srgbClr val="000000"/>
                        </a:solidFill>
                        <a:effectLst/>
                        <a:latin typeface="Times New Roman"/>
                      </a:endParaRPr>
                    </a:p>
                  </a:txBody>
                  <a:tcPr marL="7620" marR="7620" marT="7620" marB="0" anchor="b"/>
                </a:tc>
                <a:tc>
                  <a:txBody>
                    <a:bodyPr/>
                    <a:lstStyle/>
                    <a:p>
                      <a:pPr algn="ctr" fontAlgn="b"/>
                      <a:r>
                        <a:rPr lang="en-US" sz="2000" u="none" strike="noStrike" dirty="0">
                          <a:effectLst/>
                        </a:rPr>
                        <a:t>Total</a:t>
                      </a:r>
                      <a:endParaRPr lang="en-US" sz="2000" b="0" i="0" u="none" strike="noStrike" dirty="0">
                        <a:solidFill>
                          <a:srgbClr val="000000"/>
                        </a:solidFill>
                        <a:effectLst/>
                        <a:latin typeface="Times New Roman"/>
                      </a:endParaRPr>
                    </a:p>
                  </a:txBody>
                  <a:tcPr marL="7620" marR="7620" marT="7620" marB="0" anchor="b"/>
                </a:tc>
              </a:tr>
              <a:tr h="441960">
                <a:tc>
                  <a:txBody>
                    <a:bodyPr/>
                    <a:lstStyle/>
                    <a:p>
                      <a:pPr algn="l" fontAlgn="b"/>
                      <a:r>
                        <a:rPr lang="en-US" sz="2000" u="none" strike="noStrike" dirty="0">
                          <a:effectLst/>
                        </a:rPr>
                        <a:t>Social</a:t>
                      </a:r>
                      <a:endParaRPr lang="en-US" sz="2000" b="0" i="0" u="none" strike="noStrike" dirty="0">
                        <a:solidFill>
                          <a:srgbClr val="000000"/>
                        </a:solidFill>
                        <a:effectLst/>
                        <a:latin typeface="Times New Roman"/>
                      </a:endParaRPr>
                    </a:p>
                  </a:txBody>
                  <a:tcPr marL="7620" marR="7620" marT="7620" marB="0" anchor="b"/>
                </a:tc>
                <a:tc>
                  <a:txBody>
                    <a:bodyPr/>
                    <a:lstStyle/>
                    <a:p>
                      <a:pPr algn="l" fontAlgn="b"/>
                      <a:r>
                        <a:rPr lang="en-US" sz="2000" u="none" strike="noStrike" dirty="0">
                          <a:effectLst/>
                        </a:rPr>
                        <a:t>Middle</a:t>
                      </a:r>
                      <a:endParaRPr lang="en-US" sz="2000" b="0" i="0" u="none" strike="noStrike" dirty="0">
                        <a:solidFill>
                          <a:srgbClr val="000000"/>
                        </a:solidFill>
                        <a:effectLst/>
                        <a:latin typeface="Times New Roman"/>
                      </a:endParaRPr>
                    </a:p>
                  </a:txBody>
                  <a:tcPr marL="7620" marR="7620" marT="7620" marB="0" anchor="b"/>
                </a:tc>
                <a:tc>
                  <a:txBody>
                    <a:bodyPr/>
                    <a:lstStyle/>
                    <a:p>
                      <a:pPr algn="ctr" fontAlgn="b"/>
                      <a:r>
                        <a:rPr lang="en-US" sz="2000" b="0" i="0" u="none" strike="noStrike" dirty="0" smtClean="0">
                          <a:solidFill>
                            <a:srgbClr val="000000"/>
                          </a:solidFill>
                          <a:effectLst/>
                          <a:latin typeface="Times New Roman"/>
                        </a:rPr>
                        <a:t>?</a:t>
                      </a:r>
                      <a:endParaRPr lang="en-US" sz="2000" b="0" i="0" u="none" strike="noStrike" dirty="0">
                        <a:solidFill>
                          <a:srgbClr val="000000"/>
                        </a:solidFill>
                        <a:effectLst/>
                        <a:latin typeface="Times New Roman"/>
                      </a:endParaRPr>
                    </a:p>
                  </a:txBody>
                  <a:tcPr marL="7620" marR="7620" marT="7620" marB="0" anchor="b"/>
                </a:tc>
                <a:tc>
                  <a:txBody>
                    <a:bodyPr/>
                    <a:lstStyle/>
                    <a:p>
                      <a:pPr algn="ctr" fontAlgn="b"/>
                      <a:r>
                        <a:rPr lang="en-US" sz="2000" b="0" i="0" u="none" strike="noStrike" dirty="0" smtClean="0">
                          <a:solidFill>
                            <a:srgbClr val="000000"/>
                          </a:solidFill>
                          <a:effectLst/>
                          <a:latin typeface="Times New Roman"/>
                        </a:rPr>
                        <a:t>?</a:t>
                      </a:r>
                      <a:endParaRPr lang="en-US" sz="2000" b="0" i="0" u="none" strike="noStrike" dirty="0">
                        <a:solidFill>
                          <a:srgbClr val="000000"/>
                        </a:solidFill>
                        <a:effectLst/>
                        <a:latin typeface="Times New Roman"/>
                      </a:endParaRPr>
                    </a:p>
                  </a:txBody>
                  <a:tcPr marL="7620" marR="7620" marT="7620" marB="0" anchor="b"/>
                </a:tc>
                <a:tc>
                  <a:txBody>
                    <a:bodyPr/>
                    <a:lstStyle/>
                    <a:p>
                      <a:pPr algn="ctr" fontAlgn="b"/>
                      <a:r>
                        <a:rPr lang="en-US" sz="2000" b="0" i="0" u="none" strike="noStrike" dirty="0" smtClean="0">
                          <a:solidFill>
                            <a:srgbClr val="000000"/>
                          </a:solidFill>
                          <a:effectLst/>
                          <a:latin typeface="Times New Roman"/>
                        </a:rPr>
                        <a:t>?</a:t>
                      </a:r>
                      <a:endParaRPr lang="en-US" sz="2000" b="0" i="0" u="none" strike="noStrike" dirty="0">
                        <a:solidFill>
                          <a:srgbClr val="000000"/>
                        </a:solidFill>
                        <a:effectLst/>
                        <a:latin typeface="Times New Roman"/>
                      </a:endParaRPr>
                    </a:p>
                  </a:txBody>
                  <a:tcPr marL="7620" marR="7620" marT="7620" marB="0" anchor="b"/>
                </a:tc>
                <a:tc>
                  <a:txBody>
                    <a:bodyPr/>
                    <a:lstStyle/>
                    <a:p>
                      <a:pPr algn="ctr" fontAlgn="b"/>
                      <a:r>
                        <a:rPr lang="en-US" sz="2000" u="none" strike="noStrike" dirty="0">
                          <a:effectLst/>
                        </a:rPr>
                        <a:t>32</a:t>
                      </a:r>
                      <a:endParaRPr lang="en-US" sz="2000" b="0" i="0" u="none" strike="noStrike" dirty="0">
                        <a:solidFill>
                          <a:srgbClr val="000000"/>
                        </a:solidFill>
                        <a:effectLst/>
                        <a:latin typeface="Times New Roman"/>
                      </a:endParaRPr>
                    </a:p>
                  </a:txBody>
                  <a:tcPr marL="7620" marR="7620" marT="7620" marB="0" anchor="b"/>
                </a:tc>
              </a:tr>
              <a:tr h="441960">
                <a:tc>
                  <a:txBody>
                    <a:bodyPr/>
                    <a:lstStyle/>
                    <a:p>
                      <a:pPr algn="l" fontAlgn="b"/>
                      <a:r>
                        <a:rPr lang="en-US" sz="2000" u="none" strike="noStrike" dirty="0">
                          <a:effectLst/>
                        </a:rPr>
                        <a:t>Class</a:t>
                      </a:r>
                      <a:endParaRPr lang="en-US" sz="2000" b="0" i="0" u="none" strike="noStrike" dirty="0">
                        <a:solidFill>
                          <a:srgbClr val="000000"/>
                        </a:solidFill>
                        <a:effectLst/>
                        <a:latin typeface="Times New Roman"/>
                      </a:endParaRPr>
                    </a:p>
                  </a:txBody>
                  <a:tcPr marL="7620" marR="7620" marT="7620" marB="0" anchor="b"/>
                </a:tc>
                <a:tc>
                  <a:txBody>
                    <a:bodyPr/>
                    <a:lstStyle/>
                    <a:p>
                      <a:pPr algn="l" fontAlgn="b"/>
                      <a:r>
                        <a:rPr lang="en-US" sz="2000" u="none" strike="noStrike" dirty="0">
                          <a:effectLst/>
                        </a:rPr>
                        <a:t>Working</a:t>
                      </a:r>
                      <a:endParaRPr lang="en-US" sz="2000" b="0" i="0" u="none" strike="noStrike" dirty="0">
                        <a:solidFill>
                          <a:srgbClr val="000000"/>
                        </a:solidFill>
                        <a:effectLst/>
                        <a:latin typeface="Times New Roman"/>
                      </a:endParaRPr>
                    </a:p>
                  </a:txBody>
                  <a:tcPr marL="7620" marR="7620" marT="7620" marB="0" anchor="b"/>
                </a:tc>
                <a:tc>
                  <a:txBody>
                    <a:bodyPr/>
                    <a:lstStyle/>
                    <a:p>
                      <a:pPr algn="ctr" fontAlgn="b"/>
                      <a:r>
                        <a:rPr lang="en-US" sz="2000" b="0" i="0" u="none" strike="noStrike" dirty="0" smtClean="0">
                          <a:solidFill>
                            <a:srgbClr val="000000"/>
                          </a:solidFill>
                          <a:effectLst/>
                          <a:latin typeface="Times New Roman"/>
                        </a:rPr>
                        <a:t>?</a:t>
                      </a:r>
                      <a:endParaRPr lang="en-US" sz="2000" b="0" i="0" u="none" strike="noStrike" dirty="0">
                        <a:solidFill>
                          <a:srgbClr val="000000"/>
                        </a:solidFill>
                        <a:effectLst/>
                        <a:latin typeface="Times New Roman"/>
                      </a:endParaRPr>
                    </a:p>
                  </a:txBody>
                  <a:tcPr marL="7620" marR="7620" marT="7620" marB="0" anchor="b"/>
                </a:tc>
                <a:tc>
                  <a:txBody>
                    <a:bodyPr/>
                    <a:lstStyle/>
                    <a:p>
                      <a:pPr algn="ctr" fontAlgn="b"/>
                      <a:r>
                        <a:rPr lang="en-US" sz="2000" b="0" i="0" u="none" strike="noStrike" dirty="0" smtClean="0">
                          <a:solidFill>
                            <a:srgbClr val="000000"/>
                          </a:solidFill>
                          <a:effectLst/>
                          <a:latin typeface="Times New Roman"/>
                        </a:rPr>
                        <a:t>?</a:t>
                      </a:r>
                      <a:endParaRPr lang="en-US" sz="2000" b="0" i="0" u="none" strike="noStrike" dirty="0">
                        <a:solidFill>
                          <a:srgbClr val="000000"/>
                        </a:solidFill>
                        <a:effectLst/>
                        <a:latin typeface="Times New Roman"/>
                      </a:endParaRPr>
                    </a:p>
                  </a:txBody>
                  <a:tcPr marL="7620" marR="7620" marT="7620" marB="0" anchor="b"/>
                </a:tc>
                <a:tc>
                  <a:txBody>
                    <a:bodyPr/>
                    <a:lstStyle/>
                    <a:p>
                      <a:pPr algn="ctr" fontAlgn="b"/>
                      <a:r>
                        <a:rPr lang="en-US" sz="2000" b="0" i="0" u="none" strike="noStrike" dirty="0" smtClean="0">
                          <a:solidFill>
                            <a:srgbClr val="000000"/>
                          </a:solidFill>
                          <a:effectLst/>
                          <a:latin typeface="Times New Roman"/>
                        </a:rPr>
                        <a:t>?</a:t>
                      </a:r>
                      <a:endParaRPr lang="en-US" sz="2000" b="0" i="0" u="none" strike="noStrike" dirty="0">
                        <a:solidFill>
                          <a:srgbClr val="000000"/>
                        </a:solidFill>
                        <a:effectLst/>
                        <a:latin typeface="Times New Roman"/>
                      </a:endParaRPr>
                    </a:p>
                  </a:txBody>
                  <a:tcPr marL="7620" marR="7620" marT="7620" marB="0" anchor="b"/>
                </a:tc>
                <a:tc>
                  <a:txBody>
                    <a:bodyPr/>
                    <a:lstStyle/>
                    <a:p>
                      <a:pPr algn="ctr" fontAlgn="b"/>
                      <a:r>
                        <a:rPr lang="en-US" sz="2000" u="none" strike="noStrike" dirty="0">
                          <a:effectLst/>
                        </a:rPr>
                        <a:t>34</a:t>
                      </a:r>
                      <a:endParaRPr lang="en-US" sz="2000" b="0" i="0" u="none" strike="noStrike" dirty="0">
                        <a:solidFill>
                          <a:srgbClr val="000000"/>
                        </a:solidFill>
                        <a:effectLst/>
                        <a:latin typeface="Times New Roman"/>
                      </a:endParaRPr>
                    </a:p>
                  </a:txBody>
                  <a:tcPr marL="7620" marR="7620" marT="7620" marB="0" anchor="b"/>
                </a:tc>
              </a:tr>
              <a:tr h="441960">
                <a:tc gridSpan="2">
                  <a:txBody>
                    <a:bodyPr/>
                    <a:lstStyle/>
                    <a:p>
                      <a:pPr algn="ctr" fontAlgn="b"/>
                      <a:r>
                        <a:rPr lang="en-US" sz="2000" u="none" strike="noStrike" dirty="0">
                          <a:effectLst/>
                        </a:rPr>
                        <a:t>Row Total</a:t>
                      </a:r>
                      <a:endParaRPr lang="en-US" sz="2000" b="0" i="0" u="none" strike="noStrike" dirty="0">
                        <a:solidFill>
                          <a:srgbClr val="000000"/>
                        </a:solidFill>
                        <a:effectLst/>
                        <a:latin typeface="Times New Roman"/>
                      </a:endParaRPr>
                    </a:p>
                  </a:txBody>
                  <a:tcPr marL="7620" marR="7620" marT="7620" marB="0" anchor="b"/>
                </a:tc>
                <a:tc hMerge="1">
                  <a:txBody>
                    <a:bodyPr/>
                    <a:lstStyle/>
                    <a:p>
                      <a:endParaRPr lang="en-US"/>
                    </a:p>
                  </a:txBody>
                  <a:tcPr/>
                </a:tc>
                <a:tc>
                  <a:txBody>
                    <a:bodyPr/>
                    <a:lstStyle/>
                    <a:p>
                      <a:pPr algn="ctr" fontAlgn="b"/>
                      <a:r>
                        <a:rPr lang="en-US" sz="2000" u="none" strike="noStrike">
                          <a:effectLst/>
                        </a:rPr>
                        <a:t>9</a:t>
                      </a:r>
                      <a:endParaRPr lang="en-US" sz="2000" b="0" i="0" u="none" strike="noStrike">
                        <a:solidFill>
                          <a:srgbClr val="000000"/>
                        </a:solidFill>
                        <a:effectLst/>
                        <a:latin typeface="Times New Roman"/>
                      </a:endParaRPr>
                    </a:p>
                  </a:txBody>
                  <a:tcPr marL="7620" marR="7620" marT="7620" marB="0" anchor="b"/>
                </a:tc>
                <a:tc>
                  <a:txBody>
                    <a:bodyPr/>
                    <a:lstStyle/>
                    <a:p>
                      <a:pPr algn="ctr" fontAlgn="b"/>
                      <a:r>
                        <a:rPr lang="en-US" sz="2000" u="none" strike="noStrike">
                          <a:effectLst/>
                        </a:rPr>
                        <a:t>24</a:t>
                      </a:r>
                      <a:endParaRPr lang="en-US" sz="2000" b="0" i="0" u="none" strike="noStrike">
                        <a:solidFill>
                          <a:srgbClr val="000000"/>
                        </a:solidFill>
                        <a:effectLst/>
                        <a:latin typeface="Times New Roman"/>
                      </a:endParaRPr>
                    </a:p>
                  </a:txBody>
                  <a:tcPr marL="7620" marR="7620" marT="7620" marB="0" anchor="b"/>
                </a:tc>
                <a:tc>
                  <a:txBody>
                    <a:bodyPr/>
                    <a:lstStyle/>
                    <a:p>
                      <a:pPr algn="ctr" fontAlgn="b"/>
                      <a:r>
                        <a:rPr lang="en-US" sz="2000" u="none" strike="noStrike" dirty="0">
                          <a:effectLst/>
                        </a:rPr>
                        <a:t>33</a:t>
                      </a:r>
                      <a:endParaRPr lang="en-US" sz="2000" b="0" i="0" u="none" strike="noStrike" dirty="0">
                        <a:solidFill>
                          <a:srgbClr val="000000"/>
                        </a:solidFill>
                        <a:effectLst/>
                        <a:latin typeface="Times New Roman"/>
                      </a:endParaRPr>
                    </a:p>
                  </a:txBody>
                  <a:tcPr marL="7620" marR="7620" marT="7620" marB="0" anchor="b"/>
                </a:tc>
                <a:tc>
                  <a:txBody>
                    <a:bodyPr/>
                    <a:lstStyle/>
                    <a:p>
                      <a:pPr algn="ctr" fontAlgn="b"/>
                      <a:r>
                        <a:rPr lang="en-US" sz="2000" u="none" strike="noStrike" dirty="0">
                          <a:effectLst/>
                        </a:rPr>
                        <a:t>66</a:t>
                      </a:r>
                      <a:endParaRPr lang="en-US" sz="2000" b="0" i="0" u="none" strike="noStrike" dirty="0">
                        <a:solidFill>
                          <a:srgbClr val="000000"/>
                        </a:solidFill>
                        <a:effectLst/>
                        <a:latin typeface="Times New Roman"/>
                      </a:endParaRPr>
                    </a:p>
                  </a:txBody>
                  <a:tcPr marL="7620" marR="7620" marT="7620" marB="0" anchor="b"/>
                </a:tc>
              </a:tr>
            </a:tbl>
          </a:graphicData>
        </a:graphic>
      </p:graphicFrame>
    </p:spTree>
    <p:extLst>
      <p:ext uri="{BB962C8B-B14F-4D97-AF65-F5344CB8AC3E}">
        <p14:creationId xmlns:p14="http://schemas.microsoft.com/office/powerpoint/2010/main" val="683831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81000"/>
            <a:ext cx="8229600" cy="2057400"/>
          </a:xfrm>
        </p:spPr>
        <p:txBody>
          <a:bodyPr>
            <a:normAutofit/>
          </a:bodyPr>
          <a:lstStyle/>
          <a:p>
            <a:pPr lvl="0" algn="l"/>
            <a:r>
              <a:rPr lang="en-US" sz="3200" dirty="0" smtClean="0"/>
              <a:t>A study was conducted and the days on which 67 road rage incidents occurred.  The data are:</a:t>
            </a:r>
            <a:endParaRPr lang="en-US" sz="3200" dirty="0"/>
          </a:p>
        </p:txBody>
      </p:sp>
      <p:graphicFrame>
        <p:nvGraphicFramePr>
          <p:cNvPr id="4" name="Table 3"/>
          <p:cNvGraphicFramePr>
            <a:graphicFrameLocks noGrp="1"/>
          </p:cNvGraphicFramePr>
          <p:nvPr>
            <p:extLst>
              <p:ext uri="{D42A27DB-BD31-4B8C-83A1-F6EECF244321}">
                <p14:modId xmlns:p14="http://schemas.microsoft.com/office/powerpoint/2010/main" val="2952203314"/>
              </p:ext>
            </p:extLst>
          </p:nvPr>
        </p:nvGraphicFramePr>
        <p:xfrm>
          <a:off x="2362200" y="2636838"/>
          <a:ext cx="2927350" cy="2620960"/>
        </p:xfrm>
        <a:graphic>
          <a:graphicData uri="http://schemas.openxmlformats.org/drawingml/2006/table">
            <a:tbl>
              <a:tblPr>
                <a:tableStyleId>{5C22544A-7EE6-4342-B048-85BDC9FD1C3A}</a:tableStyleId>
              </a:tblPr>
              <a:tblGrid>
                <a:gridCol w="1554345"/>
                <a:gridCol w="1373005"/>
              </a:tblGrid>
              <a:tr h="327620">
                <a:tc>
                  <a:txBody>
                    <a:bodyPr/>
                    <a:lstStyle/>
                    <a:p>
                      <a:pPr algn="r" fontAlgn="b"/>
                      <a:r>
                        <a:rPr lang="en-US" sz="2000" u="none" strike="noStrike">
                          <a:effectLst/>
                        </a:rPr>
                        <a:t>Day</a:t>
                      </a:r>
                      <a:endParaRPr lang="en-US" sz="2000" b="0" i="0" u="none" strike="noStrike">
                        <a:solidFill>
                          <a:srgbClr val="000000"/>
                        </a:solidFill>
                        <a:effectLst/>
                        <a:latin typeface="Times New Roman"/>
                      </a:endParaRPr>
                    </a:p>
                  </a:txBody>
                  <a:tcPr marL="7620" marR="7620" marT="7620" marB="0" anchor="b"/>
                </a:tc>
                <a:tc>
                  <a:txBody>
                    <a:bodyPr/>
                    <a:lstStyle/>
                    <a:p>
                      <a:pPr algn="ctr" fontAlgn="b"/>
                      <a:r>
                        <a:rPr lang="en-US" sz="2000" u="none" strike="noStrike">
                          <a:effectLst/>
                        </a:rPr>
                        <a:t>Frequency</a:t>
                      </a:r>
                      <a:endParaRPr lang="en-US" sz="2000" b="0" i="0" u="none" strike="noStrike">
                        <a:solidFill>
                          <a:srgbClr val="000000"/>
                        </a:solidFill>
                        <a:effectLst/>
                        <a:latin typeface="Times New Roman"/>
                      </a:endParaRPr>
                    </a:p>
                  </a:txBody>
                  <a:tcPr marL="7620" marR="7620" marT="7620" marB="0" anchor="b"/>
                </a:tc>
              </a:tr>
              <a:tr h="327620">
                <a:tc>
                  <a:txBody>
                    <a:bodyPr/>
                    <a:lstStyle/>
                    <a:p>
                      <a:pPr algn="r" fontAlgn="b"/>
                      <a:r>
                        <a:rPr lang="en-US" sz="2000" u="none" strike="noStrike">
                          <a:effectLst/>
                        </a:rPr>
                        <a:t>Sunday</a:t>
                      </a:r>
                      <a:endParaRPr lang="en-US" sz="2000" b="0" i="0" u="none" strike="noStrike">
                        <a:solidFill>
                          <a:srgbClr val="000000"/>
                        </a:solidFill>
                        <a:effectLst/>
                        <a:latin typeface="Times New Roman"/>
                      </a:endParaRPr>
                    </a:p>
                  </a:txBody>
                  <a:tcPr marL="7620" marR="7620" marT="7620" marB="0" anchor="b"/>
                </a:tc>
                <a:tc>
                  <a:txBody>
                    <a:bodyPr/>
                    <a:lstStyle/>
                    <a:p>
                      <a:pPr algn="ctr" fontAlgn="b"/>
                      <a:r>
                        <a:rPr lang="en-US" sz="2000" u="none" strike="noStrike">
                          <a:effectLst/>
                        </a:rPr>
                        <a:t>5</a:t>
                      </a:r>
                      <a:endParaRPr lang="en-US" sz="2000" b="0" i="0" u="none" strike="noStrike">
                        <a:solidFill>
                          <a:srgbClr val="000000"/>
                        </a:solidFill>
                        <a:effectLst/>
                        <a:latin typeface="Times New Roman"/>
                      </a:endParaRPr>
                    </a:p>
                  </a:txBody>
                  <a:tcPr marL="7620" marR="7620" marT="7620" marB="0" anchor="b"/>
                </a:tc>
              </a:tr>
              <a:tr h="327620">
                <a:tc>
                  <a:txBody>
                    <a:bodyPr/>
                    <a:lstStyle/>
                    <a:p>
                      <a:pPr algn="r" fontAlgn="b"/>
                      <a:r>
                        <a:rPr lang="en-US" sz="2000" u="none" strike="noStrike">
                          <a:effectLst/>
                        </a:rPr>
                        <a:t>Monday</a:t>
                      </a:r>
                      <a:endParaRPr lang="en-US" sz="2000" b="0" i="0" u="none" strike="noStrike">
                        <a:solidFill>
                          <a:srgbClr val="000000"/>
                        </a:solidFill>
                        <a:effectLst/>
                        <a:latin typeface="Times New Roman"/>
                      </a:endParaRPr>
                    </a:p>
                  </a:txBody>
                  <a:tcPr marL="7620" marR="7620" marT="7620" marB="0" anchor="b"/>
                </a:tc>
                <a:tc>
                  <a:txBody>
                    <a:bodyPr/>
                    <a:lstStyle/>
                    <a:p>
                      <a:pPr algn="ctr" fontAlgn="b"/>
                      <a:r>
                        <a:rPr lang="en-US" sz="2000" u="none" strike="noStrike">
                          <a:effectLst/>
                        </a:rPr>
                        <a:t>5</a:t>
                      </a:r>
                      <a:endParaRPr lang="en-US" sz="2000" b="0" i="0" u="none" strike="noStrike">
                        <a:solidFill>
                          <a:srgbClr val="000000"/>
                        </a:solidFill>
                        <a:effectLst/>
                        <a:latin typeface="Times New Roman"/>
                      </a:endParaRPr>
                    </a:p>
                  </a:txBody>
                  <a:tcPr marL="7620" marR="7620" marT="7620" marB="0" anchor="b"/>
                </a:tc>
              </a:tr>
              <a:tr h="327620">
                <a:tc>
                  <a:txBody>
                    <a:bodyPr/>
                    <a:lstStyle/>
                    <a:p>
                      <a:pPr algn="r" fontAlgn="b"/>
                      <a:r>
                        <a:rPr lang="en-US" sz="2000" u="none" strike="noStrike">
                          <a:effectLst/>
                        </a:rPr>
                        <a:t>Tuesday</a:t>
                      </a:r>
                      <a:endParaRPr lang="en-US" sz="2000" b="0" i="0" u="none" strike="noStrike">
                        <a:solidFill>
                          <a:srgbClr val="000000"/>
                        </a:solidFill>
                        <a:effectLst/>
                        <a:latin typeface="Times New Roman"/>
                      </a:endParaRPr>
                    </a:p>
                  </a:txBody>
                  <a:tcPr marL="7620" marR="7620" marT="7620" marB="0" anchor="b"/>
                </a:tc>
                <a:tc>
                  <a:txBody>
                    <a:bodyPr/>
                    <a:lstStyle/>
                    <a:p>
                      <a:pPr algn="ctr" fontAlgn="b"/>
                      <a:r>
                        <a:rPr lang="en-US" sz="2000" u="none" strike="noStrike">
                          <a:effectLst/>
                        </a:rPr>
                        <a:t>9</a:t>
                      </a:r>
                      <a:endParaRPr lang="en-US" sz="2000" b="0" i="0" u="none" strike="noStrike">
                        <a:solidFill>
                          <a:srgbClr val="000000"/>
                        </a:solidFill>
                        <a:effectLst/>
                        <a:latin typeface="Times New Roman"/>
                      </a:endParaRPr>
                    </a:p>
                  </a:txBody>
                  <a:tcPr marL="7620" marR="7620" marT="7620" marB="0" anchor="b"/>
                </a:tc>
              </a:tr>
              <a:tr h="327620">
                <a:tc>
                  <a:txBody>
                    <a:bodyPr/>
                    <a:lstStyle/>
                    <a:p>
                      <a:pPr algn="r" fontAlgn="b"/>
                      <a:r>
                        <a:rPr lang="en-US" sz="2000" u="none" strike="noStrike">
                          <a:effectLst/>
                        </a:rPr>
                        <a:t>Wednesday</a:t>
                      </a:r>
                      <a:endParaRPr lang="en-US" sz="2000" b="0" i="0" u="none" strike="noStrike">
                        <a:solidFill>
                          <a:srgbClr val="000000"/>
                        </a:solidFill>
                        <a:effectLst/>
                        <a:latin typeface="Times New Roman"/>
                      </a:endParaRPr>
                    </a:p>
                  </a:txBody>
                  <a:tcPr marL="7620" marR="7620" marT="7620" marB="0" anchor="b"/>
                </a:tc>
                <a:tc>
                  <a:txBody>
                    <a:bodyPr/>
                    <a:lstStyle/>
                    <a:p>
                      <a:pPr algn="ctr" fontAlgn="b"/>
                      <a:r>
                        <a:rPr lang="en-US" sz="2000" u="none" strike="noStrike">
                          <a:effectLst/>
                        </a:rPr>
                        <a:t>12</a:t>
                      </a:r>
                      <a:endParaRPr lang="en-US" sz="2000" b="0" i="0" u="none" strike="noStrike">
                        <a:solidFill>
                          <a:srgbClr val="000000"/>
                        </a:solidFill>
                        <a:effectLst/>
                        <a:latin typeface="Times New Roman"/>
                      </a:endParaRPr>
                    </a:p>
                  </a:txBody>
                  <a:tcPr marL="7620" marR="7620" marT="7620" marB="0" anchor="b"/>
                </a:tc>
              </a:tr>
              <a:tr h="327620">
                <a:tc>
                  <a:txBody>
                    <a:bodyPr/>
                    <a:lstStyle/>
                    <a:p>
                      <a:pPr algn="r" fontAlgn="b"/>
                      <a:r>
                        <a:rPr lang="en-US" sz="2000" u="none" strike="noStrike">
                          <a:effectLst/>
                        </a:rPr>
                        <a:t>Thursday</a:t>
                      </a:r>
                      <a:endParaRPr lang="en-US" sz="2000" b="0" i="0" u="none" strike="noStrike">
                        <a:solidFill>
                          <a:srgbClr val="000000"/>
                        </a:solidFill>
                        <a:effectLst/>
                        <a:latin typeface="Times New Roman"/>
                      </a:endParaRPr>
                    </a:p>
                  </a:txBody>
                  <a:tcPr marL="7620" marR="7620" marT="7620" marB="0" anchor="b"/>
                </a:tc>
                <a:tc>
                  <a:txBody>
                    <a:bodyPr/>
                    <a:lstStyle/>
                    <a:p>
                      <a:pPr algn="ctr" fontAlgn="b"/>
                      <a:r>
                        <a:rPr lang="en-US" sz="2000" u="none" strike="noStrike">
                          <a:effectLst/>
                        </a:rPr>
                        <a:t>11</a:t>
                      </a:r>
                      <a:endParaRPr lang="en-US" sz="2000" b="0" i="0" u="none" strike="noStrike">
                        <a:solidFill>
                          <a:srgbClr val="000000"/>
                        </a:solidFill>
                        <a:effectLst/>
                        <a:latin typeface="Times New Roman"/>
                      </a:endParaRPr>
                    </a:p>
                  </a:txBody>
                  <a:tcPr marL="7620" marR="7620" marT="7620" marB="0" anchor="b"/>
                </a:tc>
              </a:tr>
              <a:tr h="327620">
                <a:tc>
                  <a:txBody>
                    <a:bodyPr/>
                    <a:lstStyle/>
                    <a:p>
                      <a:pPr algn="r" fontAlgn="b"/>
                      <a:r>
                        <a:rPr lang="en-US" sz="2000" u="none" strike="noStrike">
                          <a:effectLst/>
                        </a:rPr>
                        <a:t>Friday</a:t>
                      </a:r>
                      <a:endParaRPr lang="en-US" sz="2000" b="0" i="0" u="none" strike="noStrike">
                        <a:solidFill>
                          <a:srgbClr val="000000"/>
                        </a:solidFill>
                        <a:effectLst/>
                        <a:latin typeface="Times New Roman"/>
                      </a:endParaRPr>
                    </a:p>
                  </a:txBody>
                  <a:tcPr marL="7620" marR="7620" marT="7620" marB="0" anchor="b"/>
                </a:tc>
                <a:tc>
                  <a:txBody>
                    <a:bodyPr/>
                    <a:lstStyle/>
                    <a:p>
                      <a:pPr algn="ctr" fontAlgn="b"/>
                      <a:r>
                        <a:rPr lang="en-US" sz="2000" u="none" strike="noStrike">
                          <a:effectLst/>
                        </a:rPr>
                        <a:t>18</a:t>
                      </a:r>
                      <a:endParaRPr lang="en-US" sz="2000" b="0" i="0" u="none" strike="noStrike">
                        <a:solidFill>
                          <a:srgbClr val="000000"/>
                        </a:solidFill>
                        <a:effectLst/>
                        <a:latin typeface="Times New Roman"/>
                      </a:endParaRPr>
                    </a:p>
                  </a:txBody>
                  <a:tcPr marL="7620" marR="7620" marT="7620" marB="0" anchor="b"/>
                </a:tc>
              </a:tr>
              <a:tr h="327620">
                <a:tc>
                  <a:txBody>
                    <a:bodyPr/>
                    <a:lstStyle/>
                    <a:p>
                      <a:pPr algn="r" fontAlgn="b"/>
                      <a:r>
                        <a:rPr lang="en-US" sz="2000" u="none" strike="noStrike">
                          <a:effectLst/>
                        </a:rPr>
                        <a:t>Saturday</a:t>
                      </a:r>
                      <a:endParaRPr lang="en-US" sz="2000" b="0" i="0" u="none" strike="noStrike">
                        <a:solidFill>
                          <a:srgbClr val="000000"/>
                        </a:solidFill>
                        <a:effectLst/>
                        <a:latin typeface="Times New Roman"/>
                      </a:endParaRPr>
                    </a:p>
                  </a:txBody>
                  <a:tcPr marL="7620" marR="7620" marT="7620" marB="0" anchor="b"/>
                </a:tc>
                <a:tc>
                  <a:txBody>
                    <a:bodyPr/>
                    <a:lstStyle/>
                    <a:p>
                      <a:pPr algn="ctr" fontAlgn="b"/>
                      <a:r>
                        <a:rPr lang="en-US" sz="2000" u="none" strike="noStrike" dirty="0">
                          <a:effectLst/>
                        </a:rPr>
                        <a:t>7</a:t>
                      </a:r>
                      <a:endParaRPr lang="en-US" sz="2000" b="0" i="0" u="none" strike="noStrike" dirty="0">
                        <a:solidFill>
                          <a:srgbClr val="000000"/>
                        </a:solidFill>
                        <a:effectLst/>
                        <a:latin typeface="Times New Roman"/>
                      </a:endParaRPr>
                    </a:p>
                  </a:txBody>
                  <a:tcPr marL="7620" marR="7620" marT="7620" marB="0" anchor="b"/>
                </a:tc>
              </a:tr>
            </a:tbl>
          </a:graphicData>
        </a:graphic>
      </p:graphicFrame>
    </p:spTree>
    <p:extLst>
      <p:ext uri="{BB962C8B-B14F-4D97-AF65-F5344CB8AC3E}">
        <p14:creationId xmlns:p14="http://schemas.microsoft.com/office/powerpoint/2010/main" val="7831004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 y="381000"/>
            <a:ext cx="7924800" cy="523220"/>
          </a:xfrm>
          <a:prstGeom prst="rect">
            <a:avLst/>
          </a:prstGeom>
          <a:noFill/>
        </p:spPr>
        <p:txBody>
          <a:bodyPr wrap="square" rtlCol="0">
            <a:spAutoFit/>
          </a:bodyPr>
          <a:lstStyle/>
          <a:p>
            <a:r>
              <a:rPr lang="en-US" sz="2800" dirty="0" smtClean="0"/>
              <a:t>Expected</a:t>
            </a:r>
            <a:endParaRPr lang="en-US" sz="2800" dirty="0"/>
          </a:p>
        </p:txBody>
      </p:sp>
      <p:graphicFrame>
        <p:nvGraphicFramePr>
          <p:cNvPr id="7" name="Table 6"/>
          <p:cNvGraphicFramePr>
            <a:graphicFrameLocks noGrp="1"/>
          </p:cNvGraphicFramePr>
          <p:nvPr>
            <p:extLst>
              <p:ext uri="{D42A27DB-BD31-4B8C-83A1-F6EECF244321}">
                <p14:modId xmlns:p14="http://schemas.microsoft.com/office/powerpoint/2010/main" val="1766539542"/>
              </p:ext>
            </p:extLst>
          </p:nvPr>
        </p:nvGraphicFramePr>
        <p:xfrm>
          <a:off x="1828800" y="931652"/>
          <a:ext cx="6781802" cy="2209800"/>
        </p:xfrm>
        <a:graphic>
          <a:graphicData uri="http://schemas.openxmlformats.org/drawingml/2006/table">
            <a:tbl>
              <a:tblPr>
                <a:tableStyleId>{5C22544A-7EE6-4342-B048-85BDC9FD1C3A}</a:tableStyleId>
              </a:tblPr>
              <a:tblGrid>
                <a:gridCol w="1311809"/>
                <a:gridCol w="1039546"/>
                <a:gridCol w="1039546"/>
                <a:gridCol w="1039546"/>
                <a:gridCol w="1039546"/>
                <a:gridCol w="1311809"/>
              </a:tblGrid>
              <a:tr h="441960">
                <a:tc>
                  <a:txBody>
                    <a:bodyPr/>
                    <a:lstStyle/>
                    <a:p>
                      <a:pPr algn="l" fontAlgn="b"/>
                      <a:endParaRPr lang="en-US" sz="2000" b="0" i="0" u="none" strike="noStrike" dirty="0">
                        <a:solidFill>
                          <a:srgbClr val="000000"/>
                        </a:solidFill>
                        <a:effectLst/>
                        <a:latin typeface="Times New Roman"/>
                      </a:endParaRPr>
                    </a:p>
                  </a:txBody>
                  <a:tcPr marL="7620" marR="7620" marT="7620" marB="0" anchor="b"/>
                </a:tc>
                <a:tc gridSpan="4">
                  <a:txBody>
                    <a:bodyPr/>
                    <a:lstStyle/>
                    <a:p>
                      <a:pPr algn="ctr" fontAlgn="b"/>
                      <a:r>
                        <a:rPr lang="en-US" sz="2000" u="none" strike="noStrike" dirty="0">
                          <a:effectLst/>
                        </a:rPr>
                        <a:t>Nursery-Rhyme Knowledge</a:t>
                      </a:r>
                      <a:endParaRPr lang="en-US" sz="2000" b="0" i="0" u="none" strike="noStrike" dirty="0">
                        <a:solidFill>
                          <a:srgbClr val="000000"/>
                        </a:solidFill>
                        <a:effectLst/>
                        <a:latin typeface="Times New Roman"/>
                      </a:endParaRPr>
                    </a:p>
                  </a:txBody>
                  <a:tcPr marL="7620" marR="7620" marT="7620" marB="0" anchor="b"/>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2000" u="none" strike="noStrike" dirty="0">
                          <a:effectLst/>
                        </a:rPr>
                        <a:t>Column</a:t>
                      </a:r>
                      <a:endParaRPr lang="en-US" sz="2000" b="0" i="0" u="none" strike="noStrike" dirty="0">
                        <a:solidFill>
                          <a:srgbClr val="000000"/>
                        </a:solidFill>
                        <a:effectLst/>
                        <a:latin typeface="Times New Roman"/>
                      </a:endParaRPr>
                    </a:p>
                  </a:txBody>
                  <a:tcPr marL="7620" marR="7620" marT="7620" marB="0" anchor="b"/>
                </a:tc>
              </a:tr>
              <a:tr h="441960">
                <a:tc>
                  <a:txBody>
                    <a:bodyPr/>
                    <a:lstStyle/>
                    <a:p>
                      <a:pPr algn="l" fontAlgn="b"/>
                      <a:endParaRPr lang="en-US" sz="2000" b="0" i="0" u="none" strike="noStrike" dirty="0">
                        <a:solidFill>
                          <a:srgbClr val="000000"/>
                        </a:solidFill>
                        <a:effectLst/>
                        <a:latin typeface="Times New Roman"/>
                      </a:endParaRPr>
                    </a:p>
                  </a:txBody>
                  <a:tcPr marL="7620" marR="7620" marT="7620" marB="0" anchor="b"/>
                </a:tc>
                <a:tc>
                  <a:txBody>
                    <a:bodyPr/>
                    <a:lstStyle/>
                    <a:p>
                      <a:pPr algn="l" fontAlgn="b"/>
                      <a:endParaRPr lang="en-US" sz="2000" b="0" i="0" u="none" strike="noStrike">
                        <a:solidFill>
                          <a:srgbClr val="000000"/>
                        </a:solidFill>
                        <a:effectLst/>
                        <a:latin typeface="Times New Roman"/>
                      </a:endParaRPr>
                    </a:p>
                  </a:txBody>
                  <a:tcPr marL="7620" marR="7620" marT="7620" marB="0" anchor="b"/>
                </a:tc>
                <a:tc>
                  <a:txBody>
                    <a:bodyPr/>
                    <a:lstStyle/>
                    <a:p>
                      <a:pPr algn="ctr" fontAlgn="b"/>
                      <a:r>
                        <a:rPr lang="en-US" sz="2000" u="none" strike="noStrike" dirty="0">
                          <a:effectLst/>
                        </a:rPr>
                        <a:t>A Few</a:t>
                      </a:r>
                      <a:endParaRPr lang="en-US" sz="2000" b="0" i="0" u="none" strike="noStrike" dirty="0">
                        <a:solidFill>
                          <a:srgbClr val="000000"/>
                        </a:solidFill>
                        <a:effectLst/>
                        <a:latin typeface="Times New Roman"/>
                      </a:endParaRPr>
                    </a:p>
                  </a:txBody>
                  <a:tcPr marL="7620" marR="7620" marT="7620" marB="0" anchor="b"/>
                </a:tc>
                <a:tc>
                  <a:txBody>
                    <a:bodyPr/>
                    <a:lstStyle/>
                    <a:p>
                      <a:pPr algn="ctr" fontAlgn="b"/>
                      <a:r>
                        <a:rPr lang="en-US" sz="2000" u="none" strike="noStrike" dirty="0">
                          <a:effectLst/>
                        </a:rPr>
                        <a:t>Some</a:t>
                      </a:r>
                      <a:endParaRPr lang="en-US" sz="2000" b="0" i="0" u="none" strike="noStrike" dirty="0">
                        <a:solidFill>
                          <a:srgbClr val="000000"/>
                        </a:solidFill>
                        <a:effectLst/>
                        <a:latin typeface="Times New Roman"/>
                      </a:endParaRPr>
                    </a:p>
                  </a:txBody>
                  <a:tcPr marL="7620" marR="7620" marT="7620" marB="0" anchor="b"/>
                </a:tc>
                <a:tc>
                  <a:txBody>
                    <a:bodyPr/>
                    <a:lstStyle/>
                    <a:p>
                      <a:pPr algn="ctr" fontAlgn="b"/>
                      <a:r>
                        <a:rPr lang="en-US" sz="2000" u="none" strike="noStrike">
                          <a:effectLst/>
                        </a:rPr>
                        <a:t>Lots</a:t>
                      </a:r>
                      <a:endParaRPr lang="en-US" sz="2000" b="0" i="0" u="none" strike="noStrike">
                        <a:solidFill>
                          <a:srgbClr val="000000"/>
                        </a:solidFill>
                        <a:effectLst/>
                        <a:latin typeface="Times New Roman"/>
                      </a:endParaRPr>
                    </a:p>
                  </a:txBody>
                  <a:tcPr marL="7620" marR="7620" marT="7620" marB="0" anchor="b"/>
                </a:tc>
                <a:tc>
                  <a:txBody>
                    <a:bodyPr/>
                    <a:lstStyle/>
                    <a:p>
                      <a:pPr algn="ctr" fontAlgn="b"/>
                      <a:r>
                        <a:rPr lang="en-US" sz="2000" u="none" strike="noStrike" dirty="0">
                          <a:effectLst/>
                        </a:rPr>
                        <a:t>Total</a:t>
                      </a:r>
                      <a:endParaRPr lang="en-US" sz="2000" b="0" i="0" u="none" strike="noStrike" dirty="0">
                        <a:solidFill>
                          <a:srgbClr val="000000"/>
                        </a:solidFill>
                        <a:effectLst/>
                        <a:latin typeface="Times New Roman"/>
                      </a:endParaRPr>
                    </a:p>
                  </a:txBody>
                  <a:tcPr marL="7620" marR="7620" marT="7620" marB="0" anchor="b"/>
                </a:tc>
              </a:tr>
              <a:tr h="441960">
                <a:tc>
                  <a:txBody>
                    <a:bodyPr/>
                    <a:lstStyle/>
                    <a:p>
                      <a:pPr algn="l" fontAlgn="b"/>
                      <a:r>
                        <a:rPr lang="en-US" sz="2000" u="none" strike="noStrike" dirty="0">
                          <a:effectLst/>
                        </a:rPr>
                        <a:t>Social</a:t>
                      </a:r>
                      <a:endParaRPr lang="en-US" sz="2000" b="0" i="0" u="none" strike="noStrike" dirty="0">
                        <a:solidFill>
                          <a:srgbClr val="000000"/>
                        </a:solidFill>
                        <a:effectLst/>
                        <a:latin typeface="Times New Roman"/>
                      </a:endParaRPr>
                    </a:p>
                  </a:txBody>
                  <a:tcPr marL="7620" marR="7620" marT="7620" marB="0" anchor="b"/>
                </a:tc>
                <a:tc>
                  <a:txBody>
                    <a:bodyPr/>
                    <a:lstStyle/>
                    <a:p>
                      <a:pPr algn="l" fontAlgn="b"/>
                      <a:r>
                        <a:rPr lang="en-US" sz="2000" u="none" strike="noStrike" dirty="0">
                          <a:effectLst/>
                        </a:rPr>
                        <a:t>Middle</a:t>
                      </a:r>
                      <a:endParaRPr lang="en-US" sz="2000" b="0" i="0" u="none" strike="noStrike" dirty="0">
                        <a:solidFill>
                          <a:srgbClr val="000000"/>
                        </a:solidFill>
                        <a:effectLst/>
                        <a:latin typeface="Times New Roman"/>
                      </a:endParaRPr>
                    </a:p>
                  </a:txBody>
                  <a:tcPr marL="7620" marR="7620" marT="7620" marB="0" anchor="b"/>
                </a:tc>
                <a:tc>
                  <a:txBody>
                    <a:bodyPr/>
                    <a:lstStyle/>
                    <a:p>
                      <a:pPr algn="ctr" fontAlgn="b"/>
                      <a:r>
                        <a:rPr lang="en-US" sz="2000" b="0" i="0" u="none" strike="noStrike" dirty="0" smtClean="0">
                          <a:solidFill>
                            <a:srgbClr val="000000"/>
                          </a:solidFill>
                          <a:effectLst/>
                          <a:latin typeface="Times New Roman"/>
                        </a:rPr>
                        <a:t>?</a:t>
                      </a:r>
                      <a:endParaRPr lang="en-US" sz="2000" b="0" i="0" u="none" strike="noStrike" dirty="0">
                        <a:solidFill>
                          <a:srgbClr val="000000"/>
                        </a:solidFill>
                        <a:effectLst/>
                        <a:latin typeface="Times New Roman"/>
                      </a:endParaRPr>
                    </a:p>
                  </a:txBody>
                  <a:tcPr marL="7620" marR="7620" marT="7620" marB="0" anchor="b"/>
                </a:tc>
                <a:tc>
                  <a:txBody>
                    <a:bodyPr/>
                    <a:lstStyle/>
                    <a:p>
                      <a:pPr algn="ctr" fontAlgn="b"/>
                      <a:r>
                        <a:rPr lang="en-US" sz="2000" b="0" i="0" u="none" strike="noStrike" dirty="0" smtClean="0">
                          <a:solidFill>
                            <a:srgbClr val="000000"/>
                          </a:solidFill>
                          <a:effectLst/>
                          <a:latin typeface="Times New Roman"/>
                        </a:rPr>
                        <a:t>?</a:t>
                      </a:r>
                      <a:endParaRPr lang="en-US" sz="2000" b="0" i="0" u="none" strike="noStrike" dirty="0">
                        <a:solidFill>
                          <a:srgbClr val="000000"/>
                        </a:solidFill>
                        <a:effectLst/>
                        <a:latin typeface="Times New Roman"/>
                      </a:endParaRPr>
                    </a:p>
                  </a:txBody>
                  <a:tcPr marL="7620" marR="7620" marT="7620" marB="0" anchor="b"/>
                </a:tc>
                <a:tc>
                  <a:txBody>
                    <a:bodyPr/>
                    <a:lstStyle/>
                    <a:p>
                      <a:pPr algn="ctr" fontAlgn="b"/>
                      <a:r>
                        <a:rPr lang="en-US" sz="2000" b="0" i="0" u="none" strike="noStrike" dirty="0" smtClean="0">
                          <a:solidFill>
                            <a:srgbClr val="000000"/>
                          </a:solidFill>
                          <a:effectLst/>
                          <a:latin typeface="Times New Roman"/>
                        </a:rPr>
                        <a:t>?</a:t>
                      </a:r>
                      <a:endParaRPr lang="en-US" sz="2000" b="0" i="0" u="none" strike="noStrike" dirty="0">
                        <a:solidFill>
                          <a:srgbClr val="000000"/>
                        </a:solidFill>
                        <a:effectLst/>
                        <a:latin typeface="Times New Roman"/>
                      </a:endParaRPr>
                    </a:p>
                  </a:txBody>
                  <a:tcPr marL="7620" marR="7620" marT="7620" marB="0" anchor="b"/>
                </a:tc>
                <a:tc>
                  <a:txBody>
                    <a:bodyPr/>
                    <a:lstStyle/>
                    <a:p>
                      <a:pPr algn="ctr" fontAlgn="b"/>
                      <a:r>
                        <a:rPr lang="en-US" sz="2000" u="none" strike="noStrike" dirty="0">
                          <a:effectLst/>
                        </a:rPr>
                        <a:t>32</a:t>
                      </a:r>
                      <a:endParaRPr lang="en-US" sz="2000" b="0" i="0" u="none" strike="noStrike" dirty="0">
                        <a:solidFill>
                          <a:srgbClr val="000000"/>
                        </a:solidFill>
                        <a:effectLst/>
                        <a:latin typeface="Times New Roman"/>
                      </a:endParaRPr>
                    </a:p>
                  </a:txBody>
                  <a:tcPr marL="7620" marR="7620" marT="7620" marB="0" anchor="b"/>
                </a:tc>
              </a:tr>
              <a:tr h="441960">
                <a:tc>
                  <a:txBody>
                    <a:bodyPr/>
                    <a:lstStyle/>
                    <a:p>
                      <a:pPr algn="l" fontAlgn="b"/>
                      <a:r>
                        <a:rPr lang="en-US" sz="2000" u="none" strike="noStrike" dirty="0">
                          <a:effectLst/>
                        </a:rPr>
                        <a:t>Class</a:t>
                      </a:r>
                      <a:endParaRPr lang="en-US" sz="2000" b="0" i="0" u="none" strike="noStrike" dirty="0">
                        <a:solidFill>
                          <a:srgbClr val="000000"/>
                        </a:solidFill>
                        <a:effectLst/>
                        <a:latin typeface="Times New Roman"/>
                      </a:endParaRPr>
                    </a:p>
                  </a:txBody>
                  <a:tcPr marL="7620" marR="7620" marT="7620" marB="0" anchor="b"/>
                </a:tc>
                <a:tc>
                  <a:txBody>
                    <a:bodyPr/>
                    <a:lstStyle/>
                    <a:p>
                      <a:pPr algn="l" fontAlgn="b"/>
                      <a:r>
                        <a:rPr lang="en-US" sz="2000" u="none" strike="noStrike" dirty="0">
                          <a:effectLst/>
                        </a:rPr>
                        <a:t>Working</a:t>
                      </a:r>
                      <a:endParaRPr lang="en-US" sz="2000" b="0" i="0" u="none" strike="noStrike" dirty="0">
                        <a:solidFill>
                          <a:srgbClr val="000000"/>
                        </a:solidFill>
                        <a:effectLst/>
                        <a:latin typeface="Times New Roman"/>
                      </a:endParaRPr>
                    </a:p>
                  </a:txBody>
                  <a:tcPr marL="7620" marR="7620" marT="7620" marB="0" anchor="b"/>
                </a:tc>
                <a:tc>
                  <a:txBody>
                    <a:bodyPr/>
                    <a:lstStyle/>
                    <a:p>
                      <a:pPr algn="ctr" fontAlgn="b"/>
                      <a:r>
                        <a:rPr lang="en-US" sz="2000" b="0" i="0" u="none" strike="noStrike" dirty="0" smtClean="0">
                          <a:solidFill>
                            <a:srgbClr val="000000"/>
                          </a:solidFill>
                          <a:effectLst/>
                          <a:latin typeface="Times New Roman"/>
                        </a:rPr>
                        <a:t>?</a:t>
                      </a:r>
                      <a:endParaRPr lang="en-US" sz="2000" b="0" i="0" u="none" strike="noStrike" dirty="0">
                        <a:solidFill>
                          <a:srgbClr val="000000"/>
                        </a:solidFill>
                        <a:effectLst/>
                        <a:latin typeface="Times New Roman"/>
                      </a:endParaRPr>
                    </a:p>
                  </a:txBody>
                  <a:tcPr marL="7620" marR="7620" marT="7620" marB="0" anchor="b"/>
                </a:tc>
                <a:tc>
                  <a:txBody>
                    <a:bodyPr/>
                    <a:lstStyle/>
                    <a:p>
                      <a:pPr algn="ctr" fontAlgn="b"/>
                      <a:r>
                        <a:rPr lang="en-US" sz="2000" b="0" i="0" u="none" strike="noStrike" dirty="0" smtClean="0">
                          <a:solidFill>
                            <a:srgbClr val="000000"/>
                          </a:solidFill>
                          <a:effectLst/>
                          <a:latin typeface="Times New Roman"/>
                        </a:rPr>
                        <a:t>?</a:t>
                      </a:r>
                      <a:endParaRPr lang="en-US" sz="2000" b="0" i="0" u="none" strike="noStrike" dirty="0">
                        <a:solidFill>
                          <a:srgbClr val="000000"/>
                        </a:solidFill>
                        <a:effectLst/>
                        <a:latin typeface="Times New Roman"/>
                      </a:endParaRPr>
                    </a:p>
                  </a:txBody>
                  <a:tcPr marL="7620" marR="7620" marT="7620" marB="0" anchor="b"/>
                </a:tc>
                <a:tc>
                  <a:txBody>
                    <a:bodyPr/>
                    <a:lstStyle/>
                    <a:p>
                      <a:pPr algn="ctr" fontAlgn="b"/>
                      <a:r>
                        <a:rPr lang="en-US" sz="2000" b="0" i="0" u="none" strike="noStrike" dirty="0" smtClean="0">
                          <a:solidFill>
                            <a:srgbClr val="000000"/>
                          </a:solidFill>
                          <a:effectLst/>
                          <a:latin typeface="Times New Roman"/>
                        </a:rPr>
                        <a:t>?</a:t>
                      </a:r>
                      <a:endParaRPr lang="en-US" sz="2000" b="0" i="0" u="none" strike="noStrike" dirty="0">
                        <a:solidFill>
                          <a:srgbClr val="000000"/>
                        </a:solidFill>
                        <a:effectLst/>
                        <a:latin typeface="Times New Roman"/>
                      </a:endParaRPr>
                    </a:p>
                  </a:txBody>
                  <a:tcPr marL="7620" marR="7620" marT="7620" marB="0" anchor="b"/>
                </a:tc>
                <a:tc>
                  <a:txBody>
                    <a:bodyPr/>
                    <a:lstStyle/>
                    <a:p>
                      <a:pPr algn="ctr" fontAlgn="b"/>
                      <a:r>
                        <a:rPr lang="en-US" sz="2000" u="none" strike="noStrike" dirty="0">
                          <a:effectLst/>
                        </a:rPr>
                        <a:t>34</a:t>
                      </a:r>
                      <a:endParaRPr lang="en-US" sz="2000" b="0" i="0" u="none" strike="noStrike" dirty="0">
                        <a:solidFill>
                          <a:srgbClr val="000000"/>
                        </a:solidFill>
                        <a:effectLst/>
                        <a:latin typeface="Times New Roman"/>
                      </a:endParaRPr>
                    </a:p>
                  </a:txBody>
                  <a:tcPr marL="7620" marR="7620" marT="7620" marB="0" anchor="b"/>
                </a:tc>
              </a:tr>
              <a:tr h="441960">
                <a:tc gridSpan="2">
                  <a:txBody>
                    <a:bodyPr/>
                    <a:lstStyle/>
                    <a:p>
                      <a:pPr algn="ctr" fontAlgn="b"/>
                      <a:r>
                        <a:rPr lang="en-US" sz="2000" u="none" strike="noStrike" dirty="0">
                          <a:effectLst/>
                        </a:rPr>
                        <a:t>Row Total</a:t>
                      </a:r>
                      <a:endParaRPr lang="en-US" sz="2000" b="0" i="0" u="none" strike="noStrike" dirty="0">
                        <a:solidFill>
                          <a:srgbClr val="000000"/>
                        </a:solidFill>
                        <a:effectLst/>
                        <a:latin typeface="Times New Roman"/>
                      </a:endParaRPr>
                    </a:p>
                  </a:txBody>
                  <a:tcPr marL="7620" marR="7620" marT="7620" marB="0" anchor="b"/>
                </a:tc>
                <a:tc hMerge="1">
                  <a:txBody>
                    <a:bodyPr/>
                    <a:lstStyle/>
                    <a:p>
                      <a:endParaRPr lang="en-US"/>
                    </a:p>
                  </a:txBody>
                  <a:tcPr/>
                </a:tc>
                <a:tc>
                  <a:txBody>
                    <a:bodyPr/>
                    <a:lstStyle/>
                    <a:p>
                      <a:pPr algn="ctr" fontAlgn="b"/>
                      <a:r>
                        <a:rPr lang="en-US" sz="2000" u="none" strike="noStrike">
                          <a:effectLst/>
                        </a:rPr>
                        <a:t>9</a:t>
                      </a:r>
                      <a:endParaRPr lang="en-US" sz="2000" b="0" i="0" u="none" strike="noStrike">
                        <a:solidFill>
                          <a:srgbClr val="000000"/>
                        </a:solidFill>
                        <a:effectLst/>
                        <a:latin typeface="Times New Roman"/>
                      </a:endParaRPr>
                    </a:p>
                  </a:txBody>
                  <a:tcPr marL="7620" marR="7620" marT="7620" marB="0" anchor="b"/>
                </a:tc>
                <a:tc>
                  <a:txBody>
                    <a:bodyPr/>
                    <a:lstStyle/>
                    <a:p>
                      <a:pPr algn="ctr" fontAlgn="b"/>
                      <a:r>
                        <a:rPr lang="en-US" sz="2000" u="none" strike="noStrike">
                          <a:effectLst/>
                        </a:rPr>
                        <a:t>24</a:t>
                      </a:r>
                      <a:endParaRPr lang="en-US" sz="2000" b="0" i="0" u="none" strike="noStrike">
                        <a:solidFill>
                          <a:srgbClr val="000000"/>
                        </a:solidFill>
                        <a:effectLst/>
                        <a:latin typeface="Times New Roman"/>
                      </a:endParaRPr>
                    </a:p>
                  </a:txBody>
                  <a:tcPr marL="7620" marR="7620" marT="7620" marB="0" anchor="b"/>
                </a:tc>
                <a:tc>
                  <a:txBody>
                    <a:bodyPr/>
                    <a:lstStyle/>
                    <a:p>
                      <a:pPr algn="ctr" fontAlgn="b"/>
                      <a:r>
                        <a:rPr lang="en-US" sz="2000" u="none" strike="noStrike" dirty="0">
                          <a:effectLst/>
                        </a:rPr>
                        <a:t>33</a:t>
                      </a:r>
                      <a:endParaRPr lang="en-US" sz="2000" b="0" i="0" u="none" strike="noStrike" dirty="0">
                        <a:solidFill>
                          <a:srgbClr val="000000"/>
                        </a:solidFill>
                        <a:effectLst/>
                        <a:latin typeface="Times New Roman"/>
                      </a:endParaRPr>
                    </a:p>
                  </a:txBody>
                  <a:tcPr marL="7620" marR="7620" marT="7620" marB="0" anchor="b"/>
                </a:tc>
                <a:tc>
                  <a:txBody>
                    <a:bodyPr/>
                    <a:lstStyle/>
                    <a:p>
                      <a:pPr algn="ctr" fontAlgn="b"/>
                      <a:r>
                        <a:rPr lang="en-US" sz="2000" u="none" strike="noStrike" dirty="0">
                          <a:effectLst/>
                        </a:rPr>
                        <a:t>66</a:t>
                      </a:r>
                      <a:endParaRPr lang="en-US" sz="2000" b="0" i="0" u="none" strike="noStrike" dirty="0">
                        <a:solidFill>
                          <a:srgbClr val="000000"/>
                        </a:solidFill>
                        <a:effectLst/>
                        <a:latin typeface="Times New Roman"/>
                      </a:endParaRPr>
                    </a:p>
                  </a:txBody>
                  <a:tcPr marL="7620" marR="7620" marT="7620" marB="0" anchor="b"/>
                </a:tc>
              </a:tr>
            </a:tbl>
          </a:graphicData>
        </a:graphic>
      </p:graphicFrame>
      <p:sp>
        <p:nvSpPr>
          <p:cNvPr id="8" name="TextBox 7"/>
          <p:cNvSpPr txBox="1"/>
          <p:nvPr/>
        </p:nvSpPr>
        <p:spPr>
          <a:xfrm>
            <a:off x="469392" y="3886200"/>
            <a:ext cx="7924800" cy="2246769"/>
          </a:xfrm>
          <a:prstGeom prst="rect">
            <a:avLst/>
          </a:prstGeom>
          <a:noFill/>
        </p:spPr>
        <p:txBody>
          <a:bodyPr wrap="square" rtlCol="0">
            <a:spAutoFit/>
          </a:bodyPr>
          <a:lstStyle/>
          <a:p>
            <a:r>
              <a:rPr lang="en-US" sz="2800" dirty="0" smtClean="0"/>
              <a:t>To find each expected cell value use the formula: (row total)*(column total)/grand total</a:t>
            </a:r>
          </a:p>
          <a:p>
            <a:endParaRPr lang="en-US" sz="2800" dirty="0"/>
          </a:p>
          <a:p>
            <a:r>
              <a:rPr lang="en-US" sz="2800" dirty="0" smtClean="0"/>
              <a:t>For example, for the first cell the expected cell count would be 32*9/66 = 4.36</a:t>
            </a:r>
            <a:endParaRPr lang="en-US" sz="2800" dirty="0"/>
          </a:p>
        </p:txBody>
      </p:sp>
    </p:spTree>
    <p:extLst>
      <p:ext uri="{BB962C8B-B14F-4D97-AF65-F5344CB8AC3E}">
        <p14:creationId xmlns:p14="http://schemas.microsoft.com/office/powerpoint/2010/main" val="26368595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 y="381000"/>
            <a:ext cx="7924800" cy="523220"/>
          </a:xfrm>
          <a:prstGeom prst="rect">
            <a:avLst/>
          </a:prstGeom>
          <a:noFill/>
        </p:spPr>
        <p:txBody>
          <a:bodyPr wrap="square" rtlCol="0">
            <a:spAutoFit/>
          </a:bodyPr>
          <a:lstStyle/>
          <a:p>
            <a:r>
              <a:rPr lang="en-US" sz="2800" dirty="0" smtClean="0"/>
              <a:t>Expected</a:t>
            </a:r>
            <a:endParaRPr lang="en-US" sz="2800" dirty="0"/>
          </a:p>
        </p:txBody>
      </p:sp>
      <p:graphicFrame>
        <p:nvGraphicFramePr>
          <p:cNvPr id="7" name="Table 6"/>
          <p:cNvGraphicFramePr>
            <a:graphicFrameLocks noGrp="1"/>
          </p:cNvGraphicFramePr>
          <p:nvPr>
            <p:extLst>
              <p:ext uri="{D42A27DB-BD31-4B8C-83A1-F6EECF244321}">
                <p14:modId xmlns:p14="http://schemas.microsoft.com/office/powerpoint/2010/main" val="1950308464"/>
              </p:ext>
            </p:extLst>
          </p:nvPr>
        </p:nvGraphicFramePr>
        <p:xfrm>
          <a:off x="1828800" y="931652"/>
          <a:ext cx="6781802" cy="2209800"/>
        </p:xfrm>
        <a:graphic>
          <a:graphicData uri="http://schemas.openxmlformats.org/drawingml/2006/table">
            <a:tbl>
              <a:tblPr>
                <a:tableStyleId>{5C22544A-7EE6-4342-B048-85BDC9FD1C3A}</a:tableStyleId>
              </a:tblPr>
              <a:tblGrid>
                <a:gridCol w="1311809"/>
                <a:gridCol w="1039546"/>
                <a:gridCol w="1039546"/>
                <a:gridCol w="1039546"/>
                <a:gridCol w="1039546"/>
                <a:gridCol w="1311809"/>
              </a:tblGrid>
              <a:tr h="441960">
                <a:tc>
                  <a:txBody>
                    <a:bodyPr/>
                    <a:lstStyle/>
                    <a:p>
                      <a:pPr algn="l" fontAlgn="b"/>
                      <a:endParaRPr lang="en-US" sz="2000" b="0" i="0" u="none" strike="noStrike" dirty="0">
                        <a:solidFill>
                          <a:srgbClr val="000000"/>
                        </a:solidFill>
                        <a:effectLst/>
                        <a:latin typeface="Times New Roman"/>
                      </a:endParaRPr>
                    </a:p>
                  </a:txBody>
                  <a:tcPr marL="7620" marR="7620" marT="7620" marB="0" anchor="b"/>
                </a:tc>
                <a:tc gridSpan="4">
                  <a:txBody>
                    <a:bodyPr/>
                    <a:lstStyle/>
                    <a:p>
                      <a:pPr algn="ctr" fontAlgn="b"/>
                      <a:r>
                        <a:rPr lang="en-US" sz="2000" u="none" strike="noStrike" dirty="0">
                          <a:effectLst/>
                        </a:rPr>
                        <a:t>Nursery-Rhyme Knowledge</a:t>
                      </a:r>
                      <a:endParaRPr lang="en-US" sz="2000" b="0" i="0" u="none" strike="noStrike" dirty="0">
                        <a:solidFill>
                          <a:srgbClr val="000000"/>
                        </a:solidFill>
                        <a:effectLst/>
                        <a:latin typeface="Times New Roman"/>
                      </a:endParaRPr>
                    </a:p>
                  </a:txBody>
                  <a:tcPr marL="7620" marR="7620" marT="7620" marB="0" anchor="b"/>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2000" u="none" strike="noStrike" dirty="0">
                          <a:effectLst/>
                        </a:rPr>
                        <a:t>Column</a:t>
                      </a:r>
                      <a:endParaRPr lang="en-US" sz="2000" b="0" i="0" u="none" strike="noStrike" dirty="0">
                        <a:solidFill>
                          <a:srgbClr val="000000"/>
                        </a:solidFill>
                        <a:effectLst/>
                        <a:latin typeface="Times New Roman"/>
                      </a:endParaRPr>
                    </a:p>
                  </a:txBody>
                  <a:tcPr marL="7620" marR="7620" marT="7620" marB="0" anchor="b"/>
                </a:tc>
              </a:tr>
              <a:tr h="441960">
                <a:tc>
                  <a:txBody>
                    <a:bodyPr/>
                    <a:lstStyle/>
                    <a:p>
                      <a:pPr algn="l" fontAlgn="b"/>
                      <a:endParaRPr lang="en-US" sz="2000" b="0" i="0" u="none" strike="noStrike" dirty="0">
                        <a:solidFill>
                          <a:srgbClr val="000000"/>
                        </a:solidFill>
                        <a:effectLst/>
                        <a:latin typeface="Times New Roman"/>
                      </a:endParaRPr>
                    </a:p>
                  </a:txBody>
                  <a:tcPr marL="7620" marR="7620" marT="7620" marB="0" anchor="b"/>
                </a:tc>
                <a:tc>
                  <a:txBody>
                    <a:bodyPr/>
                    <a:lstStyle/>
                    <a:p>
                      <a:pPr algn="l" fontAlgn="b"/>
                      <a:endParaRPr lang="en-US" sz="2000" b="0" i="0" u="none" strike="noStrike">
                        <a:solidFill>
                          <a:srgbClr val="000000"/>
                        </a:solidFill>
                        <a:effectLst/>
                        <a:latin typeface="Times New Roman"/>
                      </a:endParaRPr>
                    </a:p>
                  </a:txBody>
                  <a:tcPr marL="7620" marR="7620" marT="7620" marB="0" anchor="b"/>
                </a:tc>
                <a:tc>
                  <a:txBody>
                    <a:bodyPr/>
                    <a:lstStyle/>
                    <a:p>
                      <a:pPr algn="ctr" fontAlgn="b"/>
                      <a:r>
                        <a:rPr lang="en-US" sz="2000" u="none" strike="noStrike" dirty="0">
                          <a:effectLst/>
                        </a:rPr>
                        <a:t>A Few</a:t>
                      </a:r>
                      <a:endParaRPr lang="en-US" sz="2000" b="0" i="0" u="none" strike="noStrike" dirty="0">
                        <a:solidFill>
                          <a:srgbClr val="000000"/>
                        </a:solidFill>
                        <a:effectLst/>
                        <a:latin typeface="Times New Roman"/>
                      </a:endParaRPr>
                    </a:p>
                  </a:txBody>
                  <a:tcPr marL="7620" marR="7620" marT="7620" marB="0" anchor="b"/>
                </a:tc>
                <a:tc>
                  <a:txBody>
                    <a:bodyPr/>
                    <a:lstStyle/>
                    <a:p>
                      <a:pPr algn="ctr" fontAlgn="b"/>
                      <a:r>
                        <a:rPr lang="en-US" sz="2000" u="none" strike="noStrike" dirty="0">
                          <a:effectLst/>
                        </a:rPr>
                        <a:t>Some</a:t>
                      </a:r>
                      <a:endParaRPr lang="en-US" sz="2000" b="0" i="0" u="none" strike="noStrike" dirty="0">
                        <a:solidFill>
                          <a:srgbClr val="000000"/>
                        </a:solidFill>
                        <a:effectLst/>
                        <a:latin typeface="Times New Roman"/>
                      </a:endParaRPr>
                    </a:p>
                  </a:txBody>
                  <a:tcPr marL="7620" marR="7620" marT="7620" marB="0" anchor="b"/>
                </a:tc>
                <a:tc>
                  <a:txBody>
                    <a:bodyPr/>
                    <a:lstStyle/>
                    <a:p>
                      <a:pPr algn="ctr" fontAlgn="b"/>
                      <a:r>
                        <a:rPr lang="en-US" sz="2000" u="none" strike="noStrike">
                          <a:effectLst/>
                        </a:rPr>
                        <a:t>Lots</a:t>
                      </a:r>
                      <a:endParaRPr lang="en-US" sz="2000" b="0" i="0" u="none" strike="noStrike">
                        <a:solidFill>
                          <a:srgbClr val="000000"/>
                        </a:solidFill>
                        <a:effectLst/>
                        <a:latin typeface="Times New Roman"/>
                      </a:endParaRPr>
                    </a:p>
                  </a:txBody>
                  <a:tcPr marL="7620" marR="7620" marT="7620" marB="0" anchor="b"/>
                </a:tc>
                <a:tc>
                  <a:txBody>
                    <a:bodyPr/>
                    <a:lstStyle/>
                    <a:p>
                      <a:pPr algn="ctr" fontAlgn="b"/>
                      <a:r>
                        <a:rPr lang="en-US" sz="2000" u="none" strike="noStrike" dirty="0">
                          <a:effectLst/>
                        </a:rPr>
                        <a:t>Total</a:t>
                      </a:r>
                      <a:endParaRPr lang="en-US" sz="2000" b="0" i="0" u="none" strike="noStrike" dirty="0">
                        <a:solidFill>
                          <a:srgbClr val="000000"/>
                        </a:solidFill>
                        <a:effectLst/>
                        <a:latin typeface="Times New Roman"/>
                      </a:endParaRPr>
                    </a:p>
                  </a:txBody>
                  <a:tcPr marL="7620" marR="7620" marT="7620" marB="0" anchor="b"/>
                </a:tc>
              </a:tr>
              <a:tr h="441960">
                <a:tc>
                  <a:txBody>
                    <a:bodyPr/>
                    <a:lstStyle/>
                    <a:p>
                      <a:pPr algn="l" fontAlgn="b"/>
                      <a:r>
                        <a:rPr lang="en-US" sz="2000" u="none" strike="noStrike" dirty="0">
                          <a:effectLst/>
                        </a:rPr>
                        <a:t>Social</a:t>
                      </a:r>
                      <a:endParaRPr lang="en-US" sz="2000" b="0" i="0" u="none" strike="noStrike" dirty="0">
                        <a:solidFill>
                          <a:srgbClr val="000000"/>
                        </a:solidFill>
                        <a:effectLst/>
                        <a:latin typeface="Times New Roman"/>
                      </a:endParaRPr>
                    </a:p>
                  </a:txBody>
                  <a:tcPr marL="7620" marR="7620" marT="7620" marB="0" anchor="b"/>
                </a:tc>
                <a:tc>
                  <a:txBody>
                    <a:bodyPr/>
                    <a:lstStyle/>
                    <a:p>
                      <a:pPr algn="l" fontAlgn="b"/>
                      <a:r>
                        <a:rPr lang="en-US" sz="2000" u="none" strike="noStrike" dirty="0">
                          <a:effectLst/>
                        </a:rPr>
                        <a:t>Middle</a:t>
                      </a:r>
                      <a:endParaRPr lang="en-US" sz="2000" b="0" i="0" u="none" strike="noStrike" dirty="0">
                        <a:solidFill>
                          <a:srgbClr val="000000"/>
                        </a:solidFill>
                        <a:effectLst/>
                        <a:latin typeface="Times New Roman"/>
                      </a:endParaRPr>
                    </a:p>
                  </a:txBody>
                  <a:tcPr marL="7620" marR="7620" marT="7620" marB="0" anchor="b"/>
                </a:tc>
                <a:tc>
                  <a:txBody>
                    <a:bodyPr/>
                    <a:lstStyle/>
                    <a:p>
                      <a:pPr algn="ctr" fontAlgn="b"/>
                      <a:r>
                        <a:rPr lang="en-US" sz="2000" b="0" i="0" u="none" strike="noStrike" dirty="0" smtClean="0">
                          <a:solidFill>
                            <a:srgbClr val="000000"/>
                          </a:solidFill>
                          <a:effectLst/>
                          <a:latin typeface="Times New Roman"/>
                        </a:rPr>
                        <a:t>4.36</a:t>
                      </a:r>
                      <a:endParaRPr lang="en-US" sz="2000" b="0" i="0" u="none" strike="noStrike" dirty="0">
                        <a:solidFill>
                          <a:srgbClr val="000000"/>
                        </a:solidFill>
                        <a:effectLst/>
                        <a:latin typeface="Times New Roman"/>
                      </a:endParaRPr>
                    </a:p>
                  </a:txBody>
                  <a:tcPr marL="7620" marR="7620" marT="7620" marB="0" anchor="b"/>
                </a:tc>
                <a:tc>
                  <a:txBody>
                    <a:bodyPr/>
                    <a:lstStyle/>
                    <a:p>
                      <a:pPr algn="ctr" fontAlgn="b"/>
                      <a:r>
                        <a:rPr lang="en-US" sz="2000" b="0" i="0" u="none" strike="noStrike" dirty="0" smtClean="0">
                          <a:solidFill>
                            <a:srgbClr val="000000"/>
                          </a:solidFill>
                          <a:effectLst/>
                          <a:latin typeface="Times New Roman"/>
                        </a:rPr>
                        <a:t>11.64</a:t>
                      </a:r>
                      <a:endParaRPr lang="en-US" sz="2000" b="0" i="0" u="none" strike="noStrike" dirty="0">
                        <a:solidFill>
                          <a:srgbClr val="000000"/>
                        </a:solidFill>
                        <a:effectLst/>
                        <a:latin typeface="Times New Roman"/>
                      </a:endParaRPr>
                    </a:p>
                  </a:txBody>
                  <a:tcPr marL="7620" marR="7620" marT="7620" marB="0" anchor="b"/>
                </a:tc>
                <a:tc>
                  <a:txBody>
                    <a:bodyPr/>
                    <a:lstStyle/>
                    <a:p>
                      <a:pPr algn="ctr" fontAlgn="b"/>
                      <a:r>
                        <a:rPr lang="en-US" sz="2000" b="0" i="0" u="none" strike="noStrike" dirty="0" smtClean="0">
                          <a:solidFill>
                            <a:srgbClr val="000000"/>
                          </a:solidFill>
                          <a:effectLst/>
                          <a:latin typeface="Times New Roman"/>
                        </a:rPr>
                        <a:t>16.00</a:t>
                      </a:r>
                      <a:endParaRPr lang="en-US" sz="2000" b="0" i="0" u="none" strike="noStrike" dirty="0">
                        <a:solidFill>
                          <a:srgbClr val="000000"/>
                        </a:solidFill>
                        <a:effectLst/>
                        <a:latin typeface="Times New Roman"/>
                      </a:endParaRPr>
                    </a:p>
                  </a:txBody>
                  <a:tcPr marL="7620" marR="7620" marT="7620" marB="0" anchor="b"/>
                </a:tc>
                <a:tc>
                  <a:txBody>
                    <a:bodyPr/>
                    <a:lstStyle/>
                    <a:p>
                      <a:pPr algn="ctr" fontAlgn="b"/>
                      <a:r>
                        <a:rPr lang="en-US" sz="2000" u="none" strike="noStrike" dirty="0">
                          <a:effectLst/>
                        </a:rPr>
                        <a:t>32</a:t>
                      </a:r>
                      <a:endParaRPr lang="en-US" sz="2000" b="0" i="0" u="none" strike="noStrike" dirty="0">
                        <a:solidFill>
                          <a:srgbClr val="000000"/>
                        </a:solidFill>
                        <a:effectLst/>
                        <a:latin typeface="Times New Roman"/>
                      </a:endParaRPr>
                    </a:p>
                  </a:txBody>
                  <a:tcPr marL="7620" marR="7620" marT="7620" marB="0" anchor="b"/>
                </a:tc>
              </a:tr>
              <a:tr h="441960">
                <a:tc>
                  <a:txBody>
                    <a:bodyPr/>
                    <a:lstStyle/>
                    <a:p>
                      <a:pPr algn="l" fontAlgn="b"/>
                      <a:r>
                        <a:rPr lang="en-US" sz="2000" u="none" strike="noStrike" dirty="0">
                          <a:effectLst/>
                        </a:rPr>
                        <a:t>Class</a:t>
                      </a:r>
                      <a:endParaRPr lang="en-US" sz="2000" b="0" i="0" u="none" strike="noStrike" dirty="0">
                        <a:solidFill>
                          <a:srgbClr val="000000"/>
                        </a:solidFill>
                        <a:effectLst/>
                        <a:latin typeface="Times New Roman"/>
                      </a:endParaRPr>
                    </a:p>
                  </a:txBody>
                  <a:tcPr marL="7620" marR="7620" marT="7620" marB="0" anchor="b"/>
                </a:tc>
                <a:tc>
                  <a:txBody>
                    <a:bodyPr/>
                    <a:lstStyle/>
                    <a:p>
                      <a:pPr algn="l" fontAlgn="b"/>
                      <a:r>
                        <a:rPr lang="en-US" sz="2000" u="none" strike="noStrike" dirty="0">
                          <a:effectLst/>
                        </a:rPr>
                        <a:t>Working</a:t>
                      </a:r>
                      <a:endParaRPr lang="en-US" sz="2000" b="0" i="0" u="none" strike="noStrike" dirty="0">
                        <a:solidFill>
                          <a:srgbClr val="000000"/>
                        </a:solidFill>
                        <a:effectLst/>
                        <a:latin typeface="Times New Roman"/>
                      </a:endParaRPr>
                    </a:p>
                  </a:txBody>
                  <a:tcPr marL="7620" marR="7620" marT="7620" marB="0" anchor="b"/>
                </a:tc>
                <a:tc>
                  <a:txBody>
                    <a:bodyPr/>
                    <a:lstStyle/>
                    <a:p>
                      <a:pPr algn="ctr" fontAlgn="b"/>
                      <a:r>
                        <a:rPr lang="en-US" sz="2000" b="0" i="0" u="none" strike="noStrike" dirty="0" smtClean="0">
                          <a:solidFill>
                            <a:srgbClr val="000000"/>
                          </a:solidFill>
                          <a:effectLst/>
                          <a:latin typeface="Times New Roman"/>
                        </a:rPr>
                        <a:t>4.64</a:t>
                      </a:r>
                      <a:endParaRPr lang="en-US" sz="2000" b="0" i="0" u="none" strike="noStrike" dirty="0">
                        <a:solidFill>
                          <a:srgbClr val="000000"/>
                        </a:solidFill>
                        <a:effectLst/>
                        <a:latin typeface="Times New Roman"/>
                      </a:endParaRPr>
                    </a:p>
                  </a:txBody>
                  <a:tcPr marL="7620" marR="7620" marT="7620" marB="0" anchor="b"/>
                </a:tc>
                <a:tc>
                  <a:txBody>
                    <a:bodyPr/>
                    <a:lstStyle/>
                    <a:p>
                      <a:pPr algn="ctr" fontAlgn="b"/>
                      <a:r>
                        <a:rPr lang="en-US" sz="2000" b="0" i="0" u="none" strike="noStrike" dirty="0" smtClean="0">
                          <a:solidFill>
                            <a:srgbClr val="000000"/>
                          </a:solidFill>
                          <a:effectLst/>
                          <a:latin typeface="Times New Roman"/>
                        </a:rPr>
                        <a:t>12.36</a:t>
                      </a:r>
                      <a:endParaRPr lang="en-US" sz="2000" b="0" i="0" u="none" strike="noStrike" dirty="0">
                        <a:solidFill>
                          <a:srgbClr val="000000"/>
                        </a:solidFill>
                        <a:effectLst/>
                        <a:latin typeface="Times New Roman"/>
                      </a:endParaRPr>
                    </a:p>
                  </a:txBody>
                  <a:tcPr marL="7620" marR="7620" marT="7620" marB="0" anchor="b"/>
                </a:tc>
                <a:tc>
                  <a:txBody>
                    <a:bodyPr/>
                    <a:lstStyle/>
                    <a:p>
                      <a:pPr algn="ctr" fontAlgn="b"/>
                      <a:r>
                        <a:rPr lang="en-US" sz="2000" b="0" i="0" u="none" strike="noStrike" dirty="0" smtClean="0">
                          <a:solidFill>
                            <a:srgbClr val="000000"/>
                          </a:solidFill>
                          <a:effectLst/>
                          <a:latin typeface="Times New Roman"/>
                        </a:rPr>
                        <a:t>17.00</a:t>
                      </a:r>
                      <a:endParaRPr lang="en-US" sz="2000" b="0" i="0" u="none" strike="noStrike" dirty="0">
                        <a:solidFill>
                          <a:srgbClr val="000000"/>
                        </a:solidFill>
                        <a:effectLst/>
                        <a:latin typeface="Times New Roman"/>
                      </a:endParaRPr>
                    </a:p>
                  </a:txBody>
                  <a:tcPr marL="7620" marR="7620" marT="7620" marB="0" anchor="b"/>
                </a:tc>
                <a:tc>
                  <a:txBody>
                    <a:bodyPr/>
                    <a:lstStyle/>
                    <a:p>
                      <a:pPr algn="ctr" fontAlgn="b"/>
                      <a:r>
                        <a:rPr lang="en-US" sz="2000" u="none" strike="noStrike" dirty="0">
                          <a:effectLst/>
                        </a:rPr>
                        <a:t>34</a:t>
                      </a:r>
                      <a:endParaRPr lang="en-US" sz="2000" b="0" i="0" u="none" strike="noStrike" dirty="0">
                        <a:solidFill>
                          <a:srgbClr val="000000"/>
                        </a:solidFill>
                        <a:effectLst/>
                        <a:latin typeface="Times New Roman"/>
                      </a:endParaRPr>
                    </a:p>
                  </a:txBody>
                  <a:tcPr marL="7620" marR="7620" marT="7620" marB="0" anchor="b"/>
                </a:tc>
              </a:tr>
              <a:tr h="441960">
                <a:tc gridSpan="2">
                  <a:txBody>
                    <a:bodyPr/>
                    <a:lstStyle/>
                    <a:p>
                      <a:pPr algn="ctr" fontAlgn="b"/>
                      <a:r>
                        <a:rPr lang="en-US" sz="2000" u="none" strike="noStrike" dirty="0">
                          <a:effectLst/>
                        </a:rPr>
                        <a:t>Row Total</a:t>
                      </a:r>
                      <a:endParaRPr lang="en-US" sz="2000" b="0" i="0" u="none" strike="noStrike" dirty="0">
                        <a:solidFill>
                          <a:srgbClr val="000000"/>
                        </a:solidFill>
                        <a:effectLst/>
                        <a:latin typeface="Times New Roman"/>
                      </a:endParaRPr>
                    </a:p>
                  </a:txBody>
                  <a:tcPr marL="7620" marR="7620" marT="7620" marB="0" anchor="b"/>
                </a:tc>
                <a:tc hMerge="1">
                  <a:txBody>
                    <a:bodyPr/>
                    <a:lstStyle/>
                    <a:p>
                      <a:endParaRPr lang="en-US"/>
                    </a:p>
                  </a:txBody>
                  <a:tcPr/>
                </a:tc>
                <a:tc>
                  <a:txBody>
                    <a:bodyPr/>
                    <a:lstStyle/>
                    <a:p>
                      <a:pPr algn="ctr" fontAlgn="b"/>
                      <a:r>
                        <a:rPr lang="en-US" sz="2000" u="none" strike="noStrike">
                          <a:effectLst/>
                        </a:rPr>
                        <a:t>9</a:t>
                      </a:r>
                      <a:endParaRPr lang="en-US" sz="2000" b="0" i="0" u="none" strike="noStrike">
                        <a:solidFill>
                          <a:srgbClr val="000000"/>
                        </a:solidFill>
                        <a:effectLst/>
                        <a:latin typeface="Times New Roman"/>
                      </a:endParaRPr>
                    </a:p>
                  </a:txBody>
                  <a:tcPr marL="7620" marR="7620" marT="7620" marB="0" anchor="b"/>
                </a:tc>
                <a:tc>
                  <a:txBody>
                    <a:bodyPr/>
                    <a:lstStyle/>
                    <a:p>
                      <a:pPr algn="ctr" fontAlgn="b"/>
                      <a:r>
                        <a:rPr lang="en-US" sz="2000" u="none" strike="noStrike">
                          <a:effectLst/>
                        </a:rPr>
                        <a:t>24</a:t>
                      </a:r>
                      <a:endParaRPr lang="en-US" sz="2000" b="0" i="0" u="none" strike="noStrike">
                        <a:solidFill>
                          <a:srgbClr val="000000"/>
                        </a:solidFill>
                        <a:effectLst/>
                        <a:latin typeface="Times New Roman"/>
                      </a:endParaRPr>
                    </a:p>
                  </a:txBody>
                  <a:tcPr marL="7620" marR="7620" marT="7620" marB="0" anchor="b"/>
                </a:tc>
                <a:tc>
                  <a:txBody>
                    <a:bodyPr/>
                    <a:lstStyle/>
                    <a:p>
                      <a:pPr algn="ctr" fontAlgn="b"/>
                      <a:r>
                        <a:rPr lang="en-US" sz="2000" u="none" strike="noStrike" dirty="0">
                          <a:effectLst/>
                        </a:rPr>
                        <a:t>33</a:t>
                      </a:r>
                      <a:endParaRPr lang="en-US" sz="2000" b="0" i="0" u="none" strike="noStrike" dirty="0">
                        <a:solidFill>
                          <a:srgbClr val="000000"/>
                        </a:solidFill>
                        <a:effectLst/>
                        <a:latin typeface="Times New Roman"/>
                      </a:endParaRPr>
                    </a:p>
                  </a:txBody>
                  <a:tcPr marL="7620" marR="7620" marT="7620" marB="0" anchor="b"/>
                </a:tc>
                <a:tc>
                  <a:txBody>
                    <a:bodyPr/>
                    <a:lstStyle/>
                    <a:p>
                      <a:pPr algn="ctr" fontAlgn="b"/>
                      <a:r>
                        <a:rPr lang="en-US" sz="2000" u="none" strike="noStrike" dirty="0">
                          <a:effectLst/>
                        </a:rPr>
                        <a:t>66</a:t>
                      </a:r>
                      <a:endParaRPr lang="en-US" sz="2000" b="0" i="0" u="none" strike="noStrike" dirty="0">
                        <a:solidFill>
                          <a:srgbClr val="000000"/>
                        </a:solidFill>
                        <a:effectLst/>
                        <a:latin typeface="Times New Roman"/>
                      </a:endParaRPr>
                    </a:p>
                  </a:txBody>
                  <a:tcPr marL="7620" marR="7620" marT="7620" marB="0" anchor="b"/>
                </a:tc>
              </a:tr>
            </a:tbl>
          </a:graphicData>
        </a:graphic>
      </p:graphicFrame>
      <p:sp>
        <p:nvSpPr>
          <p:cNvPr id="8" name="TextBox 7"/>
          <p:cNvSpPr txBox="1"/>
          <p:nvPr/>
        </p:nvSpPr>
        <p:spPr>
          <a:xfrm>
            <a:off x="469392" y="3886200"/>
            <a:ext cx="7924800" cy="2246769"/>
          </a:xfrm>
          <a:prstGeom prst="rect">
            <a:avLst/>
          </a:prstGeom>
          <a:noFill/>
        </p:spPr>
        <p:txBody>
          <a:bodyPr wrap="square" rtlCol="0">
            <a:spAutoFit/>
          </a:bodyPr>
          <a:lstStyle/>
          <a:p>
            <a:r>
              <a:rPr lang="en-US" sz="2800" dirty="0" smtClean="0"/>
              <a:t>To find each expected cell value use the formula: (row total)*(column total)/grand total</a:t>
            </a:r>
          </a:p>
          <a:p>
            <a:endParaRPr lang="en-US" sz="2800" dirty="0"/>
          </a:p>
          <a:p>
            <a:r>
              <a:rPr lang="en-US" sz="2800" dirty="0" smtClean="0"/>
              <a:t>For example, for the first cell the expected cell count would be 32*9/66 = 4.36</a:t>
            </a:r>
            <a:endParaRPr lang="en-US" sz="2800" dirty="0"/>
          </a:p>
        </p:txBody>
      </p:sp>
    </p:spTree>
    <p:extLst>
      <p:ext uri="{BB962C8B-B14F-4D97-AF65-F5344CB8AC3E}">
        <p14:creationId xmlns:p14="http://schemas.microsoft.com/office/powerpoint/2010/main" val="1112343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304800"/>
            <a:ext cx="7924800" cy="523220"/>
          </a:xfrm>
          <a:prstGeom prst="rect">
            <a:avLst/>
          </a:prstGeom>
          <a:noFill/>
        </p:spPr>
        <p:txBody>
          <a:bodyPr wrap="square" rtlCol="0">
            <a:spAutoFit/>
          </a:bodyPr>
          <a:lstStyle/>
          <a:p>
            <a:r>
              <a:rPr lang="en-US" sz="2800" dirty="0" smtClean="0"/>
              <a:t>Observed</a:t>
            </a:r>
            <a:endParaRPr lang="en-US" sz="2800" dirty="0"/>
          </a:p>
        </p:txBody>
      </p:sp>
      <p:graphicFrame>
        <p:nvGraphicFramePr>
          <p:cNvPr id="5" name="Table 4"/>
          <p:cNvGraphicFramePr>
            <a:graphicFrameLocks noGrp="1"/>
          </p:cNvGraphicFramePr>
          <p:nvPr>
            <p:extLst>
              <p:ext uri="{D42A27DB-BD31-4B8C-83A1-F6EECF244321}">
                <p14:modId xmlns:p14="http://schemas.microsoft.com/office/powerpoint/2010/main" val="2297889815"/>
              </p:ext>
            </p:extLst>
          </p:nvPr>
        </p:nvGraphicFramePr>
        <p:xfrm>
          <a:off x="1752600" y="840212"/>
          <a:ext cx="6781802" cy="2209800"/>
        </p:xfrm>
        <a:graphic>
          <a:graphicData uri="http://schemas.openxmlformats.org/drawingml/2006/table">
            <a:tbl>
              <a:tblPr>
                <a:tableStyleId>{5C22544A-7EE6-4342-B048-85BDC9FD1C3A}</a:tableStyleId>
              </a:tblPr>
              <a:tblGrid>
                <a:gridCol w="1311809"/>
                <a:gridCol w="1039546"/>
                <a:gridCol w="1039546"/>
                <a:gridCol w="1039546"/>
                <a:gridCol w="1039546"/>
                <a:gridCol w="1311809"/>
              </a:tblGrid>
              <a:tr h="441960">
                <a:tc>
                  <a:txBody>
                    <a:bodyPr/>
                    <a:lstStyle/>
                    <a:p>
                      <a:pPr algn="l" fontAlgn="b"/>
                      <a:endParaRPr lang="en-US" sz="2000" b="0" i="0" u="none" strike="noStrike" dirty="0">
                        <a:solidFill>
                          <a:srgbClr val="000000"/>
                        </a:solidFill>
                        <a:effectLst/>
                        <a:latin typeface="Times New Roman"/>
                      </a:endParaRPr>
                    </a:p>
                  </a:txBody>
                  <a:tcPr marL="7620" marR="7620" marT="7620" marB="0" anchor="b"/>
                </a:tc>
                <a:tc gridSpan="4">
                  <a:txBody>
                    <a:bodyPr/>
                    <a:lstStyle/>
                    <a:p>
                      <a:pPr algn="ctr" fontAlgn="b"/>
                      <a:r>
                        <a:rPr lang="en-US" sz="2000" u="none" strike="noStrike" dirty="0">
                          <a:effectLst/>
                        </a:rPr>
                        <a:t>Nursery-Rhyme Knowledge</a:t>
                      </a:r>
                      <a:endParaRPr lang="en-US" sz="2000" b="0" i="0" u="none" strike="noStrike" dirty="0">
                        <a:solidFill>
                          <a:srgbClr val="000000"/>
                        </a:solidFill>
                        <a:effectLst/>
                        <a:latin typeface="Times New Roman"/>
                      </a:endParaRPr>
                    </a:p>
                  </a:txBody>
                  <a:tcPr marL="7620" marR="7620" marT="7620" marB="0" anchor="b"/>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2000" u="none" strike="noStrike" dirty="0">
                          <a:effectLst/>
                        </a:rPr>
                        <a:t>Column</a:t>
                      </a:r>
                      <a:endParaRPr lang="en-US" sz="2000" b="0" i="0" u="none" strike="noStrike" dirty="0">
                        <a:solidFill>
                          <a:srgbClr val="000000"/>
                        </a:solidFill>
                        <a:effectLst/>
                        <a:latin typeface="Times New Roman"/>
                      </a:endParaRPr>
                    </a:p>
                  </a:txBody>
                  <a:tcPr marL="7620" marR="7620" marT="7620" marB="0" anchor="b"/>
                </a:tc>
              </a:tr>
              <a:tr h="441960">
                <a:tc>
                  <a:txBody>
                    <a:bodyPr/>
                    <a:lstStyle/>
                    <a:p>
                      <a:pPr algn="l" fontAlgn="b"/>
                      <a:endParaRPr lang="en-US" sz="2000" b="0" i="0" u="none" strike="noStrike" dirty="0">
                        <a:solidFill>
                          <a:srgbClr val="000000"/>
                        </a:solidFill>
                        <a:effectLst/>
                        <a:latin typeface="Times New Roman"/>
                      </a:endParaRPr>
                    </a:p>
                  </a:txBody>
                  <a:tcPr marL="7620" marR="7620" marT="7620" marB="0" anchor="b"/>
                </a:tc>
                <a:tc>
                  <a:txBody>
                    <a:bodyPr/>
                    <a:lstStyle/>
                    <a:p>
                      <a:pPr algn="l" fontAlgn="b"/>
                      <a:endParaRPr lang="en-US" sz="2000" b="0" i="0" u="none" strike="noStrike">
                        <a:solidFill>
                          <a:srgbClr val="000000"/>
                        </a:solidFill>
                        <a:effectLst/>
                        <a:latin typeface="Times New Roman"/>
                      </a:endParaRPr>
                    </a:p>
                  </a:txBody>
                  <a:tcPr marL="7620" marR="7620" marT="7620" marB="0" anchor="b"/>
                </a:tc>
                <a:tc>
                  <a:txBody>
                    <a:bodyPr/>
                    <a:lstStyle/>
                    <a:p>
                      <a:pPr algn="ctr" fontAlgn="b"/>
                      <a:r>
                        <a:rPr lang="en-US" sz="2000" u="none" strike="noStrike" dirty="0">
                          <a:effectLst/>
                        </a:rPr>
                        <a:t>A Few</a:t>
                      </a:r>
                      <a:endParaRPr lang="en-US" sz="2000" b="0" i="0" u="none" strike="noStrike" dirty="0">
                        <a:solidFill>
                          <a:srgbClr val="000000"/>
                        </a:solidFill>
                        <a:effectLst/>
                        <a:latin typeface="Times New Roman"/>
                      </a:endParaRPr>
                    </a:p>
                  </a:txBody>
                  <a:tcPr marL="7620" marR="7620" marT="7620" marB="0" anchor="b"/>
                </a:tc>
                <a:tc>
                  <a:txBody>
                    <a:bodyPr/>
                    <a:lstStyle/>
                    <a:p>
                      <a:pPr algn="ctr" fontAlgn="b"/>
                      <a:r>
                        <a:rPr lang="en-US" sz="2000" u="none" strike="noStrike" dirty="0">
                          <a:effectLst/>
                        </a:rPr>
                        <a:t>Some</a:t>
                      </a:r>
                      <a:endParaRPr lang="en-US" sz="2000" b="0" i="0" u="none" strike="noStrike" dirty="0">
                        <a:solidFill>
                          <a:srgbClr val="000000"/>
                        </a:solidFill>
                        <a:effectLst/>
                        <a:latin typeface="Times New Roman"/>
                      </a:endParaRPr>
                    </a:p>
                  </a:txBody>
                  <a:tcPr marL="7620" marR="7620" marT="7620" marB="0" anchor="b"/>
                </a:tc>
                <a:tc>
                  <a:txBody>
                    <a:bodyPr/>
                    <a:lstStyle/>
                    <a:p>
                      <a:pPr algn="ctr" fontAlgn="b"/>
                      <a:r>
                        <a:rPr lang="en-US" sz="2000" u="none" strike="noStrike">
                          <a:effectLst/>
                        </a:rPr>
                        <a:t>Lots</a:t>
                      </a:r>
                      <a:endParaRPr lang="en-US" sz="2000" b="0" i="0" u="none" strike="noStrike">
                        <a:solidFill>
                          <a:srgbClr val="000000"/>
                        </a:solidFill>
                        <a:effectLst/>
                        <a:latin typeface="Times New Roman"/>
                      </a:endParaRPr>
                    </a:p>
                  </a:txBody>
                  <a:tcPr marL="7620" marR="7620" marT="7620" marB="0" anchor="b"/>
                </a:tc>
                <a:tc>
                  <a:txBody>
                    <a:bodyPr/>
                    <a:lstStyle/>
                    <a:p>
                      <a:pPr algn="ctr" fontAlgn="b"/>
                      <a:r>
                        <a:rPr lang="en-US" sz="2000" u="none" strike="noStrike" dirty="0">
                          <a:effectLst/>
                        </a:rPr>
                        <a:t>Total</a:t>
                      </a:r>
                      <a:endParaRPr lang="en-US" sz="2000" b="0" i="0" u="none" strike="noStrike" dirty="0">
                        <a:solidFill>
                          <a:srgbClr val="000000"/>
                        </a:solidFill>
                        <a:effectLst/>
                        <a:latin typeface="Times New Roman"/>
                      </a:endParaRPr>
                    </a:p>
                  </a:txBody>
                  <a:tcPr marL="7620" marR="7620" marT="7620" marB="0" anchor="b"/>
                </a:tc>
              </a:tr>
              <a:tr h="441960">
                <a:tc>
                  <a:txBody>
                    <a:bodyPr/>
                    <a:lstStyle/>
                    <a:p>
                      <a:pPr algn="l" fontAlgn="b"/>
                      <a:r>
                        <a:rPr lang="en-US" sz="2000" u="none" strike="noStrike" dirty="0">
                          <a:effectLst/>
                        </a:rPr>
                        <a:t>Social</a:t>
                      </a:r>
                      <a:endParaRPr lang="en-US" sz="2000" b="0" i="0" u="none" strike="noStrike" dirty="0">
                        <a:solidFill>
                          <a:srgbClr val="000000"/>
                        </a:solidFill>
                        <a:effectLst/>
                        <a:latin typeface="Times New Roman"/>
                      </a:endParaRPr>
                    </a:p>
                  </a:txBody>
                  <a:tcPr marL="7620" marR="7620" marT="7620" marB="0" anchor="b"/>
                </a:tc>
                <a:tc>
                  <a:txBody>
                    <a:bodyPr/>
                    <a:lstStyle/>
                    <a:p>
                      <a:pPr algn="l" fontAlgn="b"/>
                      <a:r>
                        <a:rPr lang="en-US" sz="2000" u="none" strike="noStrike" dirty="0">
                          <a:effectLst/>
                        </a:rPr>
                        <a:t>Middle</a:t>
                      </a:r>
                      <a:endParaRPr lang="en-US" sz="2000" b="0" i="0" u="none" strike="noStrike" dirty="0">
                        <a:solidFill>
                          <a:srgbClr val="000000"/>
                        </a:solidFill>
                        <a:effectLst/>
                        <a:latin typeface="Times New Roman"/>
                      </a:endParaRPr>
                    </a:p>
                  </a:txBody>
                  <a:tcPr marL="7620" marR="7620" marT="7620" marB="0" anchor="b"/>
                </a:tc>
                <a:tc>
                  <a:txBody>
                    <a:bodyPr/>
                    <a:lstStyle/>
                    <a:p>
                      <a:pPr algn="ctr" fontAlgn="b"/>
                      <a:r>
                        <a:rPr lang="en-US" sz="2000" u="none" strike="noStrike">
                          <a:effectLst/>
                        </a:rPr>
                        <a:t>4</a:t>
                      </a:r>
                      <a:endParaRPr lang="en-US" sz="2000" b="0" i="0" u="none" strike="noStrike">
                        <a:solidFill>
                          <a:srgbClr val="000000"/>
                        </a:solidFill>
                        <a:effectLst/>
                        <a:latin typeface="Times New Roman"/>
                      </a:endParaRPr>
                    </a:p>
                  </a:txBody>
                  <a:tcPr marL="7620" marR="7620" marT="7620" marB="0" anchor="b"/>
                </a:tc>
                <a:tc>
                  <a:txBody>
                    <a:bodyPr/>
                    <a:lstStyle/>
                    <a:p>
                      <a:pPr algn="ctr" fontAlgn="b"/>
                      <a:r>
                        <a:rPr lang="en-US" sz="2000" u="none" strike="noStrike" dirty="0">
                          <a:effectLst/>
                        </a:rPr>
                        <a:t>13</a:t>
                      </a:r>
                      <a:endParaRPr lang="en-US" sz="2000" b="0" i="0" u="none" strike="noStrike" dirty="0">
                        <a:solidFill>
                          <a:srgbClr val="000000"/>
                        </a:solidFill>
                        <a:effectLst/>
                        <a:latin typeface="Times New Roman"/>
                      </a:endParaRPr>
                    </a:p>
                  </a:txBody>
                  <a:tcPr marL="7620" marR="7620" marT="7620" marB="0" anchor="b"/>
                </a:tc>
                <a:tc>
                  <a:txBody>
                    <a:bodyPr/>
                    <a:lstStyle/>
                    <a:p>
                      <a:pPr algn="ctr" fontAlgn="b"/>
                      <a:r>
                        <a:rPr lang="en-US" sz="2000" u="none" strike="noStrike" dirty="0">
                          <a:effectLst/>
                        </a:rPr>
                        <a:t>15</a:t>
                      </a:r>
                      <a:endParaRPr lang="en-US" sz="2000" b="0" i="0" u="none" strike="noStrike" dirty="0">
                        <a:solidFill>
                          <a:srgbClr val="000000"/>
                        </a:solidFill>
                        <a:effectLst/>
                        <a:latin typeface="Times New Roman"/>
                      </a:endParaRPr>
                    </a:p>
                  </a:txBody>
                  <a:tcPr marL="7620" marR="7620" marT="7620" marB="0" anchor="b"/>
                </a:tc>
                <a:tc>
                  <a:txBody>
                    <a:bodyPr/>
                    <a:lstStyle/>
                    <a:p>
                      <a:pPr algn="ctr" fontAlgn="b"/>
                      <a:r>
                        <a:rPr lang="en-US" sz="2000" u="none" strike="noStrike" dirty="0">
                          <a:effectLst/>
                        </a:rPr>
                        <a:t>32</a:t>
                      </a:r>
                      <a:endParaRPr lang="en-US" sz="2000" b="0" i="0" u="none" strike="noStrike" dirty="0">
                        <a:solidFill>
                          <a:srgbClr val="000000"/>
                        </a:solidFill>
                        <a:effectLst/>
                        <a:latin typeface="Times New Roman"/>
                      </a:endParaRPr>
                    </a:p>
                  </a:txBody>
                  <a:tcPr marL="7620" marR="7620" marT="7620" marB="0" anchor="b"/>
                </a:tc>
              </a:tr>
              <a:tr h="441960">
                <a:tc>
                  <a:txBody>
                    <a:bodyPr/>
                    <a:lstStyle/>
                    <a:p>
                      <a:pPr algn="l" fontAlgn="b"/>
                      <a:r>
                        <a:rPr lang="en-US" sz="2000" u="none" strike="noStrike" dirty="0">
                          <a:effectLst/>
                        </a:rPr>
                        <a:t>Class</a:t>
                      </a:r>
                      <a:endParaRPr lang="en-US" sz="2000" b="0" i="0" u="none" strike="noStrike" dirty="0">
                        <a:solidFill>
                          <a:srgbClr val="000000"/>
                        </a:solidFill>
                        <a:effectLst/>
                        <a:latin typeface="Times New Roman"/>
                      </a:endParaRPr>
                    </a:p>
                  </a:txBody>
                  <a:tcPr marL="7620" marR="7620" marT="7620" marB="0" anchor="b"/>
                </a:tc>
                <a:tc>
                  <a:txBody>
                    <a:bodyPr/>
                    <a:lstStyle/>
                    <a:p>
                      <a:pPr algn="l" fontAlgn="b"/>
                      <a:r>
                        <a:rPr lang="en-US" sz="2000" u="none" strike="noStrike" dirty="0">
                          <a:effectLst/>
                        </a:rPr>
                        <a:t>Working</a:t>
                      </a:r>
                      <a:endParaRPr lang="en-US" sz="2000" b="0" i="0" u="none" strike="noStrike" dirty="0">
                        <a:solidFill>
                          <a:srgbClr val="000000"/>
                        </a:solidFill>
                        <a:effectLst/>
                        <a:latin typeface="Times New Roman"/>
                      </a:endParaRPr>
                    </a:p>
                  </a:txBody>
                  <a:tcPr marL="7620" marR="7620" marT="7620" marB="0" anchor="b"/>
                </a:tc>
                <a:tc>
                  <a:txBody>
                    <a:bodyPr/>
                    <a:lstStyle/>
                    <a:p>
                      <a:pPr algn="ctr" fontAlgn="b"/>
                      <a:r>
                        <a:rPr lang="en-US" sz="2000" u="none" strike="noStrike" dirty="0">
                          <a:effectLst/>
                        </a:rPr>
                        <a:t>5</a:t>
                      </a:r>
                      <a:endParaRPr lang="en-US" sz="2000" b="0" i="0" u="none" strike="noStrike" dirty="0">
                        <a:solidFill>
                          <a:srgbClr val="000000"/>
                        </a:solidFill>
                        <a:effectLst/>
                        <a:latin typeface="Times New Roman"/>
                      </a:endParaRPr>
                    </a:p>
                  </a:txBody>
                  <a:tcPr marL="7620" marR="7620" marT="7620" marB="0" anchor="b"/>
                </a:tc>
                <a:tc>
                  <a:txBody>
                    <a:bodyPr/>
                    <a:lstStyle/>
                    <a:p>
                      <a:pPr algn="ctr" fontAlgn="b"/>
                      <a:r>
                        <a:rPr lang="en-US" sz="2000" u="none" strike="noStrike" dirty="0">
                          <a:effectLst/>
                        </a:rPr>
                        <a:t>11</a:t>
                      </a:r>
                      <a:endParaRPr lang="en-US" sz="2000" b="0" i="0" u="none" strike="noStrike" dirty="0">
                        <a:solidFill>
                          <a:srgbClr val="000000"/>
                        </a:solidFill>
                        <a:effectLst/>
                        <a:latin typeface="Times New Roman"/>
                      </a:endParaRPr>
                    </a:p>
                  </a:txBody>
                  <a:tcPr marL="7620" marR="7620" marT="7620" marB="0" anchor="b"/>
                </a:tc>
                <a:tc>
                  <a:txBody>
                    <a:bodyPr/>
                    <a:lstStyle/>
                    <a:p>
                      <a:pPr algn="ctr" fontAlgn="b"/>
                      <a:r>
                        <a:rPr lang="en-US" sz="2000" u="none" strike="noStrike" dirty="0">
                          <a:effectLst/>
                        </a:rPr>
                        <a:t>18</a:t>
                      </a:r>
                      <a:endParaRPr lang="en-US" sz="2000" b="0" i="0" u="none" strike="noStrike" dirty="0">
                        <a:solidFill>
                          <a:srgbClr val="000000"/>
                        </a:solidFill>
                        <a:effectLst/>
                        <a:latin typeface="Times New Roman"/>
                      </a:endParaRPr>
                    </a:p>
                  </a:txBody>
                  <a:tcPr marL="7620" marR="7620" marT="7620" marB="0" anchor="b"/>
                </a:tc>
                <a:tc>
                  <a:txBody>
                    <a:bodyPr/>
                    <a:lstStyle/>
                    <a:p>
                      <a:pPr algn="ctr" fontAlgn="b"/>
                      <a:r>
                        <a:rPr lang="en-US" sz="2000" u="none" strike="noStrike" dirty="0">
                          <a:effectLst/>
                        </a:rPr>
                        <a:t>34</a:t>
                      </a:r>
                      <a:endParaRPr lang="en-US" sz="2000" b="0" i="0" u="none" strike="noStrike" dirty="0">
                        <a:solidFill>
                          <a:srgbClr val="000000"/>
                        </a:solidFill>
                        <a:effectLst/>
                        <a:latin typeface="Times New Roman"/>
                      </a:endParaRPr>
                    </a:p>
                  </a:txBody>
                  <a:tcPr marL="7620" marR="7620" marT="7620" marB="0" anchor="b"/>
                </a:tc>
              </a:tr>
              <a:tr h="441960">
                <a:tc gridSpan="2">
                  <a:txBody>
                    <a:bodyPr/>
                    <a:lstStyle/>
                    <a:p>
                      <a:pPr algn="ctr" fontAlgn="b"/>
                      <a:r>
                        <a:rPr lang="en-US" sz="2000" u="none" strike="noStrike" dirty="0">
                          <a:effectLst/>
                        </a:rPr>
                        <a:t>Row Total</a:t>
                      </a:r>
                      <a:endParaRPr lang="en-US" sz="2000" b="0" i="0" u="none" strike="noStrike" dirty="0">
                        <a:solidFill>
                          <a:srgbClr val="000000"/>
                        </a:solidFill>
                        <a:effectLst/>
                        <a:latin typeface="Times New Roman"/>
                      </a:endParaRPr>
                    </a:p>
                  </a:txBody>
                  <a:tcPr marL="7620" marR="7620" marT="7620" marB="0" anchor="b"/>
                </a:tc>
                <a:tc hMerge="1">
                  <a:txBody>
                    <a:bodyPr/>
                    <a:lstStyle/>
                    <a:p>
                      <a:endParaRPr lang="en-US"/>
                    </a:p>
                  </a:txBody>
                  <a:tcPr/>
                </a:tc>
                <a:tc>
                  <a:txBody>
                    <a:bodyPr/>
                    <a:lstStyle/>
                    <a:p>
                      <a:pPr algn="ctr" fontAlgn="b"/>
                      <a:r>
                        <a:rPr lang="en-US" sz="2000" u="none" strike="noStrike">
                          <a:effectLst/>
                        </a:rPr>
                        <a:t>9</a:t>
                      </a:r>
                      <a:endParaRPr lang="en-US" sz="2000" b="0" i="0" u="none" strike="noStrike">
                        <a:solidFill>
                          <a:srgbClr val="000000"/>
                        </a:solidFill>
                        <a:effectLst/>
                        <a:latin typeface="Times New Roman"/>
                      </a:endParaRPr>
                    </a:p>
                  </a:txBody>
                  <a:tcPr marL="7620" marR="7620" marT="7620" marB="0" anchor="b"/>
                </a:tc>
                <a:tc>
                  <a:txBody>
                    <a:bodyPr/>
                    <a:lstStyle/>
                    <a:p>
                      <a:pPr algn="ctr" fontAlgn="b"/>
                      <a:r>
                        <a:rPr lang="en-US" sz="2000" u="none" strike="noStrike">
                          <a:effectLst/>
                        </a:rPr>
                        <a:t>24</a:t>
                      </a:r>
                      <a:endParaRPr lang="en-US" sz="2000" b="0" i="0" u="none" strike="noStrike">
                        <a:solidFill>
                          <a:srgbClr val="000000"/>
                        </a:solidFill>
                        <a:effectLst/>
                        <a:latin typeface="Times New Roman"/>
                      </a:endParaRPr>
                    </a:p>
                  </a:txBody>
                  <a:tcPr marL="7620" marR="7620" marT="7620" marB="0" anchor="b"/>
                </a:tc>
                <a:tc>
                  <a:txBody>
                    <a:bodyPr/>
                    <a:lstStyle/>
                    <a:p>
                      <a:pPr algn="ctr" fontAlgn="b"/>
                      <a:r>
                        <a:rPr lang="en-US" sz="2000" u="none" strike="noStrike" dirty="0">
                          <a:effectLst/>
                        </a:rPr>
                        <a:t>33</a:t>
                      </a:r>
                      <a:endParaRPr lang="en-US" sz="2000" b="0" i="0" u="none" strike="noStrike" dirty="0">
                        <a:solidFill>
                          <a:srgbClr val="000000"/>
                        </a:solidFill>
                        <a:effectLst/>
                        <a:latin typeface="Times New Roman"/>
                      </a:endParaRPr>
                    </a:p>
                  </a:txBody>
                  <a:tcPr marL="7620" marR="7620" marT="7620" marB="0" anchor="b"/>
                </a:tc>
                <a:tc>
                  <a:txBody>
                    <a:bodyPr/>
                    <a:lstStyle/>
                    <a:p>
                      <a:pPr algn="ctr" fontAlgn="b"/>
                      <a:r>
                        <a:rPr lang="en-US" sz="2000" u="none" strike="noStrike" dirty="0">
                          <a:effectLst/>
                        </a:rPr>
                        <a:t>66</a:t>
                      </a:r>
                      <a:endParaRPr lang="en-US" sz="2000" b="0" i="0" u="none" strike="noStrike" dirty="0">
                        <a:solidFill>
                          <a:srgbClr val="000000"/>
                        </a:solidFill>
                        <a:effectLst/>
                        <a:latin typeface="Times New Roman"/>
                      </a:endParaRPr>
                    </a:p>
                  </a:txBody>
                  <a:tcPr marL="7620" marR="7620" marT="7620" marB="0" anchor="b"/>
                </a:tc>
              </a:tr>
            </a:tbl>
          </a:graphicData>
        </a:graphic>
      </p:graphicFrame>
      <p:sp>
        <p:nvSpPr>
          <p:cNvPr id="6" name="TextBox 5"/>
          <p:cNvSpPr txBox="1"/>
          <p:nvPr/>
        </p:nvSpPr>
        <p:spPr>
          <a:xfrm>
            <a:off x="457200" y="3581400"/>
            <a:ext cx="7924800" cy="523220"/>
          </a:xfrm>
          <a:prstGeom prst="rect">
            <a:avLst/>
          </a:prstGeom>
          <a:noFill/>
        </p:spPr>
        <p:txBody>
          <a:bodyPr wrap="square" rtlCol="0">
            <a:spAutoFit/>
          </a:bodyPr>
          <a:lstStyle/>
          <a:p>
            <a:r>
              <a:rPr lang="en-US" sz="2800" dirty="0" smtClean="0"/>
              <a:t>Expected</a:t>
            </a:r>
            <a:endParaRPr lang="en-US" sz="2800" dirty="0"/>
          </a:p>
        </p:txBody>
      </p:sp>
      <p:graphicFrame>
        <p:nvGraphicFramePr>
          <p:cNvPr id="8" name="Table 7"/>
          <p:cNvGraphicFramePr>
            <a:graphicFrameLocks noGrp="1"/>
          </p:cNvGraphicFramePr>
          <p:nvPr>
            <p:extLst>
              <p:ext uri="{D42A27DB-BD31-4B8C-83A1-F6EECF244321}">
                <p14:modId xmlns:p14="http://schemas.microsoft.com/office/powerpoint/2010/main" val="3435449317"/>
              </p:ext>
            </p:extLst>
          </p:nvPr>
        </p:nvGraphicFramePr>
        <p:xfrm>
          <a:off x="1752600" y="4122908"/>
          <a:ext cx="6781802" cy="2209800"/>
        </p:xfrm>
        <a:graphic>
          <a:graphicData uri="http://schemas.openxmlformats.org/drawingml/2006/table">
            <a:tbl>
              <a:tblPr>
                <a:tableStyleId>{5C22544A-7EE6-4342-B048-85BDC9FD1C3A}</a:tableStyleId>
              </a:tblPr>
              <a:tblGrid>
                <a:gridCol w="1311809"/>
                <a:gridCol w="1039546"/>
                <a:gridCol w="1039546"/>
                <a:gridCol w="1039546"/>
                <a:gridCol w="1039546"/>
                <a:gridCol w="1311809"/>
              </a:tblGrid>
              <a:tr h="441960">
                <a:tc>
                  <a:txBody>
                    <a:bodyPr/>
                    <a:lstStyle/>
                    <a:p>
                      <a:pPr algn="l" fontAlgn="b"/>
                      <a:endParaRPr lang="en-US" sz="2000" b="0" i="0" u="none" strike="noStrike" dirty="0">
                        <a:solidFill>
                          <a:srgbClr val="000000"/>
                        </a:solidFill>
                        <a:effectLst/>
                        <a:latin typeface="Times New Roman"/>
                      </a:endParaRPr>
                    </a:p>
                  </a:txBody>
                  <a:tcPr marL="7620" marR="7620" marT="7620" marB="0" anchor="b"/>
                </a:tc>
                <a:tc gridSpan="4">
                  <a:txBody>
                    <a:bodyPr/>
                    <a:lstStyle/>
                    <a:p>
                      <a:pPr algn="ctr" fontAlgn="b"/>
                      <a:r>
                        <a:rPr lang="en-US" sz="2000" u="none" strike="noStrike" dirty="0">
                          <a:effectLst/>
                        </a:rPr>
                        <a:t>Nursery-Rhyme Knowledge</a:t>
                      </a:r>
                      <a:endParaRPr lang="en-US" sz="2000" b="0" i="0" u="none" strike="noStrike" dirty="0">
                        <a:solidFill>
                          <a:srgbClr val="000000"/>
                        </a:solidFill>
                        <a:effectLst/>
                        <a:latin typeface="Times New Roman"/>
                      </a:endParaRPr>
                    </a:p>
                  </a:txBody>
                  <a:tcPr marL="7620" marR="7620" marT="7620" marB="0" anchor="b"/>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2000" u="none" strike="noStrike" dirty="0">
                          <a:effectLst/>
                        </a:rPr>
                        <a:t>Column</a:t>
                      </a:r>
                      <a:endParaRPr lang="en-US" sz="2000" b="0" i="0" u="none" strike="noStrike" dirty="0">
                        <a:solidFill>
                          <a:srgbClr val="000000"/>
                        </a:solidFill>
                        <a:effectLst/>
                        <a:latin typeface="Times New Roman"/>
                      </a:endParaRPr>
                    </a:p>
                  </a:txBody>
                  <a:tcPr marL="7620" marR="7620" marT="7620" marB="0" anchor="b"/>
                </a:tc>
              </a:tr>
              <a:tr h="441960">
                <a:tc>
                  <a:txBody>
                    <a:bodyPr/>
                    <a:lstStyle/>
                    <a:p>
                      <a:pPr algn="l" fontAlgn="b"/>
                      <a:endParaRPr lang="en-US" sz="2000" b="0" i="0" u="none" strike="noStrike" dirty="0">
                        <a:solidFill>
                          <a:srgbClr val="000000"/>
                        </a:solidFill>
                        <a:effectLst/>
                        <a:latin typeface="Times New Roman"/>
                      </a:endParaRPr>
                    </a:p>
                  </a:txBody>
                  <a:tcPr marL="7620" marR="7620" marT="7620" marB="0" anchor="b"/>
                </a:tc>
                <a:tc>
                  <a:txBody>
                    <a:bodyPr/>
                    <a:lstStyle/>
                    <a:p>
                      <a:pPr algn="l" fontAlgn="b"/>
                      <a:endParaRPr lang="en-US" sz="2000" b="0" i="0" u="none" strike="noStrike">
                        <a:solidFill>
                          <a:srgbClr val="000000"/>
                        </a:solidFill>
                        <a:effectLst/>
                        <a:latin typeface="Times New Roman"/>
                      </a:endParaRPr>
                    </a:p>
                  </a:txBody>
                  <a:tcPr marL="7620" marR="7620" marT="7620" marB="0" anchor="b"/>
                </a:tc>
                <a:tc>
                  <a:txBody>
                    <a:bodyPr/>
                    <a:lstStyle/>
                    <a:p>
                      <a:pPr algn="ctr" fontAlgn="b"/>
                      <a:r>
                        <a:rPr lang="en-US" sz="2000" u="none" strike="noStrike" dirty="0">
                          <a:effectLst/>
                        </a:rPr>
                        <a:t>A Few</a:t>
                      </a:r>
                      <a:endParaRPr lang="en-US" sz="2000" b="0" i="0" u="none" strike="noStrike" dirty="0">
                        <a:solidFill>
                          <a:srgbClr val="000000"/>
                        </a:solidFill>
                        <a:effectLst/>
                        <a:latin typeface="Times New Roman"/>
                      </a:endParaRPr>
                    </a:p>
                  </a:txBody>
                  <a:tcPr marL="7620" marR="7620" marT="7620" marB="0" anchor="b"/>
                </a:tc>
                <a:tc>
                  <a:txBody>
                    <a:bodyPr/>
                    <a:lstStyle/>
                    <a:p>
                      <a:pPr algn="ctr" fontAlgn="b"/>
                      <a:r>
                        <a:rPr lang="en-US" sz="2000" u="none" strike="noStrike" dirty="0">
                          <a:effectLst/>
                        </a:rPr>
                        <a:t>Some</a:t>
                      </a:r>
                      <a:endParaRPr lang="en-US" sz="2000" b="0" i="0" u="none" strike="noStrike" dirty="0">
                        <a:solidFill>
                          <a:srgbClr val="000000"/>
                        </a:solidFill>
                        <a:effectLst/>
                        <a:latin typeface="Times New Roman"/>
                      </a:endParaRPr>
                    </a:p>
                  </a:txBody>
                  <a:tcPr marL="7620" marR="7620" marT="7620" marB="0" anchor="b"/>
                </a:tc>
                <a:tc>
                  <a:txBody>
                    <a:bodyPr/>
                    <a:lstStyle/>
                    <a:p>
                      <a:pPr algn="ctr" fontAlgn="b"/>
                      <a:r>
                        <a:rPr lang="en-US" sz="2000" u="none" strike="noStrike">
                          <a:effectLst/>
                        </a:rPr>
                        <a:t>Lots</a:t>
                      </a:r>
                      <a:endParaRPr lang="en-US" sz="2000" b="0" i="0" u="none" strike="noStrike">
                        <a:solidFill>
                          <a:srgbClr val="000000"/>
                        </a:solidFill>
                        <a:effectLst/>
                        <a:latin typeface="Times New Roman"/>
                      </a:endParaRPr>
                    </a:p>
                  </a:txBody>
                  <a:tcPr marL="7620" marR="7620" marT="7620" marB="0" anchor="b"/>
                </a:tc>
                <a:tc>
                  <a:txBody>
                    <a:bodyPr/>
                    <a:lstStyle/>
                    <a:p>
                      <a:pPr algn="ctr" fontAlgn="b"/>
                      <a:r>
                        <a:rPr lang="en-US" sz="2000" u="none" strike="noStrike" dirty="0">
                          <a:effectLst/>
                        </a:rPr>
                        <a:t>Total</a:t>
                      </a:r>
                      <a:endParaRPr lang="en-US" sz="2000" b="0" i="0" u="none" strike="noStrike" dirty="0">
                        <a:solidFill>
                          <a:srgbClr val="000000"/>
                        </a:solidFill>
                        <a:effectLst/>
                        <a:latin typeface="Times New Roman"/>
                      </a:endParaRPr>
                    </a:p>
                  </a:txBody>
                  <a:tcPr marL="7620" marR="7620" marT="7620" marB="0" anchor="b"/>
                </a:tc>
              </a:tr>
              <a:tr h="441960">
                <a:tc>
                  <a:txBody>
                    <a:bodyPr/>
                    <a:lstStyle/>
                    <a:p>
                      <a:pPr algn="l" fontAlgn="b"/>
                      <a:r>
                        <a:rPr lang="en-US" sz="2000" u="none" strike="noStrike" dirty="0">
                          <a:effectLst/>
                        </a:rPr>
                        <a:t>Social</a:t>
                      </a:r>
                      <a:endParaRPr lang="en-US" sz="2000" b="0" i="0" u="none" strike="noStrike" dirty="0">
                        <a:solidFill>
                          <a:srgbClr val="000000"/>
                        </a:solidFill>
                        <a:effectLst/>
                        <a:latin typeface="Times New Roman"/>
                      </a:endParaRPr>
                    </a:p>
                  </a:txBody>
                  <a:tcPr marL="7620" marR="7620" marT="7620" marB="0" anchor="b"/>
                </a:tc>
                <a:tc>
                  <a:txBody>
                    <a:bodyPr/>
                    <a:lstStyle/>
                    <a:p>
                      <a:pPr algn="l" fontAlgn="b"/>
                      <a:r>
                        <a:rPr lang="en-US" sz="2000" u="none" strike="noStrike" dirty="0">
                          <a:effectLst/>
                        </a:rPr>
                        <a:t>Middle</a:t>
                      </a:r>
                      <a:endParaRPr lang="en-US" sz="2000" b="0" i="0" u="none" strike="noStrike" dirty="0">
                        <a:solidFill>
                          <a:srgbClr val="000000"/>
                        </a:solidFill>
                        <a:effectLst/>
                        <a:latin typeface="Times New Roman"/>
                      </a:endParaRPr>
                    </a:p>
                  </a:txBody>
                  <a:tcPr marL="7620" marR="7620" marT="7620" marB="0" anchor="b"/>
                </a:tc>
                <a:tc>
                  <a:txBody>
                    <a:bodyPr/>
                    <a:lstStyle/>
                    <a:p>
                      <a:pPr algn="ctr" fontAlgn="b"/>
                      <a:r>
                        <a:rPr lang="en-US" sz="2000" b="0" i="0" u="none" strike="noStrike" dirty="0" smtClean="0">
                          <a:solidFill>
                            <a:srgbClr val="000000"/>
                          </a:solidFill>
                          <a:effectLst/>
                          <a:latin typeface="Times New Roman"/>
                        </a:rPr>
                        <a:t>4.36</a:t>
                      </a:r>
                      <a:endParaRPr lang="en-US" sz="2000" b="0" i="0" u="none" strike="noStrike" dirty="0">
                        <a:solidFill>
                          <a:srgbClr val="000000"/>
                        </a:solidFill>
                        <a:effectLst/>
                        <a:latin typeface="Times New Roman"/>
                      </a:endParaRPr>
                    </a:p>
                  </a:txBody>
                  <a:tcPr marL="7620" marR="7620" marT="7620" marB="0" anchor="b"/>
                </a:tc>
                <a:tc>
                  <a:txBody>
                    <a:bodyPr/>
                    <a:lstStyle/>
                    <a:p>
                      <a:pPr algn="ctr" fontAlgn="b"/>
                      <a:r>
                        <a:rPr lang="en-US" sz="2000" b="0" i="0" u="none" strike="noStrike" dirty="0" smtClean="0">
                          <a:solidFill>
                            <a:srgbClr val="000000"/>
                          </a:solidFill>
                          <a:effectLst/>
                          <a:latin typeface="Times New Roman"/>
                        </a:rPr>
                        <a:t>11.64</a:t>
                      </a:r>
                      <a:endParaRPr lang="en-US" sz="2000" b="0" i="0" u="none" strike="noStrike" dirty="0">
                        <a:solidFill>
                          <a:srgbClr val="000000"/>
                        </a:solidFill>
                        <a:effectLst/>
                        <a:latin typeface="Times New Roman"/>
                      </a:endParaRPr>
                    </a:p>
                  </a:txBody>
                  <a:tcPr marL="7620" marR="7620" marT="7620" marB="0" anchor="b"/>
                </a:tc>
                <a:tc>
                  <a:txBody>
                    <a:bodyPr/>
                    <a:lstStyle/>
                    <a:p>
                      <a:pPr algn="ctr" fontAlgn="b"/>
                      <a:r>
                        <a:rPr lang="en-US" sz="2000" b="0" i="0" u="none" strike="noStrike" dirty="0" smtClean="0">
                          <a:solidFill>
                            <a:srgbClr val="000000"/>
                          </a:solidFill>
                          <a:effectLst/>
                          <a:latin typeface="Times New Roman"/>
                        </a:rPr>
                        <a:t>16.00</a:t>
                      </a:r>
                      <a:endParaRPr lang="en-US" sz="2000" b="0" i="0" u="none" strike="noStrike" dirty="0">
                        <a:solidFill>
                          <a:srgbClr val="000000"/>
                        </a:solidFill>
                        <a:effectLst/>
                        <a:latin typeface="Times New Roman"/>
                      </a:endParaRPr>
                    </a:p>
                  </a:txBody>
                  <a:tcPr marL="7620" marR="7620" marT="7620" marB="0" anchor="b"/>
                </a:tc>
                <a:tc>
                  <a:txBody>
                    <a:bodyPr/>
                    <a:lstStyle/>
                    <a:p>
                      <a:pPr algn="ctr" fontAlgn="b"/>
                      <a:r>
                        <a:rPr lang="en-US" sz="2000" u="none" strike="noStrike" dirty="0">
                          <a:effectLst/>
                        </a:rPr>
                        <a:t>32</a:t>
                      </a:r>
                      <a:endParaRPr lang="en-US" sz="2000" b="0" i="0" u="none" strike="noStrike" dirty="0">
                        <a:solidFill>
                          <a:srgbClr val="000000"/>
                        </a:solidFill>
                        <a:effectLst/>
                        <a:latin typeface="Times New Roman"/>
                      </a:endParaRPr>
                    </a:p>
                  </a:txBody>
                  <a:tcPr marL="7620" marR="7620" marT="7620" marB="0" anchor="b"/>
                </a:tc>
              </a:tr>
              <a:tr h="441960">
                <a:tc>
                  <a:txBody>
                    <a:bodyPr/>
                    <a:lstStyle/>
                    <a:p>
                      <a:pPr algn="l" fontAlgn="b"/>
                      <a:r>
                        <a:rPr lang="en-US" sz="2000" u="none" strike="noStrike" dirty="0">
                          <a:effectLst/>
                        </a:rPr>
                        <a:t>Class</a:t>
                      </a:r>
                      <a:endParaRPr lang="en-US" sz="2000" b="0" i="0" u="none" strike="noStrike" dirty="0">
                        <a:solidFill>
                          <a:srgbClr val="000000"/>
                        </a:solidFill>
                        <a:effectLst/>
                        <a:latin typeface="Times New Roman"/>
                      </a:endParaRPr>
                    </a:p>
                  </a:txBody>
                  <a:tcPr marL="7620" marR="7620" marT="7620" marB="0" anchor="b"/>
                </a:tc>
                <a:tc>
                  <a:txBody>
                    <a:bodyPr/>
                    <a:lstStyle/>
                    <a:p>
                      <a:pPr algn="l" fontAlgn="b"/>
                      <a:r>
                        <a:rPr lang="en-US" sz="2000" u="none" strike="noStrike" dirty="0">
                          <a:effectLst/>
                        </a:rPr>
                        <a:t>Working</a:t>
                      </a:r>
                      <a:endParaRPr lang="en-US" sz="2000" b="0" i="0" u="none" strike="noStrike" dirty="0">
                        <a:solidFill>
                          <a:srgbClr val="000000"/>
                        </a:solidFill>
                        <a:effectLst/>
                        <a:latin typeface="Times New Roman"/>
                      </a:endParaRPr>
                    </a:p>
                  </a:txBody>
                  <a:tcPr marL="7620" marR="7620" marT="7620" marB="0" anchor="b"/>
                </a:tc>
                <a:tc>
                  <a:txBody>
                    <a:bodyPr/>
                    <a:lstStyle/>
                    <a:p>
                      <a:pPr algn="ctr" fontAlgn="b"/>
                      <a:r>
                        <a:rPr lang="en-US" sz="2000" b="0" i="0" u="none" strike="noStrike" dirty="0" smtClean="0">
                          <a:solidFill>
                            <a:srgbClr val="000000"/>
                          </a:solidFill>
                          <a:effectLst/>
                          <a:latin typeface="Times New Roman"/>
                        </a:rPr>
                        <a:t>4.64</a:t>
                      </a:r>
                      <a:endParaRPr lang="en-US" sz="2000" b="0" i="0" u="none" strike="noStrike" dirty="0">
                        <a:solidFill>
                          <a:srgbClr val="000000"/>
                        </a:solidFill>
                        <a:effectLst/>
                        <a:latin typeface="Times New Roman"/>
                      </a:endParaRPr>
                    </a:p>
                  </a:txBody>
                  <a:tcPr marL="7620" marR="7620" marT="7620" marB="0" anchor="b"/>
                </a:tc>
                <a:tc>
                  <a:txBody>
                    <a:bodyPr/>
                    <a:lstStyle/>
                    <a:p>
                      <a:pPr algn="ctr" fontAlgn="b"/>
                      <a:r>
                        <a:rPr lang="en-US" sz="2000" b="0" i="0" u="none" strike="noStrike" dirty="0" smtClean="0">
                          <a:solidFill>
                            <a:srgbClr val="000000"/>
                          </a:solidFill>
                          <a:effectLst/>
                          <a:latin typeface="Times New Roman"/>
                        </a:rPr>
                        <a:t>12.36</a:t>
                      </a:r>
                      <a:endParaRPr lang="en-US" sz="2000" b="0" i="0" u="none" strike="noStrike" dirty="0">
                        <a:solidFill>
                          <a:srgbClr val="000000"/>
                        </a:solidFill>
                        <a:effectLst/>
                        <a:latin typeface="Times New Roman"/>
                      </a:endParaRPr>
                    </a:p>
                  </a:txBody>
                  <a:tcPr marL="7620" marR="7620" marT="7620" marB="0" anchor="b"/>
                </a:tc>
                <a:tc>
                  <a:txBody>
                    <a:bodyPr/>
                    <a:lstStyle/>
                    <a:p>
                      <a:pPr algn="ctr" fontAlgn="b"/>
                      <a:r>
                        <a:rPr lang="en-US" sz="2000" b="0" i="0" u="none" strike="noStrike" dirty="0" smtClean="0">
                          <a:solidFill>
                            <a:srgbClr val="000000"/>
                          </a:solidFill>
                          <a:effectLst/>
                          <a:latin typeface="Times New Roman"/>
                        </a:rPr>
                        <a:t>17.00</a:t>
                      </a:r>
                      <a:endParaRPr lang="en-US" sz="2000" b="0" i="0" u="none" strike="noStrike" dirty="0">
                        <a:solidFill>
                          <a:srgbClr val="000000"/>
                        </a:solidFill>
                        <a:effectLst/>
                        <a:latin typeface="Times New Roman"/>
                      </a:endParaRPr>
                    </a:p>
                  </a:txBody>
                  <a:tcPr marL="7620" marR="7620" marT="7620" marB="0" anchor="b"/>
                </a:tc>
                <a:tc>
                  <a:txBody>
                    <a:bodyPr/>
                    <a:lstStyle/>
                    <a:p>
                      <a:pPr algn="ctr" fontAlgn="b"/>
                      <a:r>
                        <a:rPr lang="en-US" sz="2000" u="none" strike="noStrike" dirty="0">
                          <a:effectLst/>
                        </a:rPr>
                        <a:t>34</a:t>
                      </a:r>
                      <a:endParaRPr lang="en-US" sz="2000" b="0" i="0" u="none" strike="noStrike" dirty="0">
                        <a:solidFill>
                          <a:srgbClr val="000000"/>
                        </a:solidFill>
                        <a:effectLst/>
                        <a:latin typeface="Times New Roman"/>
                      </a:endParaRPr>
                    </a:p>
                  </a:txBody>
                  <a:tcPr marL="7620" marR="7620" marT="7620" marB="0" anchor="b"/>
                </a:tc>
              </a:tr>
              <a:tr h="441960">
                <a:tc gridSpan="2">
                  <a:txBody>
                    <a:bodyPr/>
                    <a:lstStyle/>
                    <a:p>
                      <a:pPr algn="ctr" fontAlgn="b"/>
                      <a:r>
                        <a:rPr lang="en-US" sz="2000" u="none" strike="noStrike" dirty="0">
                          <a:effectLst/>
                        </a:rPr>
                        <a:t>Row Total</a:t>
                      </a:r>
                      <a:endParaRPr lang="en-US" sz="2000" b="0" i="0" u="none" strike="noStrike" dirty="0">
                        <a:solidFill>
                          <a:srgbClr val="000000"/>
                        </a:solidFill>
                        <a:effectLst/>
                        <a:latin typeface="Times New Roman"/>
                      </a:endParaRPr>
                    </a:p>
                  </a:txBody>
                  <a:tcPr marL="7620" marR="7620" marT="7620" marB="0" anchor="b"/>
                </a:tc>
                <a:tc hMerge="1">
                  <a:txBody>
                    <a:bodyPr/>
                    <a:lstStyle/>
                    <a:p>
                      <a:endParaRPr lang="en-US"/>
                    </a:p>
                  </a:txBody>
                  <a:tcPr/>
                </a:tc>
                <a:tc>
                  <a:txBody>
                    <a:bodyPr/>
                    <a:lstStyle/>
                    <a:p>
                      <a:pPr algn="ctr" fontAlgn="b"/>
                      <a:r>
                        <a:rPr lang="en-US" sz="2000" u="none" strike="noStrike">
                          <a:effectLst/>
                        </a:rPr>
                        <a:t>9</a:t>
                      </a:r>
                      <a:endParaRPr lang="en-US" sz="2000" b="0" i="0" u="none" strike="noStrike">
                        <a:solidFill>
                          <a:srgbClr val="000000"/>
                        </a:solidFill>
                        <a:effectLst/>
                        <a:latin typeface="Times New Roman"/>
                      </a:endParaRPr>
                    </a:p>
                  </a:txBody>
                  <a:tcPr marL="7620" marR="7620" marT="7620" marB="0" anchor="b"/>
                </a:tc>
                <a:tc>
                  <a:txBody>
                    <a:bodyPr/>
                    <a:lstStyle/>
                    <a:p>
                      <a:pPr algn="ctr" fontAlgn="b"/>
                      <a:r>
                        <a:rPr lang="en-US" sz="2000" u="none" strike="noStrike">
                          <a:effectLst/>
                        </a:rPr>
                        <a:t>24</a:t>
                      </a:r>
                      <a:endParaRPr lang="en-US" sz="2000" b="0" i="0" u="none" strike="noStrike">
                        <a:solidFill>
                          <a:srgbClr val="000000"/>
                        </a:solidFill>
                        <a:effectLst/>
                        <a:latin typeface="Times New Roman"/>
                      </a:endParaRPr>
                    </a:p>
                  </a:txBody>
                  <a:tcPr marL="7620" marR="7620" marT="7620" marB="0" anchor="b"/>
                </a:tc>
                <a:tc>
                  <a:txBody>
                    <a:bodyPr/>
                    <a:lstStyle/>
                    <a:p>
                      <a:pPr algn="ctr" fontAlgn="b"/>
                      <a:r>
                        <a:rPr lang="en-US" sz="2000" u="none" strike="noStrike" dirty="0">
                          <a:effectLst/>
                        </a:rPr>
                        <a:t>33</a:t>
                      </a:r>
                      <a:endParaRPr lang="en-US" sz="2000" b="0" i="0" u="none" strike="noStrike" dirty="0">
                        <a:solidFill>
                          <a:srgbClr val="000000"/>
                        </a:solidFill>
                        <a:effectLst/>
                        <a:latin typeface="Times New Roman"/>
                      </a:endParaRPr>
                    </a:p>
                  </a:txBody>
                  <a:tcPr marL="7620" marR="7620" marT="7620" marB="0" anchor="b"/>
                </a:tc>
                <a:tc>
                  <a:txBody>
                    <a:bodyPr/>
                    <a:lstStyle/>
                    <a:p>
                      <a:pPr algn="ctr" fontAlgn="b"/>
                      <a:r>
                        <a:rPr lang="en-US" sz="2000" u="none" strike="noStrike" dirty="0">
                          <a:effectLst/>
                        </a:rPr>
                        <a:t>66</a:t>
                      </a:r>
                      <a:endParaRPr lang="en-US" sz="2000" b="0" i="0" u="none" strike="noStrike" dirty="0">
                        <a:solidFill>
                          <a:srgbClr val="000000"/>
                        </a:solidFill>
                        <a:effectLst/>
                        <a:latin typeface="Times New Roman"/>
                      </a:endParaRPr>
                    </a:p>
                  </a:txBody>
                  <a:tcPr marL="7620" marR="7620" marT="7620" marB="0" anchor="b"/>
                </a:tc>
              </a:tr>
            </a:tbl>
          </a:graphicData>
        </a:graphic>
      </p:graphicFrame>
    </p:spTree>
    <p:extLst>
      <p:ext uri="{BB962C8B-B14F-4D97-AF65-F5344CB8AC3E}">
        <p14:creationId xmlns:p14="http://schemas.microsoft.com/office/powerpoint/2010/main" val="31994942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566410"/>
            <a:ext cx="7924800" cy="523220"/>
          </a:xfrm>
          <a:prstGeom prst="rect">
            <a:avLst/>
          </a:prstGeom>
          <a:noFill/>
        </p:spPr>
        <p:txBody>
          <a:bodyPr wrap="square" rtlCol="0">
            <a:spAutoFit/>
          </a:bodyPr>
          <a:lstStyle/>
          <a:p>
            <a:r>
              <a:rPr lang="en-US" sz="2800" dirty="0" smtClean="0"/>
              <a:t>Observed</a:t>
            </a:r>
            <a:endParaRPr lang="en-US" sz="2800" dirty="0"/>
          </a:p>
        </p:txBody>
      </p:sp>
      <p:graphicFrame>
        <p:nvGraphicFramePr>
          <p:cNvPr id="5" name="Table 4"/>
          <p:cNvGraphicFramePr>
            <a:graphicFrameLocks noGrp="1"/>
          </p:cNvGraphicFramePr>
          <p:nvPr>
            <p:extLst>
              <p:ext uri="{D42A27DB-BD31-4B8C-83A1-F6EECF244321}">
                <p14:modId xmlns:p14="http://schemas.microsoft.com/office/powerpoint/2010/main" val="1197286384"/>
              </p:ext>
            </p:extLst>
          </p:nvPr>
        </p:nvGraphicFramePr>
        <p:xfrm>
          <a:off x="2209800" y="304800"/>
          <a:ext cx="6781802" cy="2209800"/>
        </p:xfrm>
        <a:graphic>
          <a:graphicData uri="http://schemas.openxmlformats.org/drawingml/2006/table">
            <a:tbl>
              <a:tblPr>
                <a:tableStyleId>{5C22544A-7EE6-4342-B048-85BDC9FD1C3A}</a:tableStyleId>
              </a:tblPr>
              <a:tblGrid>
                <a:gridCol w="1311809"/>
                <a:gridCol w="1039546"/>
                <a:gridCol w="1039546"/>
                <a:gridCol w="1039546"/>
                <a:gridCol w="1039546"/>
                <a:gridCol w="1311809"/>
              </a:tblGrid>
              <a:tr h="441960">
                <a:tc>
                  <a:txBody>
                    <a:bodyPr/>
                    <a:lstStyle/>
                    <a:p>
                      <a:pPr algn="l" fontAlgn="b"/>
                      <a:endParaRPr lang="en-US" sz="2000" b="0" i="0" u="none" strike="noStrike" dirty="0">
                        <a:solidFill>
                          <a:srgbClr val="000000"/>
                        </a:solidFill>
                        <a:effectLst/>
                        <a:latin typeface="Times New Roman"/>
                      </a:endParaRPr>
                    </a:p>
                  </a:txBody>
                  <a:tcPr marL="7620" marR="7620" marT="7620" marB="0" anchor="b"/>
                </a:tc>
                <a:tc gridSpan="4">
                  <a:txBody>
                    <a:bodyPr/>
                    <a:lstStyle/>
                    <a:p>
                      <a:pPr algn="ctr" fontAlgn="b"/>
                      <a:r>
                        <a:rPr lang="en-US" sz="2000" u="none" strike="noStrike" dirty="0">
                          <a:effectLst/>
                        </a:rPr>
                        <a:t>Nursery-Rhyme Knowledge</a:t>
                      </a:r>
                      <a:endParaRPr lang="en-US" sz="2000" b="0" i="0" u="none" strike="noStrike" dirty="0">
                        <a:solidFill>
                          <a:srgbClr val="000000"/>
                        </a:solidFill>
                        <a:effectLst/>
                        <a:latin typeface="Times New Roman"/>
                      </a:endParaRPr>
                    </a:p>
                  </a:txBody>
                  <a:tcPr marL="7620" marR="7620" marT="7620" marB="0" anchor="b"/>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2000" u="none" strike="noStrike" dirty="0">
                          <a:effectLst/>
                        </a:rPr>
                        <a:t>Column</a:t>
                      </a:r>
                      <a:endParaRPr lang="en-US" sz="2000" b="0" i="0" u="none" strike="noStrike" dirty="0">
                        <a:solidFill>
                          <a:srgbClr val="000000"/>
                        </a:solidFill>
                        <a:effectLst/>
                        <a:latin typeface="Times New Roman"/>
                      </a:endParaRPr>
                    </a:p>
                  </a:txBody>
                  <a:tcPr marL="7620" marR="7620" marT="7620" marB="0" anchor="b"/>
                </a:tc>
              </a:tr>
              <a:tr h="441960">
                <a:tc>
                  <a:txBody>
                    <a:bodyPr/>
                    <a:lstStyle/>
                    <a:p>
                      <a:pPr algn="l" fontAlgn="b"/>
                      <a:endParaRPr lang="en-US" sz="2000" b="0" i="0" u="none" strike="noStrike" dirty="0">
                        <a:solidFill>
                          <a:srgbClr val="000000"/>
                        </a:solidFill>
                        <a:effectLst/>
                        <a:latin typeface="Times New Roman"/>
                      </a:endParaRPr>
                    </a:p>
                  </a:txBody>
                  <a:tcPr marL="7620" marR="7620" marT="7620" marB="0" anchor="b"/>
                </a:tc>
                <a:tc>
                  <a:txBody>
                    <a:bodyPr/>
                    <a:lstStyle/>
                    <a:p>
                      <a:pPr algn="l" fontAlgn="b"/>
                      <a:endParaRPr lang="en-US" sz="2000" b="0" i="0" u="none" strike="noStrike">
                        <a:solidFill>
                          <a:srgbClr val="000000"/>
                        </a:solidFill>
                        <a:effectLst/>
                        <a:latin typeface="Times New Roman"/>
                      </a:endParaRPr>
                    </a:p>
                  </a:txBody>
                  <a:tcPr marL="7620" marR="7620" marT="7620" marB="0" anchor="b"/>
                </a:tc>
                <a:tc>
                  <a:txBody>
                    <a:bodyPr/>
                    <a:lstStyle/>
                    <a:p>
                      <a:pPr algn="ctr" fontAlgn="b"/>
                      <a:r>
                        <a:rPr lang="en-US" sz="2000" u="none" strike="noStrike" dirty="0">
                          <a:effectLst/>
                        </a:rPr>
                        <a:t>A Few</a:t>
                      </a:r>
                      <a:endParaRPr lang="en-US" sz="2000" b="0" i="0" u="none" strike="noStrike" dirty="0">
                        <a:solidFill>
                          <a:srgbClr val="000000"/>
                        </a:solidFill>
                        <a:effectLst/>
                        <a:latin typeface="Times New Roman"/>
                      </a:endParaRPr>
                    </a:p>
                  </a:txBody>
                  <a:tcPr marL="7620" marR="7620" marT="7620" marB="0" anchor="b"/>
                </a:tc>
                <a:tc>
                  <a:txBody>
                    <a:bodyPr/>
                    <a:lstStyle/>
                    <a:p>
                      <a:pPr algn="ctr" fontAlgn="b"/>
                      <a:r>
                        <a:rPr lang="en-US" sz="2000" u="none" strike="noStrike" dirty="0">
                          <a:effectLst/>
                        </a:rPr>
                        <a:t>Some</a:t>
                      </a:r>
                      <a:endParaRPr lang="en-US" sz="2000" b="0" i="0" u="none" strike="noStrike" dirty="0">
                        <a:solidFill>
                          <a:srgbClr val="000000"/>
                        </a:solidFill>
                        <a:effectLst/>
                        <a:latin typeface="Times New Roman"/>
                      </a:endParaRPr>
                    </a:p>
                  </a:txBody>
                  <a:tcPr marL="7620" marR="7620" marT="7620" marB="0" anchor="b"/>
                </a:tc>
                <a:tc>
                  <a:txBody>
                    <a:bodyPr/>
                    <a:lstStyle/>
                    <a:p>
                      <a:pPr algn="ctr" fontAlgn="b"/>
                      <a:r>
                        <a:rPr lang="en-US" sz="2000" u="none" strike="noStrike">
                          <a:effectLst/>
                        </a:rPr>
                        <a:t>Lots</a:t>
                      </a:r>
                      <a:endParaRPr lang="en-US" sz="2000" b="0" i="0" u="none" strike="noStrike">
                        <a:solidFill>
                          <a:srgbClr val="000000"/>
                        </a:solidFill>
                        <a:effectLst/>
                        <a:latin typeface="Times New Roman"/>
                      </a:endParaRPr>
                    </a:p>
                  </a:txBody>
                  <a:tcPr marL="7620" marR="7620" marT="7620" marB="0" anchor="b"/>
                </a:tc>
                <a:tc>
                  <a:txBody>
                    <a:bodyPr/>
                    <a:lstStyle/>
                    <a:p>
                      <a:pPr algn="ctr" fontAlgn="b"/>
                      <a:r>
                        <a:rPr lang="en-US" sz="2000" u="none" strike="noStrike" dirty="0">
                          <a:effectLst/>
                        </a:rPr>
                        <a:t>Total</a:t>
                      </a:r>
                      <a:endParaRPr lang="en-US" sz="2000" b="0" i="0" u="none" strike="noStrike" dirty="0">
                        <a:solidFill>
                          <a:srgbClr val="000000"/>
                        </a:solidFill>
                        <a:effectLst/>
                        <a:latin typeface="Times New Roman"/>
                      </a:endParaRPr>
                    </a:p>
                  </a:txBody>
                  <a:tcPr marL="7620" marR="7620" marT="7620" marB="0" anchor="b"/>
                </a:tc>
              </a:tr>
              <a:tr h="441960">
                <a:tc>
                  <a:txBody>
                    <a:bodyPr/>
                    <a:lstStyle/>
                    <a:p>
                      <a:pPr algn="l" fontAlgn="b"/>
                      <a:r>
                        <a:rPr lang="en-US" sz="2000" u="none" strike="noStrike" dirty="0">
                          <a:effectLst/>
                        </a:rPr>
                        <a:t>Social</a:t>
                      </a:r>
                      <a:endParaRPr lang="en-US" sz="2000" b="0" i="0" u="none" strike="noStrike" dirty="0">
                        <a:solidFill>
                          <a:srgbClr val="000000"/>
                        </a:solidFill>
                        <a:effectLst/>
                        <a:latin typeface="Times New Roman"/>
                      </a:endParaRPr>
                    </a:p>
                  </a:txBody>
                  <a:tcPr marL="7620" marR="7620" marT="7620" marB="0" anchor="b"/>
                </a:tc>
                <a:tc>
                  <a:txBody>
                    <a:bodyPr/>
                    <a:lstStyle/>
                    <a:p>
                      <a:pPr algn="l" fontAlgn="b"/>
                      <a:r>
                        <a:rPr lang="en-US" sz="2000" u="none" strike="noStrike" dirty="0">
                          <a:effectLst/>
                        </a:rPr>
                        <a:t>Middle</a:t>
                      </a:r>
                      <a:endParaRPr lang="en-US" sz="2000" b="0" i="0" u="none" strike="noStrike" dirty="0">
                        <a:solidFill>
                          <a:srgbClr val="000000"/>
                        </a:solidFill>
                        <a:effectLst/>
                        <a:latin typeface="Times New Roman"/>
                      </a:endParaRPr>
                    </a:p>
                  </a:txBody>
                  <a:tcPr marL="7620" marR="7620" marT="7620" marB="0" anchor="b"/>
                </a:tc>
                <a:tc>
                  <a:txBody>
                    <a:bodyPr/>
                    <a:lstStyle/>
                    <a:p>
                      <a:pPr algn="ctr" fontAlgn="b"/>
                      <a:r>
                        <a:rPr lang="en-US" sz="2000" u="none" strike="noStrike" dirty="0">
                          <a:effectLst/>
                        </a:rPr>
                        <a:t>4</a:t>
                      </a:r>
                      <a:endParaRPr lang="en-US" sz="2000" b="0" i="0" u="none" strike="noStrike" dirty="0">
                        <a:solidFill>
                          <a:srgbClr val="000000"/>
                        </a:solidFill>
                        <a:effectLst/>
                        <a:latin typeface="Times New Roman"/>
                      </a:endParaRPr>
                    </a:p>
                  </a:txBody>
                  <a:tcPr marL="7620" marR="7620" marT="7620" marB="0" anchor="b"/>
                </a:tc>
                <a:tc>
                  <a:txBody>
                    <a:bodyPr/>
                    <a:lstStyle/>
                    <a:p>
                      <a:pPr algn="ctr" fontAlgn="b"/>
                      <a:r>
                        <a:rPr lang="en-US" sz="2000" u="none" strike="noStrike" dirty="0">
                          <a:effectLst/>
                        </a:rPr>
                        <a:t>13</a:t>
                      </a:r>
                      <a:endParaRPr lang="en-US" sz="2000" b="0" i="0" u="none" strike="noStrike" dirty="0">
                        <a:solidFill>
                          <a:srgbClr val="000000"/>
                        </a:solidFill>
                        <a:effectLst/>
                        <a:latin typeface="Times New Roman"/>
                      </a:endParaRPr>
                    </a:p>
                  </a:txBody>
                  <a:tcPr marL="7620" marR="7620" marT="7620" marB="0" anchor="b"/>
                </a:tc>
                <a:tc>
                  <a:txBody>
                    <a:bodyPr/>
                    <a:lstStyle/>
                    <a:p>
                      <a:pPr algn="ctr" fontAlgn="b"/>
                      <a:r>
                        <a:rPr lang="en-US" sz="2000" u="none" strike="noStrike" dirty="0">
                          <a:effectLst/>
                        </a:rPr>
                        <a:t>15</a:t>
                      </a:r>
                      <a:endParaRPr lang="en-US" sz="2000" b="0" i="0" u="none" strike="noStrike" dirty="0">
                        <a:solidFill>
                          <a:srgbClr val="000000"/>
                        </a:solidFill>
                        <a:effectLst/>
                        <a:latin typeface="Times New Roman"/>
                      </a:endParaRPr>
                    </a:p>
                  </a:txBody>
                  <a:tcPr marL="7620" marR="7620" marT="7620" marB="0" anchor="b"/>
                </a:tc>
                <a:tc>
                  <a:txBody>
                    <a:bodyPr/>
                    <a:lstStyle/>
                    <a:p>
                      <a:pPr algn="ctr" fontAlgn="b"/>
                      <a:r>
                        <a:rPr lang="en-US" sz="2000" u="none" strike="noStrike" dirty="0">
                          <a:effectLst/>
                        </a:rPr>
                        <a:t>32</a:t>
                      </a:r>
                      <a:endParaRPr lang="en-US" sz="2000" b="0" i="0" u="none" strike="noStrike" dirty="0">
                        <a:solidFill>
                          <a:srgbClr val="000000"/>
                        </a:solidFill>
                        <a:effectLst/>
                        <a:latin typeface="Times New Roman"/>
                      </a:endParaRPr>
                    </a:p>
                  </a:txBody>
                  <a:tcPr marL="7620" marR="7620" marT="7620" marB="0" anchor="b"/>
                </a:tc>
              </a:tr>
              <a:tr h="441960">
                <a:tc>
                  <a:txBody>
                    <a:bodyPr/>
                    <a:lstStyle/>
                    <a:p>
                      <a:pPr algn="l" fontAlgn="b"/>
                      <a:r>
                        <a:rPr lang="en-US" sz="2000" u="none" strike="noStrike" dirty="0">
                          <a:effectLst/>
                        </a:rPr>
                        <a:t>Class</a:t>
                      </a:r>
                      <a:endParaRPr lang="en-US" sz="2000" b="0" i="0" u="none" strike="noStrike" dirty="0">
                        <a:solidFill>
                          <a:srgbClr val="000000"/>
                        </a:solidFill>
                        <a:effectLst/>
                        <a:latin typeface="Times New Roman"/>
                      </a:endParaRPr>
                    </a:p>
                  </a:txBody>
                  <a:tcPr marL="7620" marR="7620" marT="7620" marB="0" anchor="b"/>
                </a:tc>
                <a:tc>
                  <a:txBody>
                    <a:bodyPr/>
                    <a:lstStyle/>
                    <a:p>
                      <a:pPr algn="l" fontAlgn="b"/>
                      <a:r>
                        <a:rPr lang="en-US" sz="2000" u="none" strike="noStrike" dirty="0">
                          <a:effectLst/>
                        </a:rPr>
                        <a:t>Working</a:t>
                      </a:r>
                      <a:endParaRPr lang="en-US" sz="2000" b="0" i="0" u="none" strike="noStrike" dirty="0">
                        <a:solidFill>
                          <a:srgbClr val="000000"/>
                        </a:solidFill>
                        <a:effectLst/>
                        <a:latin typeface="Times New Roman"/>
                      </a:endParaRPr>
                    </a:p>
                  </a:txBody>
                  <a:tcPr marL="7620" marR="7620" marT="7620" marB="0" anchor="b"/>
                </a:tc>
                <a:tc>
                  <a:txBody>
                    <a:bodyPr/>
                    <a:lstStyle/>
                    <a:p>
                      <a:pPr algn="ctr" fontAlgn="b"/>
                      <a:r>
                        <a:rPr lang="en-US" sz="2000" u="none" strike="noStrike" dirty="0">
                          <a:effectLst/>
                        </a:rPr>
                        <a:t>5</a:t>
                      </a:r>
                      <a:endParaRPr lang="en-US" sz="2000" b="0" i="0" u="none" strike="noStrike" dirty="0">
                        <a:solidFill>
                          <a:srgbClr val="000000"/>
                        </a:solidFill>
                        <a:effectLst/>
                        <a:latin typeface="Times New Roman"/>
                      </a:endParaRPr>
                    </a:p>
                  </a:txBody>
                  <a:tcPr marL="7620" marR="7620" marT="7620" marB="0" anchor="b"/>
                </a:tc>
                <a:tc>
                  <a:txBody>
                    <a:bodyPr/>
                    <a:lstStyle/>
                    <a:p>
                      <a:pPr algn="ctr" fontAlgn="b"/>
                      <a:r>
                        <a:rPr lang="en-US" sz="2000" u="none" strike="noStrike" dirty="0">
                          <a:effectLst/>
                        </a:rPr>
                        <a:t>11</a:t>
                      </a:r>
                      <a:endParaRPr lang="en-US" sz="2000" b="0" i="0" u="none" strike="noStrike" dirty="0">
                        <a:solidFill>
                          <a:srgbClr val="000000"/>
                        </a:solidFill>
                        <a:effectLst/>
                        <a:latin typeface="Times New Roman"/>
                      </a:endParaRPr>
                    </a:p>
                  </a:txBody>
                  <a:tcPr marL="7620" marR="7620" marT="7620" marB="0" anchor="b"/>
                </a:tc>
                <a:tc>
                  <a:txBody>
                    <a:bodyPr/>
                    <a:lstStyle/>
                    <a:p>
                      <a:pPr algn="ctr" fontAlgn="b"/>
                      <a:r>
                        <a:rPr lang="en-US" sz="2000" u="none" strike="noStrike" dirty="0">
                          <a:effectLst/>
                        </a:rPr>
                        <a:t>18</a:t>
                      </a:r>
                      <a:endParaRPr lang="en-US" sz="2000" b="0" i="0" u="none" strike="noStrike" dirty="0">
                        <a:solidFill>
                          <a:srgbClr val="000000"/>
                        </a:solidFill>
                        <a:effectLst/>
                        <a:latin typeface="Times New Roman"/>
                      </a:endParaRPr>
                    </a:p>
                  </a:txBody>
                  <a:tcPr marL="7620" marR="7620" marT="7620" marB="0" anchor="b"/>
                </a:tc>
                <a:tc>
                  <a:txBody>
                    <a:bodyPr/>
                    <a:lstStyle/>
                    <a:p>
                      <a:pPr algn="ctr" fontAlgn="b"/>
                      <a:r>
                        <a:rPr lang="en-US" sz="2000" u="none" strike="noStrike" dirty="0">
                          <a:effectLst/>
                        </a:rPr>
                        <a:t>34</a:t>
                      </a:r>
                      <a:endParaRPr lang="en-US" sz="2000" b="0" i="0" u="none" strike="noStrike" dirty="0">
                        <a:solidFill>
                          <a:srgbClr val="000000"/>
                        </a:solidFill>
                        <a:effectLst/>
                        <a:latin typeface="Times New Roman"/>
                      </a:endParaRPr>
                    </a:p>
                  </a:txBody>
                  <a:tcPr marL="7620" marR="7620" marT="7620" marB="0" anchor="b"/>
                </a:tc>
              </a:tr>
              <a:tr h="441960">
                <a:tc gridSpan="2">
                  <a:txBody>
                    <a:bodyPr/>
                    <a:lstStyle/>
                    <a:p>
                      <a:pPr algn="ctr" fontAlgn="b"/>
                      <a:r>
                        <a:rPr lang="en-US" sz="2000" u="none" strike="noStrike" dirty="0">
                          <a:effectLst/>
                        </a:rPr>
                        <a:t>Row Total</a:t>
                      </a:r>
                      <a:endParaRPr lang="en-US" sz="2000" b="0" i="0" u="none" strike="noStrike" dirty="0">
                        <a:solidFill>
                          <a:srgbClr val="000000"/>
                        </a:solidFill>
                        <a:effectLst/>
                        <a:latin typeface="Times New Roman"/>
                      </a:endParaRPr>
                    </a:p>
                  </a:txBody>
                  <a:tcPr marL="7620" marR="7620" marT="7620" marB="0" anchor="b"/>
                </a:tc>
                <a:tc hMerge="1">
                  <a:txBody>
                    <a:bodyPr/>
                    <a:lstStyle/>
                    <a:p>
                      <a:endParaRPr lang="en-US"/>
                    </a:p>
                  </a:txBody>
                  <a:tcPr/>
                </a:tc>
                <a:tc>
                  <a:txBody>
                    <a:bodyPr/>
                    <a:lstStyle/>
                    <a:p>
                      <a:pPr algn="ctr" fontAlgn="b"/>
                      <a:r>
                        <a:rPr lang="en-US" sz="2000" u="none" strike="noStrike" dirty="0">
                          <a:effectLst/>
                        </a:rPr>
                        <a:t>9</a:t>
                      </a:r>
                      <a:endParaRPr lang="en-US" sz="2000" b="0" i="0" u="none" strike="noStrike" dirty="0">
                        <a:solidFill>
                          <a:srgbClr val="000000"/>
                        </a:solidFill>
                        <a:effectLst/>
                        <a:latin typeface="Times New Roman"/>
                      </a:endParaRPr>
                    </a:p>
                  </a:txBody>
                  <a:tcPr marL="7620" marR="7620" marT="7620" marB="0" anchor="b"/>
                </a:tc>
                <a:tc>
                  <a:txBody>
                    <a:bodyPr/>
                    <a:lstStyle/>
                    <a:p>
                      <a:pPr algn="ctr" fontAlgn="b"/>
                      <a:r>
                        <a:rPr lang="en-US" sz="2000" u="none" strike="noStrike" dirty="0">
                          <a:effectLst/>
                        </a:rPr>
                        <a:t>24</a:t>
                      </a:r>
                      <a:endParaRPr lang="en-US" sz="2000" b="0" i="0" u="none" strike="noStrike" dirty="0">
                        <a:solidFill>
                          <a:srgbClr val="000000"/>
                        </a:solidFill>
                        <a:effectLst/>
                        <a:latin typeface="Times New Roman"/>
                      </a:endParaRPr>
                    </a:p>
                  </a:txBody>
                  <a:tcPr marL="7620" marR="7620" marT="7620" marB="0" anchor="b"/>
                </a:tc>
                <a:tc>
                  <a:txBody>
                    <a:bodyPr/>
                    <a:lstStyle/>
                    <a:p>
                      <a:pPr algn="ctr" fontAlgn="b"/>
                      <a:r>
                        <a:rPr lang="en-US" sz="2000" u="none" strike="noStrike" dirty="0">
                          <a:effectLst/>
                        </a:rPr>
                        <a:t>33</a:t>
                      </a:r>
                      <a:endParaRPr lang="en-US" sz="2000" b="0" i="0" u="none" strike="noStrike" dirty="0">
                        <a:solidFill>
                          <a:srgbClr val="000000"/>
                        </a:solidFill>
                        <a:effectLst/>
                        <a:latin typeface="Times New Roman"/>
                      </a:endParaRPr>
                    </a:p>
                  </a:txBody>
                  <a:tcPr marL="7620" marR="7620" marT="7620" marB="0" anchor="b"/>
                </a:tc>
                <a:tc>
                  <a:txBody>
                    <a:bodyPr/>
                    <a:lstStyle/>
                    <a:p>
                      <a:pPr algn="ctr" fontAlgn="b"/>
                      <a:r>
                        <a:rPr lang="en-US" sz="2000" u="none" strike="noStrike" dirty="0">
                          <a:effectLst/>
                        </a:rPr>
                        <a:t>66</a:t>
                      </a:r>
                      <a:endParaRPr lang="en-US" sz="2000" b="0" i="0" u="none" strike="noStrike" dirty="0">
                        <a:solidFill>
                          <a:srgbClr val="000000"/>
                        </a:solidFill>
                        <a:effectLst/>
                        <a:latin typeface="Times New Roman"/>
                      </a:endParaRPr>
                    </a:p>
                  </a:txBody>
                  <a:tcPr marL="7620" marR="7620" marT="7620" marB="0" anchor="b"/>
                </a:tc>
              </a:tr>
            </a:tbl>
          </a:graphicData>
        </a:graphic>
      </p:graphicFrame>
      <p:sp>
        <p:nvSpPr>
          <p:cNvPr id="6" name="TextBox 5"/>
          <p:cNvSpPr txBox="1"/>
          <p:nvPr/>
        </p:nvSpPr>
        <p:spPr>
          <a:xfrm>
            <a:off x="152400" y="2667000"/>
            <a:ext cx="7924800" cy="523220"/>
          </a:xfrm>
          <a:prstGeom prst="rect">
            <a:avLst/>
          </a:prstGeom>
          <a:noFill/>
        </p:spPr>
        <p:txBody>
          <a:bodyPr wrap="square" rtlCol="0">
            <a:spAutoFit/>
          </a:bodyPr>
          <a:lstStyle/>
          <a:p>
            <a:r>
              <a:rPr lang="en-US" sz="2800" dirty="0" smtClean="0"/>
              <a:t>Expected</a:t>
            </a:r>
            <a:endParaRPr lang="en-US" sz="2800" dirty="0"/>
          </a:p>
        </p:txBody>
      </p:sp>
      <p:graphicFrame>
        <p:nvGraphicFramePr>
          <p:cNvPr id="8" name="Table 7"/>
          <p:cNvGraphicFramePr>
            <a:graphicFrameLocks noGrp="1"/>
          </p:cNvGraphicFramePr>
          <p:nvPr>
            <p:extLst>
              <p:ext uri="{D42A27DB-BD31-4B8C-83A1-F6EECF244321}">
                <p14:modId xmlns:p14="http://schemas.microsoft.com/office/powerpoint/2010/main" val="400792903"/>
              </p:ext>
            </p:extLst>
          </p:nvPr>
        </p:nvGraphicFramePr>
        <p:xfrm>
          <a:off x="2209800" y="2743200"/>
          <a:ext cx="6781802" cy="2209800"/>
        </p:xfrm>
        <a:graphic>
          <a:graphicData uri="http://schemas.openxmlformats.org/drawingml/2006/table">
            <a:tbl>
              <a:tblPr>
                <a:tableStyleId>{5C22544A-7EE6-4342-B048-85BDC9FD1C3A}</a:tableStyleId>
              </a:tblPr>
              <a:tblGrid>
                <a:gridCol w="1311809"/>
                <a:gridCol w="1039546"/>
                <a:gridCol w="1039546"/>
                <a:gridCol w="1039546"/>
                <a:gridCol w="1039546"/>
                <a:gridCol w="1311809"/>
              </a:tblGrid>
              <a:tr h="441960">
                <a:tc>
                  <a:txBody>
                    <a:bodyPr/>
                    <a:lstStyle/>
                    <a:p>
                      <a:pPr algn="l" fontAlgn="b"/>
                      <a:endParaRPr lang="en-US" sz="2000" b="0" i="0" u="none" strike="noStrike" dirty="0">
                        <a:solidFill>
                          <a:srgbClr val="000000"/>
                        </a:solidFill>
                        <a:effectLst/>
                        <a:latin typeface="Times New Roman"/>
                      </a:endParaRPr>
                    </a:p>
                  </a:txBody>
                  <a:tcPr marL="7620" marR="7620" marT="7620" marB="0" anchor="b"/>
                </a:tc>
                <a:tc gridSpan="4">
                  <a:txBody>
                    <a:bodyPr/>
                    <a:lstStyle/>
                    <a:p>
                      <a:pPr algn="ctr" fontAlgn="b"/>
                      <a:r>
                        <a:rPr lang="en-US" sz="2000" u="none" strike="noStrike" dirty="0">
                          <a:effectLst/>
                        </a:rPr>
                        <a:t>Nursery-Rhyme Knowledge</a:t>
                      </a:r>
                      <a:endParaRPr lang="en-US" sz="2000" b="0" i="0" u="none" strike="noStrike" dirty="0">
                        <a:solidFill>
                          <a:srgbClr val="000000"/>
                        </a:solidFill>
                        <a:effectLst/>
                        <a:latin typeface="Times New Roman"/>
                      </a:endParaRPr>
                    </a:p>
                  </a:txBody>
                  <a:tcPr marL="7620" marR="7620" marT="7620" marB="0" anchor="b"/>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2000" u="none" strike="noStrike" dirty="0">
                          <a:effectLst/>
                        </a:rPr>
                        <a:t>Column</a:t>
                      </a:r>
                      <a:endParaRPr lang="en-US" sz="2000" b="0" i="0" u="none" strike="noStrike" dirty="0">
                        <a:solidFill>
                          <a:srgbClr val="000000"/>
                        </a:solidFill>
                        <a:effectLst/>
                        <a:latin typeface="Times New Roman"/>
                      </a:endParaRPr>
                    </a:p>
                  </a:txBody>
                  <a:tcPr marL="7620" marR="7620" marT="7620" marB="0" anchor="b"/>
                </a:tc>
              </a:tr>
              <a:tr h="441960">
                <a:tc>
                  <a:txBody>
                    <a:bodyPr/>
                    <a:lstStyle/>
                    <a:p>
                      <a:pPr algn="l" fontAlgn="b"/>
                      <a:endParaRPr lang="en-US" sz="2000" b="0" i="0" u="none" strike="noStrike" dirty="0">
                        <a:solidFill>
                          <a:srgbClr val="000000"/>
                        </a:solidFill>
                        <a:effectLst/>
                        <a:latin typeface="Times New Roman"/>
                      </a:endParaRPr>
                    </a:p>
                  </a:txBody>
                  <a:tcPr marL="7620" marR="7620" marT="7620" marB="0" anchor="b"/>
                </a:tc>
                <a:tc>
                  <a:txBody>
                    <a:bodyPr/>
                    <a:lstStyle/>
                    <a:p>
                      <a:pPr algn="l" fontAlgn="b"/>
                      <a:endParaRPr lang="en-US" sz="2000" b="0" i="0" u="none" strike="noStrike">
                        <a:solidFill>
                          <a:srgbClr val="000000"/>
                        </a:solidFill>
                        <a:effectLst/>
                        <a:latin typeface="Times New Roman"/>
                      </a:endParaRPr>
                    </a:p>
                  </a:txBody>
                  <a:tcPr marL="7620" marR="7620" marT="7620" marB="0" anchor="b"/>
                </a:tc>
                <a:tc>
                  <a:txBody>
                    <a:bodyPr/>
                    <a:lstStyle/>
                    <a:p>
                      <a:pPr algn="ctr" fontAlgn="b"/>
                      <a:r>
                        <a:rPr lang="en-US" sz="2000" u="none" strike="noStrike" dirty="0">
                          <a:effectLst/>
                        </a:rPr>
                        <a:t>A Few</a:t>
                      </a:r>
                      <a:endParaRPr lang="en-US" sz="2000" b="0" i="0" u="none" strike="noStrike" dirty="0">
                        <a:solidFill>
                          <a:srgbClr val="000000"/>
                        </a:solidFill>
                        <a:effectLst/>
                        <a:latin typeface="Times New Roman"/>
                      </a:endParaRPr>
                    </a:p>
                  </a:txBody>
                  <a:tcPr marL="7620" marR="7620" marT="7620" marB="0" anchor="b"/>
                </a:tc>
                <a:tc>
                  <a:txBody>
                    <a:bodyPr/>
                    <a:lstStyle/>
                    <a:p>
                      <a:pPr algn="ctr" fontAlgn="b"/>
                      <a:r>
                        <a:rPr lang="en-US" sz="2000" u="none" strike="noStrike" dirty="0">
                          <a:effectLst/>
                        </a:rPr>
                        <a:t>Some</a:t>
                      </a:r>
                      <a:endParaRPr lang="en-US" sz="2000" b="0" i="0" u="none" strike="noStrike" dirty="0">
                        <a:solidFill>
                          <a:srgbClr val="000000"/>
                        </a:solidFill>
                        <a:effectLst/>
                        <a:latin typeface="Times New Roman"/>
                      </a:endParaRPr>
                    </a:p>
                  </a:txBody>
                  <a:tcPr marL="7620" marR="7620" marT="7620" marB="0" anchor="b"/>
                </a:tc>
                <a:tc>
                  <a:txBody>
                    <a:bodyPr/>
                    <a:lstStyle/>
                    <a:p>
                      <a:pPr algn="ctr" fontAlgn="b"/>
                      <a:r>
                        <a:rPr lang="en-US" sz="2000" u="none" strike="noStrike">
                          <a:effectLst/>
                        </a:rPr>
                        <a:t>Lots</a:t>
                      </a:r>
                      <a:endParaRPr lang="en-US" sz="2000" b="0" i="0" u="none" strike="noStrike">
                        <a:solidFill>
                          <a:srgbClr val="000000"/>
                        </a:solidFill>
                        <a:effectLst/>
                        <a:latin typeface="Times New Roman"/>
                      </a:endParaRPr>
                    </a:p>
                  </a:txBody>
                  <a:tcPr marL="7620" marR="7620" marT="7620" marB="0" anchor="b"/>
                </a:tc>
                <a:tc>
                  <a:txBody>
                    <a:bodyPr/>
                    <a:lstStyle/>
                    <a:p>
                      <a:pPr algn="ctr" fontAlgn="b"/>
                      <a:r>
                        <a:rPr lang="en-US" sz="2000" u="none" strike="noStrike" dirty="0">
                          <a:effectLst/>
                        </a:rPr>
                        <a:t>Total</a:t>
                      </a:r>
                      <a:endParaRPr lang="en-US" sz="2000" b="0" i="0" u="none" strike="noStrike" dirty="0">
                        <a:solidFill>
                          <a:srgbClr val="000000"/>
                        </a:solidFill>
                        <a:effectLst/>
                        <a:latin typeface="Times New Roman"/>
                      </a:endParaRPr>
                    </a:p>
                  </a:txBody>
                  <a:tcPr marL="7620" marR="7620" marT="7620" marB="0" anchor="b"/>
                </a:tc>
              </a:tr>
              <a:tr h="441960">
                <a:tc>
                  <a:txBody>
                    <a:bodyPr/>
                    <a:lstStyle/>
                    <a:p>
                      <a:pPr algn="l" fontAlgn="b"/>
                      <a:r>
                        <a:rPr lang="en-US" sz="2000" u="none" strike="noStrike" dirty="0">
                          <a:effectLst/>
                        </a:rPr>
                        <a:t>Social</a:t>
                      </a:r>
                      <a:endParaRPr lang="en-US" sz="2000" b="0" i="0" u="none" strike="noStrike" dirty="0">
                        <a:solidFill>
                          <a:srgbClr val="000000"/>
                        </a:solidFill>
                        <a:effectLst/>
                        <a:latin typeface="Times New Roman"/>
                      </a:endParaRPr>
                    </a:p>
                  </a:txBody>
                  <a:tcPr marL="7620" marR="7620" marT="7620" marB="0" anchor="b"/>
                </a:tc>
                <a:tc>
                  <a:txBody>
                    <a:bodyPr/>
                    <a:lstStyle/>
                    <a:p>
                      <a:pPr algn="l" fontAlgn="b"/>
                      <a:r>
                        <a:rPr lang="en-US" sz="2000" u="none" strike="noStrike" dirty="0">
                          <a:effectLst/>
                        </a:rPr>
                        <a:t>Middle</a:t>
                      </a:r>
                      <a:endParaRPr lang="en-US" sz="2000" b="0" i="0" u="none" strike="noStrike" dirty="0">
                        <a:solidFill>
                          <a:srgbClr val="000000"/>
                        </a:solidFill>
                        <a:effectLst/>
                        <a:latin typeface="Times New Roman"/>
                      </a:endParaRPr>
                    </a:p>
                  </a:txBody>
                  <a:tcPr marL="7620" marR="7620" marT="7620" marB="0" anchor="b"/>
                </a:tc>
                <a:tc>
                  <a:txBody>
                    <a:bodyPr/>
                    <a:lstStyle/>
                    <a:p>
                      <a:pPr algn="ctr" fontAlgn="b"/>
                      <a:r>
                        <a:rPr lang="en-US" sz="2000" b="0" i="0" u="none" strike="noStrike" dirty="0" smtClean="0">
                          <a:solidFill>
                            <a:srgbClr val="000000"/>
                          </a:solidFill>
                          <a:effectLst/>
                          <a:latin typeface="Times New Roman"/>
                        </a:rPr>
                        <a:t>4.36</a:t>
                      </a:r>
                      <a:endParaRPr lang="en-US" sz="2000" b="0" i="0" u="none" strike="noStrike" dirty="0">
                        <a:solidFill>
                          <a:srgbClr val="000000"/>
                        </a:solidFill>
                        <a:effectLst/>
                        <a:latin typeface="Times New Roman"/>
                      </a:endParaRPr>
                    </a:p>
                  </a:txBody>
                  <a:tcPr marL="7620" marR="7620" marT="7620" marB="0" anchor="b"/>
                </a:tc>
                <a:tc>
                  <a:txBody>
                    <a:bodyPr/>
                    <a:lstStyle/>
                    <a:p>
                      <a:pPr algn="ctr" fontAlgn="b"/>
                      <a:r>
                        <a:rPr lang="en-US" sz="2000" b="0" i="0" u="none" strike="noStrike" dirty="0" smtClean="0">
                          <a:solidFill>
                            <a:srgbClr val="000000"/>
                          </a:solidFill>
                          <a:effectLst/>
                          <a:latin typeface="Times New Roman"/>
                        </a:rPr>
                        <a:t>11.64</a:t>
                      </a:r>
                      <a:endParaRPr lang="en-US" sz="2000" b="0" i="0" u="none" strike="noStrike" dirty="0">
                        <a:solidFill>
                          <a:srgbClr val="000000"/>
                        </a:solidFill>
                        <a:effectLst/>
                        <a:latin typeface="Times New Roman"/>
                      </a:endParaRPr>
                    </a:p>
                  </a:txBody>
                  <a:tcPr marL="7620" marR="7620" marT="7620" marB="0" anchor="b"/>
                </a:tc>
                <a:tc>
                  <a:txBody>
                    <a:bodyPr/>
                    <a:lstStyle/>
                    <a:p>
                      <a:pPr algn="ctr" fontAlgn="b"/>
                      <a:r>
                        <a:rPr lang="en-US" sz="2000" b="0" i="0" u="none" strike="noStrike" dirty="0" smtClean="0">
                          <a:solidFill>
                            <a:srgbClr val="000000"/>
                          </a:solidFill>
                          <a:effectLst/>
                          <a:latin typeface="Times New Roman"/>
                        </a:rPr>
                        <a:t>16.00</a:t>
                      </a:r>
                      <a:endParaRPr lang="en-US" sz="2000" b="0" i="0" u="none" strike="noStrike" dirty="0">
                        <a:solidFill>
                          <a:srgbClr val="000000"/>
                        </a:solidFill>
                        <a:effectLst/>
                        <a:latin typeface="Times New Roman"/>
                      </a:endParaRPr>
                    </a:p>
                  </a:txBody>
                  <a:tcPr marL="7620" marR="7620" marT="7620" marB="0" anchor="b"/>
                </a:tc>
                <a:tc>
                  <a:txBody>
                    <a:bodyPr/>
                    <a:lstStyle/>
                    <a:p>
                      <a:pPr algn="ctr" fontAlgn="b"/>
                      <a:r>
                        <a:rPr lang="en-US" sz="2000" u="none" strike="noStrike" dirty="0">
                          <a:effectLst/>
                        </a:rPr>
                        <a:t>32</a:t>
                      </a:r>
                      <a:endParaRPr lang="en-US" sz="2000" b="0" i="0" u="none" strike="noStrike" dirty="0">
                        <a:solidFill>
                          <a:srgbClr val="000000"/>
                        </a:solidFill>
                        <a:effectLst/>
                        <a:latin typeface="Times New Roman"/>
                      </a:endParaRPr>
                    </a:p>
                  </a:txBody>
                  <a:tcPr marL="7620" marR="7620" marT="7620" marB="0" anchor="b"/>
                </a:tc>
              </a:tr>
              <a:tr h="441960">
                <a:tc>
                  <a:txBody>
                    <a:bodyPr/>
                    <a:lstStyle/>
                    <a:p>
                      <a:pPr algn="l" fontAlgn="b"/>
                      <a:r>
                        <a:rPr lang="en-US" sz="2000" u="none" strike="noStrike" dirty="0">
                          <a:effectLst/>
                        </a:rPr>
                        <a:t>Class</a:t>
                      </a:r>
                      <a:endParaRPr lang="en-US" sz="2000" b="0" i="0" u="none" strike="noStrike" dirty="0">
                        <a:solidFill>
                          <a:srgbClr val="000000"/>
                        </a:solidFill>
                        <a:effectLst/>
                        <a:latin typeface="Times New Roman"/>
                      </a:endParaRPr>
                    </a:p>
                  </a:txBody>
                  <a:tcPr marL="7620" marR="7620" marT="7620" marB="0" anchor="b"/>
                </a:tc>
                <a:tc>
                  <a:txBody>
                    <a:bodyPr/>
                    <a:lstStyle/>
                    <a:p>
                      <a:pPr algn="l" fontAlgn="b"/>
                      <a:r>
                        <a:rPr lang="en-US" sz="2000" u="none" strike="noStrike" dirty="0">
                          <a:effectLst/>
                        </a:rPr>
                        <a:t>Working</a:t>
                      </a:r>
                      <a:endParaRPr lang="en-US" sz="2000" b="0" i="0" u="none" strike="noStrike" dirty="0">
                        <a:solidFill>
                          <a:srgbClr val="000000"/>
                        </a:solidFill>
                        <a:effectLst/>
                        <a:latin typeface="Times New Roman"/>
                      </a:endParaRPr>
                    </a:p>
                  </a:txBody>
                  <a:tcPr marL="7620" marR="7620" marT="7620" marB="0" anchor="b"/>
                </a:tc>
                <a:tc>
                  <a:txBody>
                    <a:bodyPr/>
                    <a:lstStyle/>
                    <a:p>
                      <a:pPr algn="ctr" fontAlgn="b"/>
                      <a:r>
                        <a:rPr lang="en-US" sz="2000" b="0" i="0" u="none" strike="noStrike" dirty="0" smtClean="0">
                          <a:solidFill>
                            <a:srgbClr val="000000"/>
                          </a:solidFill>
                          <a:effectLst/>
                          <a:latin typeface="Times New Roman"/>
                        </a:rPr>
                        <a:t>4.64</a:t>
                      </a:r>
                      <a:endParaRPr lang="en-US" sz="2000" b="0" i="0" u="none" strike="noStrike" dirty="0">
                        <a:solidFill>
                          <a:srgbClr val="000000"/>
                        </a:solidFill>
                        <a:effectLst/>
                        <a:latin typeface="Times New Roman"/>
                      </a:endParaRPr>
                    </a:p>
                  </a:txBody>
                  <a:tcPr marL="7620" marR="7620" marT="7620" marB="0" anchor="b"/>
                </a:tc>
                <a:tc>
                  <a:txBody>
                    <a:bodyPr/>
                    <a:lstStyle/>
                    <a:p>
                      <a:pPr algn="ctr" fontAlgn="b"/>
                      <a:r>
                        <a:rPr lang="en-US" sz="2000" b="0" i="0" u="none" strike="noStrike" dirty="0" smtClean="0">
                          <a:solidFill>
                            <a:srgbClr val="000000"/>
                          </a:solidFill>
                          <a:effectLst/>
                          <a:latin typeface="Times New Roman"/>
                        </a:rPr>
                        <a:t>12.36</a:t>
                      </a:r>
                      <a:endParaRPr lang="en-US" sz="2000" b="0" i="0" u="none" strike="noStrike" dirty="0">
                        <a:solidFill>
                          <a:srgbClr val="000000"/>
                        </a:solidFill>
                        <a:effectLst/>
                        <a:latin typeface="Times New Roman"/>
                      </a:endParaRPr>
                    </a:p>
                  </a:txBody>
                  <a:tcPr marL="7620" marR="7620" marT="7620" marB="0" anchor="b"/>
                </a:tc>
                <a:tc>
                  <a:txBody>
                    <a:bodyPr/>
                    <a:lstStyle/>
                    <a:p>
                      <a:pPr algn="ctr" fontAlgn="b"/>
                      <a:r>
                        <a:rPr lang="en-US" sz="2000" b="0" i="0" u="none" strike="noStrike" dirty="0" smtClean="0">
                          <a:solidFill>
                            <a:srgbClr val="000000"/>
                          </a:solidFill>
                          <a:effectLst/>
                          <a:latin typeface="Times New Roman"/>
                        </a:rPr>
                        <a:t>17.00</a:t>
                      </a:r>
                      <a:endParaRPr lang="en-US" sz="2000" b="0" i="0" u="none" strike="noStrike" dirty="0">
                        <a:solidFill>
                          <a:srgbClr val="000000"/>
                        </a:solidFill>
                        <a:effectLst/>
                        <a:latin typeface="Times New Roman"/>
                      </a:endParaRPr>
                    </a:p>
                  </a:txBody>
                  <a:tcPr marL="7620" marR="7620" marT="7620" marB="0" anchor="b"/>
                </a:tc>
                <a:tc>
                  <a:txBody>
                    <a:bodyPr/>
                    <a:lstStyle/>
                    <a:p>
                      <a:pPr algn="ctr" fontAlgn="b"/>
                      <a:r>
                        <a:rPr lang="en-US" sz="2000" u="none" strike="noStrike" dirty="0">
                          <a:effectLst/>
                        </a:rPr>
                        <a:t>34</a:t>
                      </a:r>
                      <a:endParaRPr lang="en-US" sz="2000" b="0" i="0" u="none" strike="noStrike" dirty="0">
                        <a:solidFill>
                          <a:srgbClr val="000000"/>
                        </a:solidFill>
                        <a:effectLst/>
                        <a:latin typeface="Times New Roman"/>
                      </a:endParaRPr>
                    </a:p>
                  </a:txBody>
                  <a:tcPr marL="7620" marR="7620" marT="7620" marB="0" anchor="b"/>
                </a:tc>
              </a:tr>
              <a:tr h="441960">
                <a:tc gridSpan="2">
                  <a:txBody>
                    <a:bodyPr/>
                    <a:lstStyle/>
                    <a:p>
                      <a:pPr algn="ctr" fontAlgn="b"/>
                      <a:r>
                        <a:rPr lang="en-US" sz="2000" u="none" strike="noStrike" dirty="0">
                          <a:effectLst/>
                        </a:rPr>
                        <a:t>Row Total</a:t>
                      </a:r>
                      <a:endParaRPr lang="en-US" sz="2000" b="0" i="0" u="none" strike="noStrike" dirty="0">
                        <a:solidFill>
                          <a:srgbClr val="000000"/>
                        </a:solidFill>
                        <a:effectLst/>
                        <a:latin typeface="Times New Roman"/>
                      </a:endParaRPr>
                    </a:p>
                  </a:txBody>
                  <a:tcPr marL="7620" marR="7620" marT="7620" marB="0" anchor="b"/>
                </a:tc>
                <a:tc hMerge="1">
                  <a:txBody>
                    <a:bodyPr/>
                    <a:lstStyle/>
                    <a:p>
                      <a:endParaRPr lang="en-US"/>
                    </a:p>
                  </a:txBody>
                  <a:tcPr/>
                </a:tc>
                <a:tc>
                  <a:txBody>
                    <a:bodyPr/>
                    <a:lstStyle/>
                    <a:p>
                      <a:pPr algn="ctr" fontAlgn="b"/>
                      <a:r>
                        <a:rPr lang="en-US" sz="2000" u="none" strike="noStrike">
                          <a:effectLst/>
                        </a:rPr>
                        <a:t>9</a:t>
                      </a:r>
                      <a:endParaRPr lang="en-US" sz="2000" b="0" i="0" u="none" strike="noStrike">
                        <a:solidFill>
                          <a:srgbClr val="000000"/>
                        </a:solidFill>
                        <a:effectLst/>
                        <a:latin typeface="Times New Roman"/>
                      </a:endParaRPr>
                    </a:p>
                  </a:txBody>
                  <a:tcPr marL="7620" marR="7620" marT="7620" marB="0" anchor="b"/>
                </a:tc>
                <a:tc>
                  <a:txBody>
                    <a:bodyPr/>
                    <a:lstStyle/>
                    <a:p>
                      <a:pPr algn="ctr" fontAlgn="b"/>
                      <a:r>
                        <a:rPr lang="en-US" sz="2000" u="none" strike="noStrike">
                          <a:effectLst/>
                        </a:rPr>
                        <a:t>24</a:t>
                      </a:r>
                      <a:endParaRPr lang="en-US" sz="2000" b="0" i="0" u="none" strike="noStrike">
                        <a:solidFill>
                          <a:srgbClr val="000000"/>
                        </a:solidFill>
                        <a:effectLst/>
                        <a:latin typeface="Times New Roman"/>
                      </a:endParaRPr>
                    </a:p>
                  </a:txBody>
                  <a:tcPr marL="7620" marR="7620" marT="7620" marB="0" anchor="b"/>
                </a:tc>
                <a:tc>
                  <a:txBody>
                    <a:bodyPr/>
                    <a:lstStyle/>
                    <a:p>
                      <a:pPr algn="ctr" fontAlgn="b"/>
                      <a:r>
                        <a:rPr lang="en-US" sz="2000" u="none" strike="noStrike" dirty="0">
                          <a:effectLst/>
                        </a:rPr>
                        <a:t>33</a:t>
                      </a:r>
                      <a:endParaRPr lang="en-US" sz="2000" b="0" i="0" u="none" strike="noStrike" dirty="0">
                        <a:solidFill>
                          <a:srgbClr val="000000"/>
                        </a:solidFill>
                        <a:effectLst/>
                        <a:latin typeface="Times New Roman"/>
                      </a:endParaRPr>
                    </a:p>
                  </a:txBody>
                  <a:tcPr marL="7620" marR="7620" marT="7620" marB="0" anchor="b"/>
                </a:tc>
                <a:tc>
                  <a:txBody>
                    <a:bodyPr/>
                    <a:lstStyle/>
                    <a:p>
                      <a:pPr algn="ctr" fontAlgn="b"/>
                      <a:r>
                        <a:rPr lang="en-US" sz="2000" u="none" strike="noStrike" dirty="0">
                          <a:effectLst/>
                        </a:rPr>
                        <a:t>66</a:t>
                      </a:r>
                      <a:endParaRPr lang="en-US" sz="2000" b="0" i="0" u="none" strike="noStrike" dirty="0">
                        <a:solidFill>
                          <a:srgbClr val="000000"/>
                        </a:solidFill>
                        <a:effectLst/>
                        <a:latin typeface="Times New Roman"/>
                      </a:endParaRPr>
                    </a:p>
                  </a:txBody>
                  <a:tcPr marL="7620" marR="7620" marT="7620" marB="0" anchor="b"/>
                </a:tc>
              </a:tr>
            </a:tbl>
          </a:graphicData>
        </a:graphic>
      </p:graphicFrame>
      <mc:AlternateContent xmlns:mc="http://schemas.openxmlformats.org/markup-compatibility/2006" xmlns:a14="http://schemas.microsoft.com/office/drawing/2010/main">
        <mc:Choice Requires="a14">
          <p:sp>
            <p:nvSpPr>
              <p:cNvPr id="2" name="Rectangle 1"/>
              <p:cNvSpPr/>
              <p:nvPr/>
            </p:nvSpPr>
            <p:spPr>
              <a:xfrm>
                <a:off x="304800" y="5486400"/>
                <a:ext cx="7391400" cy="78624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a:latin typeface="Cambria Math"/>
                        </a:rPr>
                        <m:t>𝑇𝑒𝑠𝑡</m:t>
                      </m:r>
                      <m:r>
                        <a:rPr lang="en-US" i="1">
                          <a:latin typeface="Cambria Math"/>
                        </a:rPr>
                        <m:t> </m:t>
                      </m:r>
                      <m:r>
                        <a:rPr lang="en-US" i="1">
                          <a:latin typeface="Cambria Math"/>
                        </a:rPr>
                        <m:t>𝑆𝑡𝑎𝑡𝑖𝑠𝑡𝑖𝑐</m:t>
                      </m:r>
                      <m:r>
                        <a:rPr lang="en-US" i="1">
                          <a:latin typeface="Cambria Math"/>
                        </a:rPr>
                        <m:t>=</m:t>
                      </m:r>
                      <m:nary>
                        <m:naryPr>
                          <m:chr m:val="∑"/>
                          <m:subHide m:val="on"/>
                          <m:supHide m:val="on"/>
                          <m:ctrlPr>
                            <a:rPr lang="en-US" i="1">
                              <a:latin typeface="Cambria Math"/>
                            </a:rPr>
                          </m:ctrlPr>
                        </m:naryPr>
                        <m:sub/>
                        <m:sup/>
                        <m:e>
                          <m:f>
                            <m:fPr>
                              <m:ctrlPr>
                                <a:rPr lang="en-US" i="1">
                                  <a:latin typeface="Cambria Math"/>
                                </a:rPr>
                              </m:ctrlPr>
                            </m:fPr>
                            <m:num>
                              <m:sSup>
                                <m:sSupPr>
                                  <m:ctrlPr>
                                    <a:rPr lang="en-US" i="1">
                                      <a:latin typeface="Cambria Math"/>
                                    </a:rPr>
                                  </m:ctrlPr>
                                </m:sSupPr>
                                <m:e>
                                  <m:d>
                                    <m:dPr>
                                      <m:ctrlPr>
                                        <a:rPr lang="en-US" i="1">
                                          <a:latin typeface="Cambria Math"/>
                                        </a:rPr>
                                      </m:ctrlPr>
                                    </m:dPr>
                                    <m:e>
                                      <m:r>
                                        <a:rPr lang="en-US" i="1">
                                          <a:latin typeface="Cambria Math"/>
                                        </a:rPr>
                                        <m:t>𝑂𝑏𝑠𝑒𝑟𝑣𝑒𝑑</m:t>
                                      </m:r>
                                      <m:r>
                                        <a:rPr lang="en-US" i="1">
                                          <a:latin typeface="Cambria Math"/>
                                        </a:rPr>
                                        <m:t>−</m:t>
                                      </m:r>
                                      <m:r>
                                        <a:rPr lang="en-US" i="1">
                                          <a:latin typeface="Cambria Math"/>
                                        </a:rPr>
                                        <m:t>𝐸𝑥𝑝𝑒𝑐𝑡𝑒𝑑</m:t>
                                      </m:r>
                                    </m:e>
                                  </m:d>
                                </m:e>
                                <m:sup>
                                  <m:r>
                                    <a:rPr lang="en-US" i="1">
                                      <a:latin typeface="Cambria Math"/>
                                    </a:rPr>
                                    <m:t>2</m:t>
                                  </m:r>
                                </m:sup>
                              </m:sSup>
                            </m:num>
                            <m:den>
                              <m:r>
                                <a:rPr lang="en-US" i="1">
                                  <a:latin typeface="Cambria Math"/>
                                </a:rPr>
                                <m:t>𝐸𝑥𝑝𝑒𝑐𝑡𝑒𝑑</m:t>
                              </m:r>
                            </m:den>
                          </m:f>
                        </m:e>
                      </m:nary>
                    </m:oMath>
                  </m:oMathPara>
                </a14:m>
                <a:endParaRPr lang="en-US" dirty="0"/>
              </a:p>
            </p:txBody>
          </p:sp>
        </mc:Choice>
        <mc:Fallback xmlns="">
          <p:sp>
            <p:nvSpPr>
              <p:cNvPr id="2" name="Rectangle 1"/>
              <p:cNvSpPr>
                <a:spLocks noRot="1" noChangeAspect="1" noMove="1" noResize="1" noEditPoints="1" noAdjustHandles="1" noChangeArrowheads="1" noChangeShapeType="1" noTextEdit="1"/>
              </p:cNvSpPr>
              <p:nvPr/>
            </p:nvSpPr>
            <p:spPr>
              <a:xfrm>
                <a:off x="304800" y="5486400"/>
                <a:ext cx="7391400" cy="786241"/>
              </a:xfrm>
              <a:prstGeom prst="rect">
                <a:avLst/>
              </a:prstGeom>
              <a:blipFill rotWithShape="1">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8547271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566410"/>
            <a:ext cx="7924800" cy="523220"/>
          </a:xfrm>
          <a:prstGeom prst="rect">
            <a:avLst/>
          </a:prstGeom>
          <a:noFill/>
        </p:spPr>
        <p:txBody>
          <a:bodyPr wrap="square" rtlCol="0">
            <a:spAutoFit/>
          </a:bodyPr>
          <a:lstStyle/>
          <a:p>
            <a:r>
              <a:rPr lang="en-US" sz="2800" dirty="0" smtClean="0"/>
              <a:t>Observed</a:t>
            </a:r>
            <a:endParaRPr lang="en-US" sz="2800" dirty="0"/>
          </a:p>
        </p:txBody>
      </p:sp>
      <p:graphicFrame>
        <p:nvGraphicFramePr>
          <p:cNvPr id="5" name="Table 4"/>
          <p:cNvGraphicFramePr>
            <a:graphicFrameLocks noGrp="1"/>
          </p:cNvGraphicFramePr>
          <p:nvPr>
            <p:extLst>
              <p:ext uri="{D42A27DB-BD31-4B8C-83A1-F6EECF244321}">
                <p14:modId xmlns:p14="http://schemas.microsoft.com/office/powerpoint/2010/main" val="1598095316"/>
              </p:ext>
            </p:extLst>
          </p:nvPr>
        </p:nvGraphicFramePr>
        <p:xfrm>
          <a:off x="2209800" y="304800"/>
          <a:ext cx="6781802" cy="2209800"/>
        </p:xfrm>
        <a:graphic>
          <a:graphicData uri="http://schemas.openxmlformats.org/drawingml/2006/table">
            <a:tbl>
              <a:tblPr>
                <a:tableStyleId>{5C22544A-7EE6-4342-B048-85BDC9FD1C3A}</a:tableStyleId>
              </a:tblPr>
              <a:tblGrid>
                <a:gridCol w="1311809"/>
                <a:gridCol w="1039546"/>
                <a:gridCol w="1039546"/>
                <a:gridCol w="1039546"/>
                <a:gridCol w="1039546"/>
                <a:gridCol w="1311809"/>
              </a:tblGrid>
              <a:tr h="441960">
                <a:tc>
                  <a:txBody>
                    <a:bodyPr/>
                    <a:lstStyle/>
                    <a:p>
                      <a:pPr algn="l" fontAlgn="b"/>
                      <a:endParaRPr lang="en-US" sz="2000" b="0" i="0" u="none" strike="noStrike" dirty="0">
                        <a:solidFill>
                          <a:srgbClr val="000000"/>
                        </a:solidFill>
                        <a:effectLst/>
                        <a:latin typeface="Times New Roman"/>
                      </a:endParaRPr>
                    </a:p>
                  </a:txBody>
                  <a:tcPr marL="7620" marR="7620" marT="7620" marB="0" anchor="b"/>
                </a:tc>
                <a:tc gridSpan="4">
                  <a:txBody>
                    <a:bodyPr/>
                    <a:lstStyle/>
                    <a:p>
                      <a:pPr algn="ctr" fontAlgn="b"/>
                      <a:r>
                        <a:rPr lang="en-US" sz="2000" u="none" strike="noStrike" dirty="0">
                          <a:effectLst/>
                        </a:rPr>
                        <a:t>Nursery-Rhyme Knowledge</a:t>
                      </a:r>
                      <a:endParaRPr lang="en-US" sz="2000" b="0" i="0" u="none" strike="noStrike" dirty="0">
                        <a:solidFill>
                          <a:srgbClr val="000000"/>
                        </a:solidFill>
                        <a:effectLst/>
                        <a:latin typeface="Times New Roman"/>
                      </a:endParaRPr>
                    </a:p>
                  </a:txBody>
                  <a:tcPr marL="7620" marR="7620" marT="7620" marB="0" anchor="b"/>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2000" u="none" strike="noStrike" dirty="0">
                          <a:effectLst/>
                        </a:rPr>
                        <a:t>Column</a:t>
                      </a:r>
                      <a:endParaRPr lang="en-US" sz="2000" b="0" i="0" u="none" strike="noStrike" dirty="0">
                        <a:solidFill>
                          <a:srgbClr val="000000"/>
                        </a:solidFill>
                        <a:effectLst/>
                        <a:latin typeface="Times New Roman"/>
                      </a:endParaRPr>
                    </a:p>
                  </a:txBody>
                  <a:tcPr marL="7620" marR="7620" marT="7620" marB="0" anchor="b"/>
                </a:tc>
              </a:tr>
              <a:tr h="441960">
                <a:tc>
                  <a:txBody>
                    <a:bodyPr/>
                    <a:lstStyle/>
                    <a:p>
                      <a:pPr algn="l" fontAlgn="b"/>
                      <a:endParaRPr lang="en-US" sz="2000" b="0" i="0" u="none" strike="noStrike" dirty="0">
                        <a:solidFill>
                          <a:srgbClr val="000000"/>
                        </a:solidFill>
                        <a:effectLst/>
                        <a:latin typeface="Times New Roman"/>
                      </a:endParaRPr>
                    </a:p>
                  </a:txBody>
                  <a:tcPr marL="7620" marR="7620" marT="7620" marB="0" anchor="b"/>
                </a:tc>
                <a:tc>
                  <a:txBody>
                    <a:bodyPr/>
                    <a:lstStyle/>
                    <a:p>
                      <a:pPr algn="l" fontAlgn="b"/>
                      <a:endParaRPr lang="en-US" sz="2000" b="0" i="0" u="none" strike="noStrike">
                        <a:solidFill>
                          <a:srgbClr val="000000"/>
                        </a:solidFill>
                        <a:effectLst/>
                        <a:latin typeface="Times New Roman"/>
                      </a:endParaRPr>
                    </a:p>
                  </a:txBody>
                  <a:tcPr marL="7620" marR="7620" marT="7620" marB="0" anchor="b"/>
                </a:tc>
                <a:tc>
                  <a:txBody>
                    <a:bodyPr/>
                    <a:lstStyle/>
                    <a:p>
                      <a:pPr algn="ctr" fontAlgn="b"/>
                      <a:r>
                        <a:rPr lang="en-US" sz="2000" u="none" strike="noStrike" dirty="0">
                          <a:effectLst/>
                        </a:rPr>
                        <a:t>A Few</a:t>
                      </a:r>
                      <a:endParaRPr lang="en-US" sz="2000" b="0" i="0" u="none" strike="noStrike" dirty="0">
                        <a:solidFill>
                          <a:srgbClr val="000000"/>
                        </a:solidFill>
                        <a:effectLst/>
                        <a:latin typeface="Times New Roman"/>
                      </a:endParaRPr>
                    </a:p>
                  </a:txBody>
                  <a:tcPr marL="7620" marR="7620" marT="7620" marB="0" anchor="b"/>
                </a:tc>
                <a:tc>
                  <a:txBody>
                    <a:bodyPr/>
                    <a:lstStyle/>
                    <a:p>
                      <a:pPr algn="ctr" fontAlgn="b"/>
                      <a:r>
                        <a:rPr lang="en-US" sz="2000" u="none" strike="noStrike" dirty="0">
                          <a:effectLst/>
                        </a:rPr>
                        <a:t>Some</a:t>
                      </a:r>
                      <a:endParaRPr lang="en-US" sz="2000" b="0" i="0" u="none" strike="noStrike" dirty="0">
                        <a:solidFill>
                          <a:srgbClr val="000000"/>
                        </a:solidFill>
                        <a:effectLst/>
                        <a:latin typeface="Times New Roman"/>
                      </a:endParaRPr>
                    </a:p>
                  </a:txBody>
                  <a:tcPr marL="7620" marR="7620" marT="7620" marB="0" anchor="b"/>
                </a:tc>
                <a:tc>
                  <a:txBody>
                    <a:bodyPr/>
                    <a:lstStyle/>
                    <a:p>
                      <a:pPr algn="ctr" fontAlgn="b"/>
                      <a:r>
                        <a:rPr lang="en-US" sz="2000" u="none" strike="noStrike">
                          <a:effectLst/>
                        </a:rPr>
                        <a:t>Lots</a:t>
                      </a:r>
                      <a:endParaRPr lang="en-US" sz="2000" b="0" i="0" u="none" strike="noStrike">
                        <a:solidFill>
                          <a:srgbClr val="000000"/>
                        </a:solidFill>
                        <a:effectLst/>
                        <a:latin typeface="Times New Roman"/>
                      </a:endParaRPr>
                    </a:p>
                  </a:txBody>
                  <a:tcPr marL="7620" marR="7620" marT="7620" marB="0" anchor="b"/>
                </a:tc>
                <a:tc>
                  <a:txBody>
                    <a:bodyPr/>
                    <a:lstStyle/>
                    <a:p>
                      <a:pPr algn="ctr" fontAlgn="b"/>
                      <a:r>
                        <a:rPr lang="en-US" sz="2000" u="none" strike="noStrike" dirty="0">
                          <a:effectLst/>
                        </a:rPr>
                        <a:t>Total</a:t>
                      </a:r>
                      <a:endParaRPr lang="en-US" sz="2000" b="0" i="0" u="none" strike="noStrike" dirty="0">
                        <a:solidFill>
                          <a:srgbClr val="000000"/>
                        </a:solidFill>
                        <a:effectLst/>
                        <a:latin typeface="Times New Roman"/>
                      </a:endParaRPr>
                    </a:p>
                  </a:txBody>
                  <a:tcPr marL="7620" marR="7620" marT="7620" marB="0" anchor="b"/>
                </a:tc>
              </a:tr>
              <a:tr h="441960">
                <a:tc>
                  <a:txBody>
                    <a:bodyPr/>
                    <a:lstStyle/>
                    <a:p>
                      <a:pPr algn="l" fontAlgn="b"/>
                      <a:r>
                        <a:rPr lang="en-US" sz="2000" u="none" strike="noStrike" dirty="0">
                          <a:effectLst/>
                        </a:rPr>
                        <a:t>Social</a:t>
                      </a:r>
                      <a:endParaRPr lang="en-US" sz="2000" b="0" i="0" u="none" strike="noStrike" dirty="0">
                        <a:solidFill>
                          <a:srgbClr val="000000"/>
                        </a:solidFill>
                        <a:effectLst/>
                        <a:latin typeface="Times New Roman"/>
                      </a:endParaRPr>
                    </a:p>
                  </a:txBody>
                  <a:tcPr marL="7620" marR="7620" marT="7620" marB="0" anchor="b"/>
                </a:tc>
                <a:tc>
                  <a:txBody>
                    <a:bodyPr/>
                    <a:lstStyle/>
                    <a:p>
                      <a:pPr algn="l" fontAlgn="b"/>
                      <a:r>
                        <a:rPr lang="en-US" sz="2000" u="none" strike="noStrike" dirty="0">
                          <a:effectLst/>
                        </a:rPr>
                        <a:t>Middle</a:t>
                      </a:r>
                      <a:endParaRPr lang="en-US" sz="2000" b="0" i="0" u="none" strike="noStrike" dirty="0">
                        <a:solidFill>
                          <a:srgbClr val="000000"/>
                        </a:solidFill>
                        <a:effectLst/>
                        <a:latin typeface="Times New Roman"/>
                      </a:endParaRPr>
                    </a:p>
                  </a:txBody>
                  <a:tcPr marL="7620" marR="7620" marT="7620" marB="0" anchor="b"/>
                </a:tc>
                <a:tc>
                  <a:txBody>
                    <a:bodyPr/>
                    <a:lstStyle/>
                    <a:p>
                      <a:pPr algn="ctr" fontAlgn="b"/>
                      <a:r>
                        <a:rPr lang="en-US" sz="2000" u="none" strike="noStrike" dirty="0">
                          <a:effectLst/>
                        </a:rPr>
                        <a:t>4</a:t>
                      </a:r>
                      <a:endParaRPr lang="en-US" sz="2000" b="0" i="0" u="none" strike="noStrike" dirty="0">
                        <a:solidFill>
                          <a:srgbClr val="000000"/>
                        </a:solidFill>
                        <a:effectLst/>
                        <a:latin typeface="Times New Roman"/>
                      </a:endParaRPr>
                    </a:p>
                  </a:txBody>
                  <a:tcPr marL="7620" marR="7620" marT="7620" marB="0" anchor="b"/>
                </a:tc>
                <a:tc>
                  <a:txBody>
                    <a:bodyPr/>
                    <a:lstStyle/>
                    <a:p>
                      <a:pPr algn="ctr" fontAlgn="b"/>
                      <a:r>
                        <a:rPr lang="en-US" sz="2000" u="none" strike="noStrike" dirty="0">
                          <a:effectLst/>
                        </a:rPr>
                        <a:t>13</a:t>
                      </a:r>
                      <a:endParaRPr lang="en-US" sz="2000" b="0" i="0" u="none" strike="noStrike" dirty="0">
                        <a:solidFill>
                          <a:srgbClr val="000000"/>
                        </a:solidFill>
                        <a:effectLst/>
                        <a:latin typeface="Times New Roman"/>
                      </a:endParaRPr>
                    </a:p>
                  </a:txBody>
                  <a:tcPr marL="7620" marR="7620" marT="7620" marB="0" anchor="b"/>
                </a:tc>
                <a:tc>
                  <a:txBody>
                    <a:bodyPr/>
                    <a:lstStyle/>
                    <a:p>
                      <a:pPr algn="ctr" fontAlgn="b"/>
                      <a:r>
                        <a:rPr lang="en-US" sz="2000" u="none" strike="noStrike" dirty="0">
                          <a:effectLst/>
                        </a:rPr>
                        <a:t>15</a:t>
                      </a:r>
                      <a:endParaRPr lang="en-US" sz="2000" b="0" i="0" u="none" strike="noStrike" dirty="0">
                        <a:solidFill>
                          <a:srgbClr val="000000"/>
                        </a:solidFill>
                        <a:effectLst/>
                        <a:latin typeface="Times New Roman"/>
                      </a:endParaRPr>
                    </a:p>
                  </a:txBody>
                  <a:tcPr marL="7620" marR="7620" marT="7620" marB="0" anchor="b"/>
                </a:tc>
                <a:tc>
                  <a:txBody>
                    <a:bodyPr/>
                    <a:lstStyle/>
                    <a:p>
                      <a:pPr algn="ctr" fontAlgn="b"/>
                      <a:r>
                        <a:rPr lang="en-US" sz="2000" u="none" strike="noStrike" dirty="0">
                          <a:effectLst/>
                        </a:rPr>
                        <a:t>32</a:t>
                      </a:r>
                      <a:endParaRPr lang="en-US" sz="2000" b="0" i="0" u="none" strike="noStrike" dirty="0">
                        <a:solidFill>
                          <a:srgbClr val="000000"/>
                        </a:solidFill>
                        <a:effectLst/>
                        <a:latin typeface="Times New Roman"/>
                      </a:endParaRPr>
                    </a:p>
                  </a:txBody>
                  <a:tcPr marL="7620" marR="7620" marT="7620" marB="0" anchor="b"/>
                </a:tc>
              </a:tr>
              <a:tr h="441960">
                <a:tc>
                  <a:txBody>
                    <a:bodyPr/>
                    <a:lstStyle/>
                    <a:p>
                      <a:pPr algn="l" fontAlgn="b"/>
                      <a:r>
                        <a:rPr lang="en-US" sz="2000" u="none" strike="noStrike" dirty="0">
                          <a:effectLst/>
                        </a:rPr>
                        <a:t>Class</a:t>
                      </a:r>
                      <a:endParaRPr lang="en-US" sz="2000" b="0" i="0" u="none" strike="noStrike" dirty="0">
                        <a:solidFill>
                          <a:srgbClr val="000000"/>
                        </a:solidFill>
                        <a:effectLst/>
                        <a:latin typeface="Times New Roman"/>
                      </a:endParaRPr>
                    </a:p>
                  </a:txBody>
                  <a:tcPr marL="7620" marR="7620" marT="7620" marB="0" anchor="b"/>
                </a:tc>
                <a:tc>
                  <a:txBody>
                    <a:bodyPr/>
                    <a:lstStyle/>
                    <a:p>
                      <a:pPr algn="l" fontAlgn="b"/>
                      <a:r>
                        <a:rPr lang="en-US" sz="2000" u="none" strike="noStrike" dirty="0">
                          <a:effectLst/>
                        </a:rPr>
                        <a:t>Working</a:t>
                      </a:r>
                      <a:endParaRPr lang="en-US" sz="2000" b="0" i="0" u="none" strike="noStrike" dirty="0">
                        <a:solidFill>
                          <a:srgbClr val="000000"/>
                        </a:solidFill>
                        <a:effectLst/>
                        <a:latin typeface="Times New Roman"/>
                      </a:endParaRPr>
                    </a:p>
                  </a:txBody>
                  <a:tcPr marL="7620" marR="7620" marT="7620" marB="0" anchor="b"/>
                </a:tc>
                <a:tc>
                  <a:txBody>
                    <a:bodyPr/>
                    <a:lstStyle/>
                    <a:p>
                      <a:pPr algn="ctr" fontAlgn="b"/>
                      <a:r>
                        <a:rPr lang="en-US" sz="2000" u="none" strike="noStrike" dirty="0">
                          <a:effectLst/>
                        </a:rPr>
                        <a:t>5</a:t>
                      </a:r>
                      <a:endParaRPr lang="en-US" sz="2000" b="0" i="0" u="none" strike="noStrike" dirty="0">
                        <a:solidFill>
                          <a:srgbClr val="000000"/>
                        </a:solidFill>
                        <a:effectLst/>
                        <a:latin typeface="Times New Roman"/>
                      </a:endParaRPr>
                    </a:p>
                  </a:txBody>
                  <a:tcPr marL="7620" marR="7620" marT="7620" marB="0" anchor="b"/>
                </a:tc>
                <a:tc>
                  <a:txBody>
                    <a:bodyPr/>
                    <a:lstStyle/>
                    <a:p>
                      <a:pPr algn="ctr" fontAlgn="b"/>
                      <a:r>
                        <a:rPr lang="en-US" sz="2000" u="none" strike="noStrike" dirty="0">
                          <a:effectLst/>
                        </a:rPr>
                        <a:t>11</a:t>
                      </a:r>
                      <a:endParaRPr lang="en-US" sz="2000" b="0" i="0" u="none" strike="noStrike" dirty="0">
                        <a:solidFill>
                          <a:srgbClr val="000000"/>
                        </a:solidFill>
                        <a:effectLst/>
                        <a:latin typeface="Times New Roman"/>
                      </a:endParaRPr>
                    </a:p>
                  </a:txBody>
                  <a:tcPr marL="7620" marR="7620" marT="7620" marB="0" anchor="b"/>
                </a:tc>
                <a:tc>
                  <a:txBody>
                    <a:bodyPr/>
                    <a:lstStyle/>
                    <a:p>
                      <a:pPr algn="ctr" fontAlgn="b"/>
                      <a:r>
                        <a:rPr lang="en-US" sz="2000" u="none" strike="noStrike" dirty="0">
                          <a:effectLst/>
                        </a:rPr>
                        <a:t>18</a:t>
                      </a:r>
                      <a:endParaRPr lang="en-US" sz="2000" b="0" i="0" u="none" strike="noStrike" dirty="0">
                        <a:solidFill>
                          <a:srgbClr val="000000"/>
                        </a:solidFill>
                        <a:effectLst/>
                        <a:latin typeface="Times New Roman"/>
                      </a:endParaRPr>
                    </a:p>
                  </a:txBody>
                  <a:tcPr marL="7620" marR="7620" marT="7620" marB="0" anchor="b"/>
                </a:tc>
                <a:tc>
                  <a:txBody>
                    <a:bodyPr/>
                    <a:lstStyle/>
                    <a:p>
                      <a:pPr algn="ctr" fontAlgn="b"/>
                      <a:r>
                        <a:rPr lang="en-US" sz="2000" u="none" strike="noStrike" dirty="0">
                          <a:effectLst/>
                        </a:rPr>
                        <a:t>34</a:t>
                      </a:r>
                      <a:endParaRPr lang="en-US" sz="2000" b="0" i="0" u="none" strike="noStrike" dirty="0">
                        <a:solidFill>
                          <a:srgbClr val="000000"/>
                        </a:solidFill>
                        <a:effectLst/>
                        <a:latin typeface="Times New Roman"/>
                      </a:endParaRPr>
                    </a:p>
                  </a:txBody>
                  <a:tcPr marL="7620" marR="7620" marT="7620" marB="0" anchor="b"/>
                </a:tc>
              </a:tr>
              <a:tr h="441960">
                <a:tc gridSpan="2">
                  <a:txBody>
                    <a:bodyPr/>
                    <a:lstStyle/>
                    <a:p>
                      <a:pPr algn="ctr" fontAlgn="b"/>
                      <a:r>
                        <a:rPr lang="en-US" sz="2000" u="none" strike="noStrike" dirty="0">
                          <a:effectLst/>
                        </a:rPr>
                        <a:t>Row Total</a:t>
                      </a:r>
                      <a:endParaRPr lang="en-US" sz="2000" b="0" i="0" u="none" strike="noStrike" dirty="0">
                        <a:solidFill>
                          <a:srgbClr val="000000"/>
                        </a:solidFill>
                        <a:effectLst/>
                        <a:latin typeface="Times New Roman"/>
                      </a:endParaRPr>
                    </a:p>
                  </a:txBody>
                  <a:tcPr marL="7620" marR="7620" marT="7620" marB="0" anchor="b"/>
                </a:tc>
                <a:tc hMerge="1">
                  <a:txBody>
                    <a:bodyPr/>
                    <a:lstStyle/>
                    <a:p>
                      <a:endParaRPr lang="en-US"/>
                    </a:p>
                  </a:txBody>
                  <a:tcPr/>
                </a:tc>
                <a:tc>
                  <a:txBody>
                    <a:bodyPr/>
                    <a:lstStyle/>
                    <a:p>
                      <a:pPr algn="ctr" fontAlgn="b"/>
                      <a:r>
                        <a:rPr lang="en-US" sz="2000" u="none" strike="noStrike" dirty="0">
                          <a:effectLst/>
                        </a:rPr>
                        <a:t>9</a:t>
                      </a:r>
                      <a:endParaRPr lang="en-US" sz="2000" b="0" i="0" u="none" strike="noStrike" dirty="0">
                        <a:solidFill>
                          <a:srgbClr val="000000"/>
                        </a:solidFill>
                        <a:effectLst/>
                        <a:latin typeface="Times New Roman"/>
                      </a:endParaRPr>
                    </a:p>
                  </a:txBody>
                  <a:tcPr marL="7620" marR="7620" marT="7620" marB="0" anchor="b"/>
                </a:tc>
                <a:tc>
                  <a:txBody>
                    <a:bodyPr/>
                    <a:lstStyle/>
                    <a:p>
                      <a:pPr algn="ctr" fontAlgn="b"/>
                      <a:r>
                        <a:rPr lang="en-US" sz="2000" u="none" strike="noStrike" dirty="0">
                          <a:effectLst/>
                        </a:rPr>
                        <a:t>24</a:t>
                      </a:r>
                      <a:endParaRPr lang="en-US" sz="2000" b="0" i="0" u="none" strike="noStrike" dirty="0">
                        <a:solidFill>
                          <a:srgbClr val="000000"/>
                        </a:solidFill>
                        <a:effectLst/>
                        <a:latin typeface="Times New Roman"/>
                      </a:endParaRPr>
                    </a:p>
                  </a:txBody>
                  <a:tcPr marL="7620" marR="7620" marT="7620" marB="0" anchor="b"/>
                </a:tc>
                <a:tc>
                  <a:txBody>
                    <a:bodyPr/>
                    <a:lstStyle/>
                    <a:p>
                      <a:pPr algn="ctr" fontAlgn="b"/>
                      <a:r>
                        <a:rPr lang="en-US" sz="2000" u="none" strike="noStrike" dirty="0">
                          <a:effectLst/>
                        </a:rPr>
                        <a:t>33</a:t>
                      </a:r>
                      <a:endParaRPr lang="en-US" sz="2000" b="0" i="0" u="none" strike="noStrike" dirty="0">
                        <a:solidFill>
                          <a:srgbClr val="000000"/>
                        </a:solidFill>
                        <a:effectLst/>
                        <a:latin typeface="Times New Roman"/>
                      </a:endParaRPr>
                    </a:p>
                  </a:txBody>
                  <a:tcPr marL="7620" marR="7620" marT="7620" marB="0" anchor="b"/>
                </a:tc>
                <a:tc>
                  <a:txBody>
                    <a:bodyPr/>
                    <a:lstStyle/>
                    <a:p>
                      <a:pPr algn="ctr" fontAlgn="b"/>
                      <a:r>
                        <a:rPr lang="en-US" sz="2000" u="none" strike="noStrike" dirty="0">
                          <a:effectLst/>
                        </a:rPr>
                        <a:t>66</a:t>
                      </a:r>
                      <a:endParaRPr lang="en-US" sz="2000" b="0" i="0" u="none" strike="noStrike" dirty="0">
                        <a:solidFill>
                          <a:srgbClr val="000000"/>
                        </a:solidFill>
                        <a:effectLst/>
                        <a:latin typeface="Times New Roman"/>
                      </a:endParaRPr>
                    </a:p>
                  </a:txBody>
                  <a:tcPr marL="7620" marR="7620" marT="7620" marB="0" anchor="b"/>
                </a:tc>
              </a:tr>
            </a:tbl>
          </a:graphicData>
        </a:graphic>
      </p:graphicFrame>
      <p:sp>
        <p:nvSpPr>
          <p:cNvPr id="6" name="TextBox 5"/>
          <p:cNvSpPr txBox="1"/>
          <p:nvPr/>
        </p:nvSpPr>
        <p:spPr>
          <a:xfrm>
            <a:off x="152400" y="2667000"/>
            <a:ext cx="7924800" cy="523220"/>
          </a:xfrm>
          <a:prstGeom prst="rect">
            <a:avLst/>
          </a:prstGeom>
          <a:noFill/>
        </p:spPr>
        <p:txBody>
          <a:bodyPr wrap="square" rtlCol="0">
            <a:spAutoFit/>
          </a:bodyPr>
          <a:lstStyle/>
          <a:p>
            <a:r>
              <a:rPr lang="en-US" sz="2800" dirty="0" smtClean="0"/>
              <a:t>Expected</a:t>
            </a:r>
            <a:endParaRPr lang="en-US" sz="2800" dirty="0"/>
          </a:p>
        </p:txBody>
      </p:sp>
      <p:graphicFrame>
        <p:nvGraphicFramePr>
          <p:cNvPr id="8" name="Table 7"/>
          <p:cNvGraphicFramePr>
            <a:graphicFrameLocks noGrp="1"/>
          </p:cNvGraphicFramePr>
          <p:nvPr>
            <p:extLst>
              <p:ext uri="{D42A27DB-BD31-4B8C-83A1-F6EECF244321}">
                <p14:modId xmlns:p14="http://schemas.microsoft.com/office/powerpoint/2010/main" val="3017880571"/>
              </p:ext>
            </p:extLst>
          </p:nvPr>
        </p:nvGraphicFramePr>
        <p:xfrm>
          <a:off x="2209800" y="2743200"/>
          <a:ext cx="6781802" cy="2209800"/>
        </p:xfrm>
        <a:graphic>
          <a:graphicData uri="http://schemas.openxmlformats.org/drawingml/2006/table">
            <a:tbl>
              <a:tblPr>
                <a:tableStyleId>{5C22544A-7EE6-4342-B048-85BDC9FD1C3A}</a:tableStyleId>
              </a:tblPr>
              <a:tblGrid>
                <a:gridCol w="1311809"/>
                <a:gridCol w="1039546"/>
                <a:gridCol w="1039546"/>
                <a:gridCol w="1039546"/>
                <a:gridCol w="1039546"/>
                <a:gridCol w="1311809"/>
              </a:tblGrid>
              <a:tr h="441960">
                <a:tc>
                  <a:txBody>
                    <a:bodyPr/>
                    <a:lstStyle/>
                    <a:p>
                      <a:pPr algn="l" fontAlgn="b"/>
                      <a:endParaRPr lang="en-US" sz="2000" b="0" i="0" u="none" strike="noStrike" dirty="0">
                        <a:solidFill>
                          <a:srgbClr val="000000"/>
                        </a:solidFill>
                        <a:effectLst/>
                        <a:latin typeface="Times New Roman"/>
                      </a:endParaRPr>
                    </a:p>
                  </a:txBody>
                  <a:tcPr marL="7620" marR="7620" marT="7620" marB="0" anchor="b"/>
                </a:tc>
                <a:tc gridSpan="4">
                  <a:txBody>
                    <a:bodyPr/>
                    <a:lstStyle/>
                    <a:p>
                      <a:pPr algn="ctr" fontAlgn="b"/>
                      <a:r>
                        <a:rPr lang="en-US" sz="2000" u="none" strike="noStrike" dirty="0">
                          <a:effectLst/>
                        </a:rPr>
                        <a:t>Nursery-Rhyme Knowledge</a:t>
                      </a:r>
                      <a:endParaRPr lang="en-US" sz="2000" b="0" i="0" u="none" strike="noStrike" dirty="0">
                        <a:solidFill>
                          <a:srgbClr val="000000"/>
                        </a:solidFill>
                        <a:effectLst/>
                        <a:latin typeface="Times New Roman"/>
                      </a:endParaRPr>
                    </a:p>
                  </a:txBody>
                  <a:tcPr marL="7620" marR="7620" marT="7620" marB="0" anchor="b"/>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2000" u="none" strike="noStrike" dirty="0">
                          <a:effectLst/>
                        </a:rPr>
                        <a:t>Column</a:t>
                      </a:r>
                      <a:endParaRPr lang="en-US" sz="2000" b="0" i="0" u="none" strike="noStrike" dirty="0">
                        <a:solidFill>
                          <a:srgbClr val="000000"/>
                        </a:solidFill>
                        <a:effectLst/>
                        <a:latin typeface="Times New Roman"/>
                      </a:endParaRPr>
                    </a:p>
                  </a:txBody>
                  <a:tcPr marL="7620" marR="7620" marT="7620" marB="0" anchor="b"/>
                </a:tc>
              </a:tr>
              <a:tr h="441960">
                <a:tc>
                  <a:txBody>
                    <a:bodyPr/>
                    <a:lstStyle/>
                    <a:p>
                      <a:pPr algn="l" fontAlgn="b"/>
                      <a:endParaRPr lang="en-US" sz="2000" b="0" i="0" u="none" strike="noStrike" dirty="0">
                        <a:solidFill>
                          <a:srgbClr val="000000"/>
                        </a:solidFill>
                        <a:effectLst/>
                        <a:latin typeface="Times New Roman"/>
                      </a:endParaRPr>
                    </a:p>
                  </a:txBody>
                  <a:tcPr marL="7620" marR="7620" marT="7620" marB="0" anchor="b"/>
                </a:tc>
                <a:tc>
                  <a:txBody>
                    <a:bodyPr/>
                    <a:lstStyle/>
                    <a:p>
                      <a:pPr algn="l" fontAlgn="b"/>
                      <a:endParaRPr lang="en-US" sz="2000" b="0" i="0" u="none" strike="noStrike">
                        <a:solidFill>
                          <a:srgbClr val="000000"/>
                        </a:solidFill>
                        <a:effectLst/>
                        <a:latin typeface="Times New Roman"/>
                      </a:endParaRPr>
                    </a:p>
                  </a:txBody>
                  <a:tcPr marL="7620" marR="7620" marT="7620" marB="0" anchor="b"/>
                </a:tc>
                <a:tc>
                  <a:txBody>
                    <a:bodyPr/>
                    <a:lstStyle/>
                    <a:p>
                      <a:pPr algn="ctr" fontAlgn="b"/>
                      <a:r>
                        <a:rPr lang="en-US" sz="2000" u="none" strike="noStrike" dirty="0">
                          <a:effectLst/>
                        </a:rPr>
                        <a:t>A Few</a:t>
                      </a:r>
                      <a:endParaRPr lang="en-US" sz="2000" b="0" i="0" u="none" strike="noStrike" dirty="0">
                        <a:solidFill>
                          <a:srgbClr val="000000"/>
                        </a:solidFill>
                        <a:effectLst/>
                        <a:latin typeface="Times New Roman"/>
                      </a:endParaRPr>
                    </a:p>
                  </a:txBody>
                  <a:tcPr marL="7620" marR="7620" marT="7620" marB="0" anchor="b"/>
                </a:tc>
                <a:tc>
                  <a:txBody>
                    <a:bodyPr/>
                    <a:lstStyle/>
                    <a:p>
                      <a:pPr algn="ctr" fontAlgn="b"/>
                      <a:r>
                        <a:rPr lang="en-US" sz="2000" u="none" strike="noStrike" dirty="0">
                          <a:effectLst/>
                        </a:rPr>
                        <a:t>Some</a:t>
                      </a:r>
                      <a:endParaRPr lang="en-US" sz="2000" b="0" i="0" u="none" strike="noStrike" dirty="0">
                        <a:solidFill>
                          <a:srgbClr val="000000"/>
                        </a:solidFill>
                        <a:effectLst/>
                        <a:latin typeface="Times New Roman"/>
                      </a:endParaRPr>
                    </a:p>
                  </a:txBody>
                  <a:tcPr marL="7620" marR="7620" marT="7620" marB="0" anchor="b"/>
                </a:tc>
                <a:tc>
                  <a:txBody>
                    <a:bodyPr/>
                    <a:lstStyle/>
                    <a:p>
                      <a:pPr algn="ctr" fontAlgn="b"/>
                      <a:r>
                        <a:rPr lang="en-US" sz="2000" u="none" strike="noStrike">
                          <a:effectLst/>
                        </a:rPr>
                        <a:t>Lots</a:t>
                      </a:r>
                      <a:endParaRPr lang="en-US" sz="2000" b="0" i="0" u="none" strike="noStrike">
                        <a:solidFill>
                          <a:srgbClr val="000000"/>
                        </a:solidFill>
                        <a:effectLst/>
                        <a:latin typeface="Times New Roman"/>
                      </a:endParaRPr>
                    </a:p>
                  </a:txBody>
                  <a:tcPr marL="7620" marR="7620" marT="7620" marB="0" anchor="b"/>
                </a:tc>
                <a:tc>
                  <a:txBody>
                    <a:bodyPr/>
                    <a:lstStyle/>
                    <a:p>
                      <a:pPr algn="ctr" fontAlgn="b"/>
                      <a:r>
                        <a:rPr lang="en-US" sz="2000" u="none" strike="noStrike" dirty="0">
                          <a:effectLst/>
                        </a:rPr>
                        <a:t>Total</a:t>
                      </a:r>
                      <a:endParaRPr lang="en-US" sz="2000" b="0" i="0" u="none" strike="noStrike" dirty="0">
                        <a:solidFill>
                          <a:srgbClr val="000000"/>
                        </a:solidFill>
                        <a:effectLst/>
                        <a:latin typeface="Times New Roman"/>
                      </a:endParaRPr>
                    </a:p>
                  </a:txBody>
                  <a:tcPr marL="7620" marR="7620" marT="7620" marB="0" anchor="b"/>
                </a:tc>
              </a:tr>
              <a:tr h="441960">
                <a:tc>
                  <a:txBody>
                    <a:bodyPr/>
                    <a:lstStyle/>
                    <a:p>
                      <a:pPr algn="l" fontAlgn="b"/>
                      <a:r>
                        <a:rPr lang="en-US" sz="2000" u="none" strike="noStrike" dirty="0">
                          <a:effectLst/>
                        </a:rPr>
                        <a:t>Social</a:t>
                      </a:r>
                      <a:endParaRPr lang="en-US" sz="2000" b="0" i="0" u="none" strike="noStrike" dirty="0">
                        <a:solidFill>
                          <a:srgbClr val="000000"/>
                        </a:solidFill>
                        <a:effectLst/>
                        <a:latin typeface="Times New Roman"/>
                      </a:endParaRPr>
                    </a:p>
                  </a:txBody>
                  <a:tcPr marL="7620" marR="7620" marT="7620" marB="0" anchor="b"/>
                </a:tc>
                <a:tc>
                  <a:txBody>
                    <a:bodyPr/>
                    <a:lstStyle/>
                    <a:p>
                      <a:pPr algn="l" fontAlgn="b"/>
                      <a:r>
                        <a:rPr lang="en-US" sz="2000" u="none" strike="noStrike" dirty="0">
                          <a:effectLst/>
                        </a:rPr>
                        <a:t>Middle</a:t>
                      </a:r>
                      <a:endParaRPr lang="en-US" sz="2000" b="0" i="0" u="none" strike="noStrike" dirty="0">
                        <a:solidFill>
                          <a:srgbClr val="000000"/>
                        </a:solidFill>
                        <a:effectLst/>
                        <a:latin typeface="Times New Roman"/>
                      </a:endParaRPr>
                    </a:p>
                  </a:txBody>
                  <a:tcPr marL="7620" marR="7620" marT="7620" marB="0" anchor="b"/>
                </a:tc>
                <a:tc>
                  <a:txBody>
                    <a:bodyPr/>
                    <a:lstStyle/>
                    <a:p>
                      <a:pPr algn="ctr" fontAlgn="b"/>
                      <a:r>
                        <a:rPr lang="en-US" sz="2000" b="0" i="0" u="none" strike="noStrike" dirty="0" smtClean="0">
                          <a:solidFill>
                            <a:srgbClr val="000000"/>
                          </a:solidFill>
                          <a:effectLst/>
                          <a:latin typeface="Times New Roman"/>
                        </a:rPr>
                        <a:t>4.36</a:t>
                      </a:r>
                      <a:endParaRPr lang="en-US" sz="2000" b="0" i="0" u="none" strike="noStrike" dirty="0">
                        <a:solidFill>
                          <a:srgbClr val="000000"/>
                        </a:solidFill>
                        <a:effectLst/>
                        <a:latin typeface="Times New Roman"/>
                      </a:endParaRPr>
                    </a:p>
                  </a:txBody>
                  <a:tcPr marL="7620" marR="7620" marT="7620" marB="0" anchor="b"/>
                </a:tc>
                <a:tc>
                  <a:txBody>
                    <a:bodyPr/>
                    <a:lstStyle/>
                    <a:p>
                      <a:pPr algn="ctr" fontAlgn="b"/>
                      <a:r>
                        <a:rPr lang="en-US" sz="2000" b="0" i="0" u="none" strike="noStrike" dirty="0" smtClean="0">
                          <a:solidFill>
                            <a:srgbClr val="000000"/>
                          </a:solidFill>
                          <a:effectLst/>
                          <a:latin typeface="Times New Roman"/>
                        </a:rPr>
                        <a:t>11.64</a:t>
                      </a:r>
                      <a:endParaRPr lang="en-US" sz="2000" b="0" i="0" u="none" strike="noStrike" dirty="0">
                        <a:solidFill>
                          <a:srgbClr val="000000"/>
                        </a:solidFill>
                        <a:effectLst/>
                        <a:latin typeface="Times New Roman"/>
                      </a:endParaRPr>
                    </a:p>
                  </a:txBody>
                  <a:tcPr marL="7620" marR="7620" marT="7620" marB="0" anchor="b"/>
                </a:tc>
                <a:tc>
                  <a:txBody>
                    <a:bodyPr/>
                    <a:lstStyle/>
                    <a:p>
                      <a:pPr algn="ctr" fontAlgn="b"/>
                      <a:r>
                        <a:rPr lang="en-US" sz="2000" b="0" i="0" u="none" strike="noStrike" dirty="0" smtClean="0">
                          <a:solidFill>
                            <a:srgbClr val="000000"/>
                          </a:solidFill>
                          <a:effectLst/>
                          <a:latin typeface="Times New Roman"/>
                        </a:rPr>
                        <a:t>16.00</a:t>
                      </a:r>
                      <a:endParaRPr lang="en-US" sz="2000" b="0" i="0" u="none" strike="noStrike" dirty="0">
                        <a:solidFill>
                          <a:srgbClr val="000000"/>
                        </a:solidFill>
                        <a:effectLst/>
                        <a:latin typeface="Times New Roman"/>
                      </a:endParaRPr>
                    </a:p>
                  </a:txBody>
                  <a:tcPr marL="7620" marR="7620" marT="7620" marB="0" anchor="b"/>
                </a:tc>
                <a:tc>
                  <a:txBody>
                    <a:bodyPr/>
                    <a:lstStyle/>
                    <a:p>
                      <a:pPr algn="ctr" fontAlgn="b"/>
                      <a:r>
                        <a:rPr lang="en-US" sz="2000" u="none" strike="noStrike" dirty="0">
                          <a:effectLst/>
                        </a:rPr>
                        <a:t>32</a:t>
                      </a:r>
                      <a:endParaRPr lang="en-US" sz="2000" b="0" i="0" u="none" strike="noStrike" dirty="0">
                        <a:solidFill>
                          <a:srgbClr val="000000"/>
                        </a:solidFill>
                        <a:effectLst/>
                        <a:latin typeface="Times New Roman"/>
                      </a:endParaRPr>
                    </a:p>
                  </a:txBody>
                  <a:tcPr marL="7620" marR="7620" marT="7620" marB="0" anchor="b"/>
                </a:tc>
              </a:tr>
              <a:tr h="441960">
                <a:tc>
                  <a:txBody>
                    <a:bodyPr/>
                    <a:lstStyle/>
                    <a:p>
                      <a:pPr algn="l" fontAlgn="b"/>
                      <a:r>
                        <a:rPr lang="en-US" sz="2000" u="none" strike="noStrike" dirty="0">
                          <a:effectLst/>
                        </a:rPr>
                        <a:t>Class</a:t>
                      </a:r>
                      <a:endParaRPr lang="en-US" sz="2000" b="0" i="0" u="none" strike="noStrike" dirty="0">
                        <a:solidFill>
                          <a:srgbClr val="000000"/>
                        </a:solidFill>
                        <a:effectLst/>
                        <a:latin typeface="Times New Roman"/>
                      </a:endParaRPr>
                    </a:p>
                  </a:txBody>
                  <a:tcPr marL="7620" marR="7620" marT="7620" marB="0" anchor="b"/>
                </a:tc>
                <a:tc>
                  <a:txBody>
                    <a:bodyPr/>
                    <a:lstStyle/>
                    <a:p>
                      <a:pPr algn="l" fontAlgn="b"/>
                      <a:r>
                        <a:rPr lang="en-US" sz="2000" u="none" strike="noStrike" dirty="0">
                          <a:effectLst/>
                        </a:rPr>
                        <a:t>Working</a:t>
                      </a:r>
                      <a:endParaRPr lang="en-US" sz="2000" b="0" i="0" u="none" strike="noStrike" dirty="0">
                        <a:solidFill>
                          <a:srgbClr val="000000"/>
                        </a:solidFill>
                        <a:effectLst/>
                        <a:latin typeface="Times New Roman"/>
                      </a:endParaRPr>
                    </a:p>
                  </a:txBody>
                  <a:tcPr marL="7620" marR="7620" marT="7620" marB="0" anchor="b"/>
                </a:tc>
                <a:tc>
                  <a:txBody>
                    <a:bodyPr/>
                    <a:lstStyle/>
                    <a:p>
                      <a:pPr algn="ctr" fontAlgn="b"/>
                      <a:r>
                        <a:rPr lang="en-US" sz="2000" b="0" i="0" u="none" strike="noStrike" dirty="0" smtClean="0">
                          <a:solidFill>
                            <a:srgbClr val="000000"/>
                          </a:solidFill>
                          <a:effectLst/>
                          <a:latin typeface="Times New Roman"/>
                        </a:rPr>
                        <a:t>4.64</a:t>
                      </a:r>
                      <a:endParaRPr lang="en-US" sz="2000" b="0" i="0" u="none" strike="noStrike" dirty="0">
                        <a:solidFill>
                          <a:srgbClr val="000000"/>
                        </a:solidFill>
                        <a:effectLst/>
                        <a:latin typeface="Times New Roman"/>
                      </a:endParaRPr>
                    </a:p>
                  </a:txBody>
                  <a:tcPr marL="7620" marR="7620" marT="7620" marB="0" anchor="b"/>
                </a:tc>
                <a:tc>
                  <a:txBody>
                    <a:bodyPr/>
                    <a:lstStyle/>
                    <a:p>
                      <a:pPr algn="ctr" fontAlgn="b"/>
                      <a:r>
                        <a:rPr lang="en-US" sz="2000" b="0" i="0" u="none" strike="noStrike" dirty="0" smtClean="0">
                          <a:solidFill>
                            <a:srgbClr val="000000"/>
                          </a:solidFill>
                          <a:effectLst/>
                          <a:latin typeface="Times New Roman"/>
                        </a:rPr>
                        <a:t>12.36</a:t>
                      </a:r>
                      <a:endParaRPr lang="en-US" sz="2000" b="0" i="0" u="none" strike="noStrike" dirty="0">
                        <a:solidFill>
                          <a:srgbClr val="000000"/>
                        </a:solidFill>
                        <a:effectLst/>
                        <a:latin typeface="Times New Roman"/>
                      </a:endParaRPr>
                    </a:p>
                  </a:txBody>
                  <a:tcPr marL="7620" marR="7620" marT="7620" marB="0" anchor="b"/>
                </a:tc>
                <a:tc>
                  <a:txBody>
                    <a:bodyPr/>
                    <a:lstStyle/>
                    <a:p>
                      <a:pPr algn="ctr" fontAlgn="b"/>
                      <a:r>
                        <a:rPr lang="en-US" sz="2000" b="0" i="0" u="none" strike="noStrike" dirty="0" smtClean="0">
                          <a:solidFill>
                            <a:srgbClr val="000000"/>
                          </a:solidFill>
                          <a:effectLst/>
                          <a:latin typeface="Times New Roman"/>
                        </a:rPr>
                        <a:t>17.00</a:t>
                      </a:r>
                      <a:endParaRPr lang="en-US" sz="2000" b="0" i="0" u="none" strike="noStrike" dirty="0">
                        <a:solidFill>
                          <a:srgbClr val="000000"/>
                        </a:solidFill>
                        <a:effectLst/>
                        <a:latin typeface="Times New Roman"/>
                      </a:endParaRPr>
                    </a:p>
                  </a:txBody>
                  <a:tcPr marL="7620" marR="7620" marT="7620" marB="0" anchor="b"/>
                </a:tc>
                <a:tc>
                  <a:txBody>
                    <a:bodyPr/>
                    <a:lstStyle/>
                    <a:p>
                      <a:pPr algn="ctr" fontAlgn="b"/>
                      <a:r>
                        <a:rPr lang="en-US" sz="2000" u="none" strike="noStrike" dirty="0">
                          <a:effectLst/>
                        </a:rPr>
                        <a:t>34</a:t>
                      </a:r>
                      <a:endParaRPr lang="en-US" sz="2000" b="0" i="0" u="none" strike="noStrike" dirty="0">
                        <a:solidFill>
                          <a:srgbClr val="000000"/>
                        </a:solidFill>
                        <a:effectLst/>
                        <a:latin typeface="Times New Roman"/>
                      </a:endParaRPr>
                    </a:p>
                  </a:txBody>
                  <a:tcPr marL="7620" marR="7620" marT="7620" marB="0" anchor="b"/>
                </a:tc>
              </a:tr>
              <a:tr h="441960">
                <a:tc gridSpan="2">
                  <a:txBody>
                    <a:bodyPr/>
                    <a:lstStyle/>
                    <a:p>
                      <a:pPr algn="ctr" fontAlgn="b"/>
                      <a:r>
                        <a:rPr lang="en-US" sz="2000" u="none" strike="noStrike" dirty="0">
                          <a:effectLst/>
                        </a:rPr>
                        <a:t>Row Total</a:t>
                      </a:r>
                      <a:endParaRPr lang="en-US" sz="2000" b="0" i="0" u="none" strike="noStrike" dirty="0">
                        <a:solidFill>
                          <a:srgbClr val="000000"/>
                        </a:solidFill>
                        <a:effectLst/>
                        <a:latin typeface="Times New Roman"/>
                      </a:endParaRPr>
                    </a:p>
                  </a:txBody>
                  <a:tcPr marL="7620" marR="7620" marT="7620" marB="0" anchor="b"/>
                </a:tc>
                <a:tc hMerge="1">
                  <a:txBody>
                    <a:bodyPr/>
                    <a:lstStyle/>
                    <a:p>
                      <a:endParaRPr lang="en-US"/>
                    </a:p>
                  </a:txBody>
                  <a:tcPr/>
                </a:tc>
                <a:tc>
                  <a:txBody>
                    <a:bodyPr/>
                    <a:lstStyle/>
                    <a:p>
                      <a:pPr algn="ctr" fontAlgn="b"/>
                      <a:r>
                        <a:rPr lang="en-US" sz="2000" u="none" strike="noStrike">
                          <a:effectLst/>
                        </a:rPr>
                        <a:t>9</a:t>
                      </a:r>
                      <a:endParaRPr lang="en-US" sz="2000" b="0" i="0" u="none" strike="noStrike">
                        <a:solidFill>
                          <a:srgbClr val="000000"/>
                        </a:solidFill>
                        <a:effectLst/>
                        <a:latin typeface="Times New Roman"/>
                      </a:endParaRPr>
                    </a:p>
                  </a:txBody>
                  <a:tcPr marL="7620" marR="7620" marT="7620" marB="0" anchor="b"/>
                </a:tc>
                <a:tc>
                  <a:txBody>
                    <a:bodyPr/>
                    <a:lstStyle/>
                    <a:p>
                      <a:pPr algn="ctr" fontAlgn="b"/>
                      <a:r>
                        <a:rPr lang="en-US" sz="2000" u="none" strike="noStrike">
                          <a:effectLst/>
                        </a:rPr>
                        <a:t>24</a:t>
                      </a:r>
                      <a:endParaRPr lang="en-US" sz="2000" b="0" i="0" u="none" strike="noStrike">
                        <a:solidFill>
                          <a:srgbClr val="000000"/>
                        </a:solidFill>
                        <a:effectLst/>
                        <a:latin typeface="Times New Roman"/>
                      </a:endParaRPr>
                    </a:p>
                  </a:txBody>
                  <a:tcPr marL="7620" marR="7620" marT="7620" marB="0" anchor="b"/>
                </a:tc>
                <a:tc>
                  <a:txBody>
                    <a:bodyPr/>
                    <a:lstStyle/>
                    <a:p>
                      <a:pPr algn="ctr" fontAlgn="b"/>
                      <a:r>
                        <a:rPr lang="en-US" sz="2000" u="none" strike="noStrike" dirty="0">
                          <a:effectLst/>
                        </a:rPr>
                        <a:t>33</a:t>
                      </a:r>
                      <a:endParaRPr lang="en-US" sz="2000" b="0" i="0" u="none" strike="noStrike" dirty="0">
                        <a:solidFill>
                          <a:srgbClr val="000000"/>
                        </a:solidFill>
                        <a:effectLst/>
                        <a:latin typeface="Times New Roman"/>
                      </a:endParaRPr>
                    </a:p>
                  </a:txBody>
                  <a:tcPr marL="7620" marR="7620" marT="7620" marB="0" anchor="b"/>
                </a:tc>
                <a:tc>
                  <a:txBody>
                    <a:bodyPr/>
                    <a:lstStyle/>
                    <a:p>
                      <a:pPr algn="ctr" fontAlgn="b"/>
                      <a:r>
                        <a:rPr lang="en-US" sz="2000" u="none" strike="noStrike" dirty="0">
                          <a:effectLst/>
                        </a:rPr>
                        <a:t>66</a:t>
                      </a:r>
                      <a:endParaRPr lang="en-US" sz="2000" b="0" i="0" u="none" strike="noStrike" dirty="0">
                        <a:solidFill>
                          <a:srgbClr val="000000"/>
                        </a:solidFill>
                        <a:effectLst/>
                        <a:latin typeface="Times New Roman"/>
                      </a:endParaRPr>
                    </a:p>
                  </a:txBody>
                  <a:tcPr marL="7620" marR="7620" marT="7620" marB="0" anchor="b"/>
                </a:tc>
              </a:tr>
            </a:tbl>
          </a:graphicData>
        </a:graphic>
      </p:graphicFrame>
      <mc:AlternateContent xmlns:mc="http://schemas.openxmlformats.org/markup-compatibility/2006" xmlns:a14="http://schemas.microsoft.com/office/drawing/2010/main">
        <mc:Choice Requires="a14">
          <p:sp>
            <p:nvSpPr>
              <p:cNvPr id="2" name="Rectangle 1"/>
              <p:cNvSpPr/>
              <p:nvPr/>
            </p:nvSpPr>
            <p:spPr>
              <a:xfrm>
                <a:off x="304800" y="5486400"/>
                <a:ext cx="7391400" cy="6726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a:rPr>
                        <m:t>𝑇𝑒𝑠𝑡</m:t>
                      </m:r>
                      <m:r>
                        <a:rPr lang="en-US" i="1" smtClean="0">
                          <a:latin typeface="Cambria Math"/>
                        </a:rPr>
                        <m:t> </m:t>
                      </m:r>
                      <m:r>
                        <a:rPr lang="en-US" i="1" smtClean="0">
                          <a:latin typeface="Cambria Math"/>
                        </a:rPr>
                        <m:t>𝑆𝑡𝑎𝑡𝑖𝑠𝑡𝑖𝑐</m:t>
                      </m:r>
                      <m:r>
                        <a:rPr lang="en-US" i="1" smtClean="0">
                          <a:latin typeface="Cambria Math"/>
                        </a:rPr>
                        <m:t>=</m:t>
                      </m:r>
                      <m:f>
                        <m:fPr>
                          <m:ctrlPr>
                            <a:rPr lang="en-US" i="1" smtClean="0">
                              <a:latin typeface="Cambria Math"/>
                            </a:rPr>
                          </m:ctrlPr>
                        </m:fPr>
                        <m:num>
                          <m:sSup>
                            <m:sSupPr>
                              <m:ctrlPr>
                                <a:rPr lang="en-US" i="1" smtClean="0">
                                  <a:latin typeface="Cambria Math"/>
                                </a:rPr>
                              </m:ctrlPr>
                            </m:sSupPr>
                            <m:e>
                              <m:r>
                                <a:rPr lang="en-US" b="0" i="1" smtClean="0">
                                  <a:latin typeface="Cambria Math"/>
                                </a:rPr>
                                <m:t>(4−4.36)</m:t>
                              </m:r>
                            </m:e>
                            <m:sup>
                              <m:r>
                                <a:rPr lang="en-US" b="0" i="1" smtClean="0">
                                  <a:latin typeface="Cambria Math"/>
                                </a:rPr>
                                <m:t>2</m:t>
                              </m:r>
                            </m:sup>
                          </m:sSup>
                        </m:num>
                        <m:den>
                          <m:r>
                            <a:rPr lang="en-US" b="0" i="1" smtClean="0">
                              <a:latin typeface="Cambria Math"/>
                            </a:rPr>
                            <m:t>4.36</m:t>
                          </m:r>
                        </m:den>
                      </m:f>
                      <m:r>
                        <a:rPr lang="en-US" b="0" i="1" smtClean="0">
                          <a:latin typeface="Cambria Math"/>
                        </a:rPr>
                        <m:t>+</m:t>
                      </m:r>
                      <m:r>
                        <a:rPr lang="en-US" b="0" i="1" smtClean="0">
                          <a:latin typeface="Cambria Math"/>
                          <a:ea typeface="Cambria Math"/>
                        </a:rPr>
                        <m:t>⋯+</m:t>
                      </m:r>
                      <m:f>
                        <m:fPr>
                          <m:ctrlPr>
                            <a:rPr lang="en-US" b="0" i="1" smtClean="0">
                              <a:latin typeface="Cambria Math"/>
                              <a:ea typeface="Cambria Math"/>
                            </a:rPr>
                          </m:ctrlPr>
                        </m:fPr>
                        <m:num>
                          <m:sSup>
                            <m:sSupPr>
                              <m:ctrlPr>
                                <a:rPr lang="en-US" b="0" i="1" smtClean="0">
                                  <a:latin typeface="Cambria Math"/>
                                  <a:ea typeface="Cambria Math"/>
                                </a:rPr>
                              </m:ctrlPr>
                            </m:sSupPr>
                            <m:e>
                              <m:d>
                                <m:dPr>
                                  <m:ctrlPr>
                                    <a:rPr lang="en-US" b="0" i="1" smtClean="0">
                                      <a:latin typeface="Cambria Math"/>
                                      <a:ea typeface="Cambria Math"/>
                                    </a:rPr>
                                  </m:ctrlPr>
                                </m:dPr>
                                <m:e>
                                  <m:r>
                                    <a:rPr lang="en-US" b="0" i="1" smtClean="0">
                                      <a:latin typeface="Cambria Math"/>
                                      <a:ea typeface="Cambria Math"/>
                                    </a:rPr>
                                    <m:t>18−17</m:t>
                                  </m:r>
                                </m:e>
                              </m:d>
                            </m:e>
                            <m:sup>
                              <m:r>
                                <a:rPr lang="en-US" b="0" i="1" smtClean="0">
                                  <a:latin typeface="Cambria Math"/>
                                  <a:ea typeface="Cambria Math"/>
                                </a:rPr>
                                <m:t>2</m:t>
                              </m:r>
                            </m:sup>
                          </m:sSup>
                        </m:num>
                        <m:den>
                          <m:r>
                            <a:rPr lang="en-US" b="0" i="1" smtClean="0">
                              <a:latin typeface="Cambria Math"/>
                              <a:ea typeface="Cambria Math"/>
                            </a:rPr>
                            <m:t>17</m:t>
                          </m:r>
                        </m:den>
                      </m:f>
                      <m:r>
                        <a:rPr lang="en-US" b="0" i="1" smtClean="0">
                          <a:latin typeface="Cambria Math"/>
                          <a:ea typeface="Cambria Math"/>
                        </a:rPr>
                        <m:t>=0.4903</m:t>
                      </m:r>
                    </m:oMath>
                  </m:oMathPara>
                </a14:m>
                <a:endParaRPr lang="en-US" dirty="0"/>
              </a:p>
            </p:txBody>
          </p:sp>
        </mc:Choice>
        <mc:Fallback xmlns="">
          <p:sp>
            <p:nvSpPr>
              <p:cNvPr id="2" name="Rectangle 1"/>
              <p:cNvSpPr>
                <a:spLocks noRot="1" noChangeAspect="1" noMove="1" noResize="1" noEditPoints="1" noAdjustHandles="1" noChangeArrowheads="1" noChangeShapeType="1" noTextEdit="1"/>
              </p:cNvSpPr>
              <p:nvPr/>
            </p:nvSpPr>
            <p:spPr>
              <a:xfrm>
                <a:off x="304800" y="5486400"/>
                <a:ext cx="7391400" cy="672620"/>
              </a:xfrm>
              <a:prstGeom prst="rect">
                <a:avLst/>
              </a:prstGeom>
              <a:blipFill rotWithShape="1">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8121049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p:cNvSpPr txBox="1"/>
              <p:nvPr/>
            </p:nvSpPr>
            <p:spPr>
              <a:xfrm>
                <a:off x="609600" y="685800"/>
                <a:ext cx="8001000" cy="4524315"/>
              </a:xfrm>
              <a:prstGeom prst="rect">
                <a:avLst/>
              </a:prstGeom>
              <a:noFill/>
            </p:spPr>
            <p:txBody>
              <a:bodyPr wrap="square" rtlCol="0">
                <a:spAutoFit/>
              </a:bodyPr>
              <a:lstStyle/>
              <a:p>
                <a:r>
                  <a:rPr lang="en-US" sz="3200" dirty="0" smtClean="0"/>
                  <a:t>The</a:t>
                </a:r>
                <a:r>
                  <a:rPr lang="en-US" sz="3200" dirty="0"/>
                  <a:t> </a:t>
                </a:r>
                <a14:m>
                  <m:oMath xmlns:m="http://schemas.openxmlformats.org/officeDocument/2006/math">
                    <m:r>
                      <a:rPr lang="en-US" sz="3200" i="1">
                        <a:latin typeface="Cambria Math"/>
                      </a:rPr>
                      <m:t>𝑇𝑆</m:t>
                    </m:r>
                    <m:r>
                      <a:rPr lang="en-US" sz="3200" i="1">
                        <a:latin typeface="Cambria Math"/>
                      </a:rPr>
                      <m:t>=0.4903</m:t>
                    </m:r>
                  </m:oMath>
                </a14:m>
                <a:r>
                  <a:rPr lang="en-US" sz="3200" dirty="0" smtClean="0"/>
                  <a:t>.  Now need to find the critical value.</a:t>
                </a:r>
                <a:r>
                  <a:rPr lang="en-US" sz="3200" dirty="0"/>
                  <a:t/>
                </a:r>
                <a:br>
                  <a:rPr lang="en-US" sz="3200" dirty="0"/>
                </a:br>
                <a:r>
                  <a:rPr lang="en-US" sz="3200" dirty="0"/>
                  <a:t/>
                </a:r>
                <a:br>
                  <a:rPr lang="en-US" sz="3200" dirty="0"/>
                </a:br>
                <a:r>
                  <a:rPr lang="en-US" sz="3200" dirty="0" smtClean="0"/>
                  <a:t>•   </a:t>
                </a:r>
                <a14:m>
                  <m:oMath xmlns:m="http://schemas.openxmlformats.org/officeDocument/2006/math">
                    <m:r>
                      <a:rPr lang="en-US" sz="3200" i="1">
                        <a:latin typeface="Cambria Math"/>
                        <a:ea typeface="Cambria Math"/>
                      </a:rPr>
                      <m:t>𝛼</m:t>
                    </m:r>
                  </m:oMath>
                </a14:m>
                <a:r>
                  <a:rPr lang="en-US" sz="3200" dirty="0"/>
                  <a:t/>
                </a:r>
                <a:br>
                  <a:rPr lang="en-US" sz="3200" dirty="0"/>
                </a:br>
                <a:r>
                  <a:rPr lang="en-US" sz="3200" dirty="0" smtClean="0"/>
                  <a:t>•   Degrees </a:t>
                </a:r>
                <a:r>
                  <a:rPr lang="en-US" sz="3200" dirty="0"/>
                  <a:t>of Freedom = </a:t>
                </a:r>
                <a14:m>
                  <m:oMath xmlns:m="http://schemas.openxmlformats.org/officeDocument/2006/math">
                    <m:r>
                      <a:rPr lang="en-US" sz="3200" b="0" i="0" smtClean="0">
                        <a:latin typeface="Cambria Math"/>
                      </a:rPr>
                      <m:t>(</m:t>
                    </m:r>
                    <m:r>
                      <m:rPr>
                        <m:sty m:val="p"/>
                      </m:rPr>
                      <a:rPr lang="en-US" sz="3200" b="0" i="0" smtClean="0">
                        <a:latin typeface="Cambria Math"/>
                      </a:rPr>
                      <m:t>r</m:t>
                    </m:r>
                    <m:r>
                      <a:rPr lang="en-US" sz="3200" b="0" i="0" smtClean="0">
                        <a:latin typeface="Cambria Math"/>
                      </a:rPr>
                      <m:t>−1)(</m:t>
                    </m:r>
                    <m:r>
                      <m:rPr>
                        <m:sty m:val="p"/>
                      </m:rPr>
                      <a:rPr lang="en-US" sz="3200" b="0" i="0" smtClean="0">
                        <a:latin typeface="Cambria Math"/>
                      </a:rPr>
                      <m:t>c</m:t>
                    </m:r>
                    <m:r>
                      <a:rPr lang="en-US" sz="3200" b="0" i="0" smtClean="0">
                        <a:latin typeface="Cambria Math"/>
                      </a:rPr>
                      <m:t>−1)</m:t>
                    </m:r>
                  </m:oMath>
                </a14:m>
                <a:r>
                  <a:rPr lang="en-US" sz="3200" dirty="0"/>
                  <a:t/>
                </a:r>
                <a:br>
                  <a:rPr lang="en-US" sz="3200" dirty="0"/>
                </a:br>
                <a:r>
                  <a:rPr lang="en-US" sz="3200" dirty="0"/>
                  <a:t/>
                </a:r>
                <a:br>
                  <a:rPr lang="en-US" sz="3200" dirty="0"/>
                </a:br>
                <a:r>
                  <a:rPr lang="en-US" sz="3200" dirty="0"/>
                  <a:t>For this problem,</a:t>
                </a:r>
                <a:r>
                  <a:rPr lang="en-US" sz="3200" i="1" dirty="0">
                    <a:latin typeface="Cambria Math"/>
                    <a:ea typeface="Cambria Math"/>
                  </a:rPr>
                  <a:t/>
                </a:r>
                <a:br>
                  <a:rPr lang="en-US" sz="3200" i="1" dirty="0">
                    <a:latin typeface="Cambria Math"/>
                    <a:ea typeface="Cambria Math"/>
                  </a:rPr>
                </a:br>
                <a14:m>
                  <m:oMath xmlns:m="http://schemas.openxmlformats.org/officeDocument/2006/math">
                    <m:r>
                      <a:rPr lang="en-US" sz="3200" i="1">
                        <a:latin typeface="Cambria Math"/>
                        <a:ea typeface="Cambria Math"/>
                      </a:rPr>
                      <m:t>𝛼</m:t>
                    </m:r>
                    <m:r>
                      <a:rPr lang="en-US" sz="3200">
                        <a:latin typeface="Cambria Math"/>
                        <a:ea typeface="Cambria Math"/>
                      </a:rPr>
                      <m:t>=0.05</m:t>
                    </m:r>
                  </m:oMath>
                </a14:m>
                <a:r>
                  <a:rPr lang="en-US" sz="3200" dirty="0"/>
                  <a:t> and </a:t>
                </a:r>
                <a14:m>
                  <m:oMath xmlns:m="http://schemas.openxmlformats.org/officeDocument/2006/math">
                    <m:d>
                      <m:dPr>
                        <m:ctrlPr>
                          <a:rPr lang="en-US" sz="3200" b="0" i="1" smtClean="0">
                            <a:latin typeface="Cambria Math"/>
                          </a:rPr>
                        </m:ctrlPr>
                      </m:dPr>
                      <m:e>
                        <m:r>
                          <m:rPr>
                            <m:sty m:val="p"/>
                          </m:rPr>
                          <a:rPr lang="en-US" sz="3200" b="0" i="0" smtClean="0">
                            <a:latin typeface="Cambria Math"/>
                          </a:rPr>
                          <m:t>r</m:t>
                        </m:r>
                        <m:r>
                          <a:rPr lang="en-US" sz="3200" b="0" i="0" smtClean="0">
                            <a:latin typeface="Cambria Math"/>
                          </a:rPr>
                          <m:t>−1</m:t>
                        </m:r>
                      </m:e>
                    </m:d>
                    <m:d>
                      <m:dPr>
                        <m:ctrlPr>
                          <a:rPr lang="en-US" sz="3200" b="0" i="1" smtClean="0">
                            <a:latin typeface="Cambria Math"/>
                          </a:rPr>
                        </m:ctrlPr>
                      </m:dPr>
                      <m:e>
                        <m:r>
                          <m:rPr>
                            <m:sty m:val="p"/>
                          </m:rPr>
                          <a:rPr lang="en-US" sz="3200" b="0" i="0" smtClean="0">
                            <a:latin typeface="Cambria Math"/>
                          </a:rPr>
                          <m:t>c</m:t>
                        </m:r>
                        <m:r>
                          <a:rPr lang="en-US" sz="3200" b="0" i="0" smtClean="0">
                            <a:latin typeface="Cambria Math"/>
                          </a:rPr>
                          <m:t>−1</m:t>
                        </m:r>
                      </m:e>
                    </m:d>
                    <m:r>
                      <a:rPr lang="en-US" sz="3200" b="0" i="0" smtClean="0">
                        <a:latin typeface="Cambria Math"/>
                      </a:rPr>
                      <m:t>=</m:t>
                    </m:r>
                    <m:d>
                      <m:dPr>
                        <m:ctrlPr>
                          <a:rPr lang="en-US" sz="3200" b="0" i="1" smtClean="0">
                            <a:latin typeface="Cambria Math"/>
                          </a:rPr>
                        </m:ctrlPr>
                      </m:dPr>
                      <m:e>
                        <m:r>
                          <a:rPr lang="en-US" sz="3200" b="0" i="1" smtClean="0">
                            <a:latin typeface="Cambria Math"/>
                          </a:rPr>
                          <m:t>2−1</m:t>
                        </m:r>
                      </m:e>
                    </m:d>
                    <m:d>
                      <m:dPr>
                        <m:ctrlPr>
                          <a:rPr lang="en-US" sz="3200" b="0" i="1" smtClean="0">
                            <a:latin typeface="Cambria Math"/>
                          </a:rPr>
                        </m:ctrlPr>
                      </m:dPr>
                      <m:e>
                        <m:r>
                          <a:rPr lang="en-US" sz="3200" b="0" i="1" smtClean="0">
                            <a:latin typeface="Cambria Math"/>
                          </a:rPr>
                          <m:t>3−1</m:t>
                        </m:r>
                      </m:e>
                    </m:d>
                    <m:r>
                      <a:rPr lang="en-US" sz="3200" i="1">
                        <a:latin typeface="Cambria Math"/>
                      </a:rPr>
                      <m:t>=</m:t>
                    </m:r>
                    <m:r>
                      <a:rPr lang="en-US" sz="3200" b="0" i="1" smtClean="0">
                        <a:latin typeface="Cambria Math"/>
                      </a:rPr>
                      <m:t>1∗2</m:t>
                    </m:r>
                    <m:r>
                      <a:rPr lang="en-US" sz="3200" i="1">
                        <a:latin typeface="Cambria Math"/>
                      </a:rPr>
                      <m:t>=</m:t>
                    </m:r>
                  </m:oMath>
                </a14:m>
                <a:r>
                  <a:rPr lang="en-US" sz="3200" dirty="0" smtClean="0"/>
                  <a:t>2</a:t>
                </a:r>
                <a:endParaRPr lang="en-US" sz="3200" dirty="0"/>
              </a:p>
            </p:txBody>
          </p:sp>
        </mc:Choice>
        <mc:Fallback xmlns="">
          <p:sp>
            <p:nvSpPr>
              <p:cNvPr id="3" name="TextBox 2"/>
              <p:cNvSpPr txBox="1">
                <a:spLocks noRot="1" noChangeAspect="1" noMove="1" noResize="1" noEditPoints="1" noAdjustHandles="1" noChangeArrowheads="1" noChangeShapeType="1" noTextEdit="1"/>
              </p:cNvSpPr>
              <p:nvPr/>
            </p:nvSpPr>
            <p:spPr>
              <a:xfrm>
                <a:off x="609600" y="685800"/>
                <a:ext cx="8001000" cy="4524315"/>
              </a:xfrm>
              <a:prstGeom prst="rect">
                <a:avLst/>
              </a:prstGeom>
              <a:blipFill rotWithShape="1">
                <a:blip r:embed="rId2"/>
                <a:stretch>
                  <a:fillRect l="-1904" t="-1617" b="-3504"/>
                </a:stretch>
              </a:blipFill>
            </p:spPr>
            <p:txBody>
              <a:bodyPr/>
              <a:lstStyle/>
              <a:p>
                <a:r>
                  <a:rPr lang="en-US">
                    <a:noFill/>
                  </a:rPr>
                  <a:t> </a:t>
                </a:r>
              </a:p>
            </p:txBody>
          </p:sp>
        </mc:Fallback>
      </mc:AlternateContent>
    </p:spTree>
    <p:extLst>
      <p:ext uri="{BB962C8B-B14F-4D97-AF65-F5344CB8AC3E}">
        <p14:creationId xmlns:p14="http://schemas.microsoft.com/office/powerpoint/2010/main" val="22482507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938" y="152400"/>
            <a:ext cx="7858125"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01656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ctrTitle"/>
              </p:nvPr>
            </p:nvSpPr>
            <p:spPr>
              <a:xfrm>
                <a:off x="381000" y="381000"/>
                <a:ext cx="8458200" cy="5715000"/>
              </a:xfrm>
            </p:spPr>
            <p:txBody>
              <a:bodyPr>
                <a:normAutofit/>
              </a:bodyPr>
              <a:lstStyle/>
              <a:p>
                <a:pPr lvl="0" algn="l"/>
                <a:r>
                  <a:rPr lang="en-US" sz="3200" dirty="0" smtClean="0"/>
                  <a:t>The critical value is 5.991.  Decision rule for the </a:t>
                </a:r>
                <a14:m>
                  <m:oMath xmlns:m="http://schemas.openxmlformats.org/officeDocument/2006/math">
                    <m:sSup>
                      <m:sSupPr>
                        <m:ctrlPr>
                          <a:rPr lang="en-US" sz="3200" i="1">
                            <a:latin typeface="Cambria Math"/>
                          </a:rPr>
                        </m:ctrlPr>
                      </m:sSupPr>
                      <m:e>
                        <m:r>
                          <m:rPr>
                            <m:sty m:val="p"/>
                          </m:rPr>
                          <a:rPr lang="el-GR" sz="3200" i="1">
                            <a:latin typeface="Cambria Math"/>
                            <a:ea typeface="Cambria Math"/>
                          </a:rPr>
                          <m:t>Χ</m:t>
                        </m:r>
                      </m:e>
                      <m:sup>
                        <m:r>
                          <a:rPr lang="en-US" sz="3200" i="1">
                            <a:latin typeface="Cambria Math"/>
                          </a:rPr>
                          <m:t>2</m:t>
                        </m:r>
                      </m:sup>
                    </m:sSup>
                  </m:oMath>
                </a14:m>
                <a:r>
                  <a:rPr lang="en-US" sz="3200" dirty="0" smtClean="0"/>
                  <a:t> test:</a:t>
                </a:r>
                <a:br>
                  <a:rPr lang="en-US" sz="3200" dirty="0" smtClean="0"/>
                </a:br>
                <a:r>
                  <a:rPr lang="en-US" sz="3200" dirty="0"/>
                  <a:t/>
                </a:r>
                <a:br>
                  <a:rPr lang="en-US" sz="3200" dirty="0"/>
                </a:br>
                <a:r>
                  <a:rPr lang="en-US" sz="3200" dirty="0" smtClean="0"/>
                  <a:t>•  If the test statistic is less than the critical value then the data supports the null hypothesis</a:t>
                </a:r>
                <a:br>
                  <a:rPr lang="en-US" sz="3200" dirty="0" smtClean="0"/>
                </a:br>
                <a:r>
                  <a:rPr lang="en-US" sz="3200" dirty="0" smtClean="0"/>
                  <a:t/>
                </a:r>
                <a:br>
                  <a:rPr lang="en-US" sz="3200" dirty="0" smtClean="0"/>
                </a:br>
                <a:r>
                  <a:rPr lang="en-US" sz="3200" dirty="0" smtClean="0"/>
                  <a:t>•  If the test statistic is equal to or greater than the critical value then the data supports the alternative hypothesis</a:t>
                </a:r>
                <a:br>
                  <a:rPr lang="en-US" sz="3200" dirty="0" smtClean="0"/>
                </a:br>
                <a:r>
                  <a:rPr lang="en-US" sz="3200" dirty="0"/>
                  <a:t/>
                </a:r>
                <a:br>
                  <a:rPr lang="en-US" sz="3200" dirty="0"/>
                </a:br>
                <a:r>
                  <a:rPr lang="en-US" sz="3200" dirty="0" smtClean="0"/>
                  <a:t>The test statistic is 0.4903</a:t>
                </a:r>
                <a:endParaRPr lang="en-US" sz="3200" dirty="0"/>
              </a:p>
            </p:txBody>
          </p:sp>
        </mc:Choice>
        <mc:Fallback xmlns="">
          <p:sp>
            <p:nvSpPr>
              <p:cNvPr id="2" name="Title 1"/>
              <p:cNvSpPr>
                <a:spLocks noGrp="1" noRot="1" noChangeAspect="1" noMove="1" noResize="1" noEditPoints="1" noAdjustHandles="1" noChangeArrowheads="1" noChangeShapeType="1" noTextEdit="1"/>
              </p:cNvSpPr>
              <p:nvPr>
                <p:ph type="ctrTitle"/>
              </p:nvPr>
            </p:nvSpPr>
            <p:spPr>
              <a:xfrm>
                <a:off x="381000" y="381000"/>
                <a:ext cx="8458200" cy="5715000"/>
              </a:xfrm>
              <a:blipFill rotWithShape="1">
                <a:blip r:embed="rId2"/>
                <a:stretch>
                  <a:fillRect l="-1875" r="-144" b="-1281"/>
                </a:stretch>
              </a:blipFill>
            </p:spPr>
            <p:txBody>
              <a:bodyPr/>
              <a:lstStyle/>
              <a:p>
                <a:r>
                  <a:rPr lang="en-US">
                    <a:noFill/>
                  </a:rPr>
                  <a:t> </a:t>
                </a:r>
              </a:p>
            </p:txBody>
          </p:sp>
        </mc:Fallback>
      </mc:AlternateContent>
    </p:spTree>
    <p:extLst>
      <p:ext uri="{BB962C8B-B14F-4D97-AF65-F5344CB8AC3E}">
        <p14:creationId xmlns:p14="http://schemas.microsoft.com/office/powerpoint/2010/main" val="38415834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81000"/>
            <a:ext cx="8305800" cy="1905000"/>
          </a:xfrm>
        </p:spPr>
        <p:txBody>
          <a:bodyPr>
            <a:normAutofit/>
          </a:bodyPr>
          <a:lstStyle/>
          <a:p>
            <a:pPr lvl="0" algn="l"/>
            <a:r>
              <a:rPr lang="en-US" sz="3200" dirty="0" smtClean="0"/>
              <a:t>The data supports the null hypothesis:</a:t>
            </a:r>
            <a:br>
              <a:rPr lang="en-US" sz="3200" dirty="0" smtClean="0"/>
            </a:br>
            <a:endParaRPr lang="en-US" sz="3200" dirty="0"/>
          </a:p>
        </p:txBody>
      </p:sp>
      <mc:AlternateContent xmlns:mc="http://schemas.openxmlformats.org/markup-compatibility/2006" xmlns:a14="http://schemas.microsoft.com/office/drawing/2010/main">
        <mc:Choice Requires="a14">
          <p:sp>
            <p:nvSpPr>
              <p:cNvPr id="5" name="TextBox 4"/>
              <p:cNvSpPr txBox="1"/>
              <p:nvPr/>
            </p:nvSpPr>
            <p:spPr>
              <a:xfrm>
                <a:off x="597408" y="2514600"/>
                <a:ext cx="7924800" cy="1815882"/>
              </a:xfrm>
              <a:prstGeom prst="rect">
                <a:avLst/>
              </a:prstGeom>
              <a:noFill/>
            </p:spPr>
            <p:txBody>
              <a:bodyPr wrap="square" rtlCol="0">
                <a:spAutoFit/>
              </a:bodyPr>
              <a:lstStyle/>
              <a:p>
                <a14:m>
                  <m:oMath xmlns:m="http://schemas.openxmlformats.org/officeDocument/2006/math">
                    <m:sSub>
                      <m:sSubPr>
                        <m:ctrlPr>
                          <a:rPr lang="en-US" sz="2800" i="1">
                            <a:latin typeface="Cambria Math"/>
                          </a:rPr>
                        </m:ctrlPr>
                      </m:sSubPr>
                      <m:e>
                        <m:r>
                          <a:rPr lang="en-US" sz="2800" i="1">
                            <a:latin typeface="Cambria Math"/>
                          </a:rPr>
                          <m:t>𝐻</m:t>
                        </m:r>
                      </m:e>
                      <m:sub>
                        <m:r>
                          <a:rPr lang="en-US" sz="2800" i="1">
                            <a:latin typeface="Cambria Math"/>
                          </a:rPr>
                          <m:t>𝑜</m:t>
                        </m:r>
                      </m:sub>
                    </m:sSub>
                    <m:r>
                      <a:rPr lang="en-US" sz="2800" i="1">
                        <a:latin typeface="Cambria Math"/>
                      </a:rPr>
                      <m:t>:</m:t>
                    </m:r>
                  </m:oMath>
                </a14:m>
                <a:r>
                  <a:rPr lang="en-US" sz="2800" dirty="0"/>
                  <a:t> </a:t>
                </a:r>
                <a:r>
                  <a:rPr lang="en-US" sz="2800" dirty="0" smtClean="0"/>
                  <a:t>There is no association between two variables</a:t>
                </a:r>
                <a:r>
                  <a:rPr lang="en-US" sz="2800" dirty="0"/>
                  <a:t/>
                </a:r>
                <a:br>
                  <a:rPr lang="en-US" sz="2800" dirty="0"/>
                </a:br>
                <a:r>
                  <a:rPr lang="en-US" sz="2800" dirty="0"/>
                  <a:t/>
                </a:r>
                <a:br>
                  <a:rPr lang="en-US" sz="2800" dirty="0"/>
                </a:br>
                <a14:m>
                  <m:oMath xmlns:m="http://schemas.openxmlformats.org/officeDocument/2006/math">
                    <m:sSub>
                      <m:sSubPr>
                        <m:ctrlPr>
                          <a:rPr lang="en-US" sz="2800" i="1">
                            <a:latin typeface="Cambria Math"/>
                          </a:rPr>
                        </m:ctrlPr>
                      </m:sSubPr>
                      <m:e>
                        <m:r>
                          <a:rPr lang="en-US" sz="2800" i="1">
                            <a:latin typeface="Cambria Math"/>
                          </a:rPr>
                          <m:t>𝐻</m:t>
                        </m:r>
                      </m:e>
                      <m:sub>
                        <m:r>
                          <a:rPr lang="en-US" sz="2800" i="1">
                            <a:latin typeface="Cambria Math"/>
                          </a:rPr>
                          <m:t>𝑎</m:t>
                        </m:r>
                      </m:sub>
                    </m:sSub>
                    <m:r>
                      <a:rPr lang="en-US" sz="2800" i="1">
                        <a:latin typeface="Cambria Math"/>
                      </a:rPr>
                      <m:t>:</m:t>
                    </m:r>
                  </m:oMath>
                </a14:m>
                <a:r>
                  <a:rPr lang="en-US" sz="2800" dirty="0"/>
                  <a:t> </a:t>
                </a:r>
                <a:r>
                  <a:rPr lang="en-US" sz="2800" dirty="0" smtClean="0"/>
                  <a:t>There is an association between two variables</a:t>
                </a:r>
              </a:p>
              <a:p>
                <a:endParaRPr lang="en-US" sz="2800" dirty="0"/>
              </a:p>
            </p:txBody>
          </p:sp>
        </mc:Choice>
        <mc:Fallback xmlns="">
          <p:sp>
            <p:nvSpPr>
              <p:cNvPr id="5" name="TextBox 4"/>
              <p:cNvSpPr txBox="1">
                <a:spLocks noRot="1" noChangeAspect="1" noMove="1" noResize="1" noEditPoints="1" noAdjustHandles="1" noChangeArrowheads="1" noChangeShapeType="1" noTextEdit="1"/>
              </p:cNvSpPr>
              <p:nvPr/>
            </p:nvSpPr>
            <p:spPr>
              <a:xfrm>
                <a:off x="597408" y="2514600"/>
                <a:ext cx="7924800" cy="1815882"/>
              </a:xfrm>
              <a:prstGeom prst="rect">
                <a:avLst/>
              </a:prstGeom>
              <a:blipFill rotWithShape="1">
                <a:blip r:embed="rId2"/>
                <a:stretch>
                  <a:fillRect t="-3030"/>
                </a:stretch>
              </a:blipFill>
            </p:spPr>
            <p:txBody>
              <a:bodyPr/>
              <a:lstStyle/>
              <a:p>
                <a:r>
                  <a:rPr lang="en-US">
                    <a:noFill/>
                  </a:rPr>
                  <a:t> </a:t>
                </a:r>
              </a:p>
            </p:txBody>
          </p:sp>
        </mc:Fallback>
      </mc:AlternateContent>
      <p:graphicFrame>
        <p:nvGraphicFramePr>
          <p:cNvPr id="6" name="Table 5"/>
          <p:cNvGraphicFramePr>
            <a:graphicFrameLocks noGrp="1"/>
          </p:cNvGraphicFramePr>
          <p:nvPr>
            <p:extLst>
              <p:ext uri="{D42A27DB-BD31-4B8C-83A1-F6EECF244321}">
                <p14:modId xmlns:p14="http://schemas.microsoft.com/office/powerpoint/2010/main" val="3710795928"/>
              </p:ext>
            </p:extLst>
          </p:nvPr>
        </p:nvGraphicFramePr>
        <p:xfrm>
          <a:off x="2057400" y="4572000"/>
          <a:ext cx="4800600" cy="1752600"/>
        </p:xfrm>
        <a:graphic>
          <a:graphicData uri="http://schemas.openxmlformats.org/drawingml/2006/table">
            <a:tbl>
              <a:tblPr>
                <a:tableStyleId>{5C22544A-7EE6-4342-B048-85BDC9FD1C3A}</a:tableStyleId>
              </a:tblPr>
              <a:tblGrid>
                <a:gridCol w="1151276"/>
                <a:gridCol w="912331"/>
                <a:gridCol w="912331"/>
                <a:gridCol w="912331"/>
                <a:gridCol w="912331"/>
              </a:tblGrid>
              <a:tr h="438150">
                <a:tc>
                  <a:txBody>
                    <a:bodyPr/>
                    <a:lstStyle/>
                    <a:p>
                      <a:pPr algn="l" fontAlgn="b"/>
                      <a:endParaRPr lang="en-US" sz="2000" b="0" i="0" u="none" strike="noStrike" dirty="0">
                        <a:solidFill>
                          <a:srgbClr val="000000"/>
                        </a:solidFill>
                        <a:effectLst/>
                        <a:latin typeface="Times New Roman"/>
                      </a:endParaRPr>
                    </a:p>
                  </a:txBody>
                  <a:tcPr marL="7620" marR="7620" marT="7620" marB="0" anchor="b"/>
                </a:tc>
                <a:tc gridSpan="4">
                  <a:txBody>
                    <a:bodyPr/>
                    <a:lstStyle/>
                    <a:p>
                      <a:pPr algn="ctr" fontAlgn="b"/>
                      <a:r>
                        <a:rPr lang="en-US" sz="2000" u="none" strike="noStrike">
                          <a:effectLst/>
                        </a:rPr>
                        <a:t>Nursery-Rhyme Knowledge</a:t>
                      </a:r>
                      <a:endParaRPr lang="en-US" sz="2000" b="0" i="0" u="none" strike="noStrike">
                        <a:solidFill>
                          <a:srgbClr val="000000"/>
                        </a:solidFill>
                        <a:effectLst/>
                        <a:latin typeface="Times New Roman"/>
                      </a:endParaRPr>
                    </a:p>
                  </a:txBody>
                  <a:tcPr marL="7620" marR="7620" marT="7620" marB="0" anchor="b"/>
                </a:tc>
                <a:tc hMerge="1">
                  <a:txBody>
                    <a:bodyPr/>
                    <a:lstStyle/>
                    <a:p>
                      <a:endParaRPr lang="en-US"/>
                    </a:p>
                  </a:txBody>
                  <a:tcPr/>
                </a:tc>
                <a:tc hMerge="1">
                  <a:txBody>
                    <a:bodyPr/>
                    <a:lstStyle/>
                    <a:p>
                      <a:endParaRPr lang="en-US"/>
                    </a:p>
                  </a:txBody>
                  <a:tcPr/>
                </a:tc>
                <a:tc hMerge="1">
                  <a:txBody>
                    <a:bodyPr/>
                    <a:lstStyle/>
                    <a:p>
                      <a:endParaRPr lang="en-US"/>
                    </a:p>
                  </a:txBody>
                  <a:tcPr/>
                </a:tc>
              </a:tr>
              <a:tr h="438150">
                <a:tc>
                  <a:txBody>
                    <a:bodyPr/>
                    <a:lstStyle/>
                    <a:p>
                      <a:pPr algn="l" fontAlgn="b"/>
                      <a:endParaRPr lang="en-US" sz="2000" b="0" i="0" u="none" strike="noStrike" dirty="0">
                        <a:solidFill>
                          <a:srgbClr val="000000"/>
                        </a:solidFill>
                        <a:effectLst/>
                        <a:latin typeface="Times New Roman"/>
                      </a:endParaRPr>
                    </a:p>
                  </a:txBody>
                  <a:tcPr marL="7620" marR="7620" marT="7620" marB="0" anchor="b"/>
                </a:tc>
                <a:tc>
                  <a:txBody>
                    <a:bodyPr/>
                    <a:lstStyle/>
                    <a:p>
                      <a:pPr algn="l" fontAlgn="b"/>
                      <a:endParaRPr lang="en-US" sz="2000" b="0" i="0" u="none" strike="noStrike">
                        <a:solidFill>
                          <a:srgbClr val="000000"/>
                        </a:solidFill>
                        <a:effectLst/>
                        <a:latin typeface="Times New Roman"/>
                      </a:endParaRPr>
                    </a:p>
                  </a:txBody>
                  <a:tcPr marL="7620" marR="7620" marT="7620" marB="0" anchor="b"/>
                </a:tc>
                <a:tc>
                  <a:txBody>
                    <a:bodyPr/>
                    <a:lstStyle/>
                    <a:p>
                      <a:pPr algn="ctr" fontAlgn="b"/>
                      <a:r>
                        <a:rPr lang="en-US" sz="2000" u="none" strike="noStrike" dirty="0">
                          <a:effectLst/>
                        </a:rPr>
                        <a:t>A Few</a:t>
                      </a:r>
                      <a:endParaRPr lang="en-US" sz="2000" b="0" i="0" u="none" strike="noStrike" dirty="0">
                        <a:solidFill>
                          <a:srgbClr val="000000"/>
                        </a:solidFill>
                        <a:effectLst/>
                        <a:latin typeface="Times New Roman"/>
                      </a:endParaRPr>
                    </a:p>
                  </a:txBody>
                  <a:tcPr marL="7620" marR="7620" marT="7620" marB="0" anchor="b"/>
                </a:tc>
                <a:tc>
                  <a:txBody>
                    <a:bodyPr/>
                    <a:lstStyle/>
                    <a:p>
                      <a:pPr algn="ctr" fontAlgn="b"/>
                      <a:r>
                        <a:rPr lang="en-US" sz="2000" u="none" strike="noStrike" dirty="0">
                          <a:effectLst/>
                        </a:rPr>
                        <a:t>Some</a:t>
                      </a:r>
                      <a:endParaRPr lang="en-US" sz="2000" b="0" i="0" u="none" strike="noStrike" dirty="0">
                        <a:solidFill>
                          <a:srgbClr val="000000"/>
                        </a:solidFill>
                        <a:effectLst/>
                        <a:latin typeface="Times New Roman"/>
                      </a:endParaRPr>
                    </a:p>
                  </a:txBody>
                  <a:tcPr marL="7620" marR="7620" marT="7620" marB="0" anchor="b"/>
                </a:tc>
                <a:tc>
                  <a:txBody>
                    <a:bodyPr/>
                    <a:lstStyle/>
                    <a:p>
                      <a:pPr algn="ctr" fontAlgn="b"/>
                      <a:r>
                        <a:rPr lang="en-US" sz="2000" u="none" strike="noStrike" dirty="0">
                          <a:effectLst/>
                        </a:rPr>
                        <a:t>Lots</a:t>
                      </a:r>
                      <a:endParaRPr lang="en-US" sz="2000" b="0" i="0" u="none" strike="noStrike" dirty="0">
                        <a:solidFill>
                          <a:srgbClr val="000000"/>
                        </a:solidFill>
                        <a:effectLst/>
                        <a:latin typeface="Times New Roman"/>
                      </a:endParaRPr>
                    </a:p>
                  </a:txBody>
                  <a:tcPr marL="7620" marR="7620" marT="7620" marB="0" anchor="b"/>
                </a:tc>
              </a:tr>
              <a:tr h="438150">
                <a:tc>
                  <a:txBody>
                    <a:bodyPr/>
                    <a:lstStyle/>
                    <a:p>
                      <a:pPr algn="l" fontAlgn="b"/>
                      <a:r>
                        <a:rPr lang="en-US" sz="2000" u="none" strike="noStrike" dirty="0">
                          <a:effectLst/>
                        </a:rPr>
                        <a:t>Social</a:t>
                      </a:r>
                      <a:endParaRPr lang="en-US" sz="2000" b="0" i="0" u="none" strike="noStrike" dirty="0">
                        <a:solidFill>
                          <a:srgbClr val="000000"/>
                        </a:solidFill>
                        <a:effectLst/>
                        <a:latin typeface="Times New Roman"/>
                      </a:endParaRPr>
                    </a:p>
                  </a:txBody>
                  <a:tcPr marL="7620" marR="7620" marT="7620" marB="0" anchor="b"/>
                </a:tc>
                <a:tc>
                  <a:txBody>
                    <a:bodyPr/>
                    <a:lstStyle/>
                    <a:p>
                      <a:pPr algn="r" fontAlgn="b"/>
                      <a:r>
                        <a:rPr lang="en-US" sz="2000" u="none" strike="noStrike" dirty="0">
                          <a:effectLst/>
                        </a:rPr>
                        <a:t>Middle</a:t>
                      </a:r>
                      <a:endParaRPr lang="en-US" sz="2000" b="0" i="0" u="none" strike="noStrike" dirty="0">
                        <a:solidFill>
                          <a:srgbClr val="000000"/>
                        </a:solidFill>
                        <a:effectLst/>
                        <a:latin typeface="Times New Roman"/>
                      </a:endParaRPr>
                    </a:p>
                  </a:txBody>
                  <a:tcPr marL="7620" marR="7620" marT="7620" marB="0" anchor="b"/>
                </a:tc>
                <a:tc>
                  <a:txBody>
                    <a:bodyPr/>
                    <a:lstStyle/>
                    <a:p>
                      <a:pPr algn="ctr" fontAlgn="b"/>
                      <a:r>
                        <a:rPr lang="en-US" sz="2000" u="none" strike="noStrike">
                          <a:effectLst/>
                        </a:rPr>
                        <a:t>4</a:t>
                      </a:r>
                      <a:endParaRPr lang="en-US" sz="2000" b="0" i="0" u="none" strike="noStrike">
                        <a:solidFill>
                          <a:srgbClr val="000000"/>
                        </a:solidFill>
                        <a:effectLst/>
                        <a:latin typeface="Times New Roman"/>
                      </a:endParaRPr>
                    </a:p>
                  </a:txBody>
                  <a:tcPr marL="7620" marR="7620" marT="7620" marB="0" anchor="b"/>
                </a:tc>
                <a:tc>
                  <a:txBody>
                    <a:bodyPr/>
                    <a:lstStyle/>
                    <a:p>
                      <a:pPr algn="ctr" fontAlgn="b"/>
                      <a:r>
                        <a:rPr lang="en-US" sz="2000" u="none" strike="noStrike">
                          <a:effectLst/>
                        </a:rPr>
                        <a:t>13</a:t>
                      </a:r>
                      <a:endParaRPr lang="en-US" sz="2000" b="0" i="0" u="none" strike="noStrike">
                        <a:solidFill>
                          <a:srgbClr val="000000"/>
                        </a:solidFill>
                        <a:effectLst/>
                        <a:latin typeface="Times New Roman"/>
                      </a:endParaRPr>
                    </a:p>
                  </a:txBody>
                  <a:tcPr marL="7620" marR="7620" marT="7620" marB="0" anchor="b"/>
                </a:tc>
                <a:tc>
                  <a:txBody>
                    <a:bodyPr/>
                    <a:lstStyle/>
                    <a:p>
                      <a:pPr algn="ctr" fontAlgn="b"/>
                      <a:r>
                        <a:rPr lang="en-US" sz="2000" u="none" strike="noStrike">
                          <a:effectLst/>
                        </a:rPr>
                        <a:t>15</a:t>
                      </a:r>
                      <a:endParaRPr lang="en-US" sz="2000" b="0" i="0" u="none" strike="noStrike">
                        <a:solidFill>
                          <a:srgbClr val="000000"/>
                        </a:solidFill>
                        <a:effectLst/>
                        <a:latin typeface="Times New Roman"/>
                      </a:endParaRPr>
                    </a:p>
                  </a:txBody>
                  <a:tcPr marL="7620" marR="7620" marT="7620" marB="0" anchor="b"/>
                </a:tc>
              </a:tr>
              <a:tr h="438150">
                <a:tc>
                  <a:txBody>
                    <a:bodyPr/>
                    <a:lstStyle/>
                    <a:p>
                      <a:pPr algn="l" fontAlgn="b"/>
                      <a:r>
                        <a:rPr lang="en-US" sz="2000" u="none" strike="noStrike">
                          <a:effectLst/>
                        </a:rPr>
                        <a:t>Class</a:t>
                      </a:r>
                      <a:endParaRPr lang="en-US" sz="2000" b="0" i="0" u="none" strike="noStrike">
                        <a:solidFill>
                          <a:srgbClr val="000000"/>
                        </a:solidFill>
                        <a:effectLst/>
                        <a:latin typeface="Times New Roman"/>
                      </a:endParaRPr>
                    </a:p>
                  </a:txBody>
                  <a:tcPr marL="7620" marR="7620" marT="7620" marB="0" anchor="b"/>
                </a:tc>
                <a:tc>
                  <a:txBody>
                    <a:bodyPr/>
                    <a:lstStyle/>
                    <a:p>
                      <a:pPr algn="r" fontAlgn="b"/>
                      <a:r>
                        <a:rPr lang="en-US" sz="2000" u="none" strike="noStrike" dirty="0">
                          <a:effectLst/>
                        </a:rPr>
                        <a:t>Working</a:t>
                      </a:r>
                      <a:endParaRPr lang="en-US" sz="2000" b="0" i="0" u="none" strike="noStrike" dirty="0">
                        <a:solidFill>
                          <a:srgbClr val="000000"/>
                        </a:solidFill>
                        <a:effectLst/>
                        <a:latin typeface="Times New Roman"/>
                      </a:endParaRPr>
                    </a:p>
                  </a:txBody>
                  <a:tcPr marL="7620" marR="7620" marT="7620" marB="0" anchor="b"/>
                </a:tc>
                <a:tc>
                  <a:txBody>
                    <a:bodyPr/>
                    <a:lstStyle/>
                    <a:p>
                      <a:pPr algn="ctr" fontAlgn="b"/>
                      <a:r>
                        <a:rPr lang="en-US" sz="2000" u="none" strike="noStrike" dirty="0">
                          <a:effectLst/>
                        </a:rPr>
                        <a:t>5</a:t>
                      </a:r>
                      <a:endParaRPr lang="en-US" sz="2000" b="0" i="0" u="none" strike="noStrike" dirty="0">
                        <a:solidFill>
                          <a:srgbClr val="000000"/>
                        </a:solidFill>
                        <a:effectLst/>
                        <a:latin typeface="Times New Roman"/>
                      </a:endParaRPr>
                    </a:p>
                  </a:txBody>
                  <a:tcPr marL="7620" marR="7620" marT="7620" marB="0" anchor="b"/>
                </a:tc>
                <a:tc>
                  <a:txBody>
                    <a:bodyPr/>
                    <a:lstStyle/>
                    <a:p>
                      <a:pPr algn="ctr" fontAlgn="b"/>
                      <a:r>
                        <a:rPr lang="en-US" sz="2000" u="none" strike="noStrike" dirty="0">
                          <a:effectLst/>
                        </a:rPr>
                        <a:t>11</a:t>
                      </a:r>
                      <a:endParaRPr lang="en-US" sz="2000" b="0" i="0" u="none" strike="noStrike" dirty="0">
                        <a:solidFill>
                          <a:srgbClr val="000000"/>
                        </a:solidFill>
                        <a:effectLst/>
                        <a:latin typeface="Times New Roman"/>
                      </a:endParaRPr>
                    </a:p>
                  </a:txBody>
                  <a:tcPr marL="7620" marR="7620" marT="7620" marB="0" anchor="b"/>
                </a:tc>
                <a:tc>
                  <a:txBody>
                    <a:bodyPr/>
                    <a:lstStyle/>
                    <a:p>
                      <a:pPr algn="ctr" fontAlgn="b"/>
                      <a:r>
                        <a:rPr lang="en-US" sz="2000" u="none" strike="noStrike" dirty="0">
                          <a:effectLst/>
                        </a:rPr>
                        <a:t>18</a:t>
                      </a:r>
                      <a:endParaRPr lang="en-US" sz="2000" b="0" i="0" u="none" strike="noStrike" dirty="0">
                        <a:solidFill>
                          <a:srgbClr val="000000"/>
                        </a:solidFill>
                        <a:effectLst/>
                        <a:latin typeface="Times New Roman"/>
                      </a:endParaRPr>
                    </a:p>
                  </a:txBody>
                  <a:tcPr marL="7620" marR="7620" marT="7620" marB="0" anchor="b"/>
                </a:tc>
              </a:tr>
            </a:tbl>
          </a:graphicData>
        </a:graphic>
      </p:graphicFrame>
    </p:spTree>
    <p:extLst>
      <p:ext uri="{BB962C8B-B14F-4D97-AF65-F5344CB8AC3E}">
        <p14:creationId xmlns:p14="http://schemas.microsoft.com/office/powerpoint/2010/main" val="7790426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81000"/>
            <a:ext cx="8305800" cy="2286000"/>
          </a:xfrm>
        </p:spPr>
        <p:txBody>
          <a:bodyPr>
            <a:normAutofit fontScale="90000"/>
          </a:bodyPr>
          <a:lstStyle/>
          <a:p>
            <a:pPr lvl="0" algn="l"/>
            <a:r>
              <a:rPr lang="en-US" sz="3200" dirty="0"/>
              <a:t>Suppose you conducted a drug trial on a group of animals and you hypothesized that the animals receiving the drug would survive better than those that did not receive the drug. You conduct the study and collect the following data:</a:t>
            </a:r>
          </a:p>
        </p:txBody>
      </p:sp>
      <p:sp>
        <p:nvSpPr>
          <p:cNvPr id="5" name="TextBox 4"/>
          <p:cNvSpPr txBox="1"/>
          <p:nvPr/>
        </p:nvSpPr>
        <p:spPr>
          <a:xfrm>
            <a:off x="381000" y="3048000"/>
            <a:ext cx="8153400" cy="2677656"/>
          </a:xfrm>
          <a:prstGeom prst="rect">
            <a:avLst/>
          </a:prstGeom>
          <a:noFill/>
        </p:spPr>
        <p:txBody>
          <a:bodyPr wrap="square" rtlCol="0">
            <a:spAutoFit/>
          </a:bodyPr>
          <a:lstStyle/>
          <a:p>
            <a:r>
              <a:rPr lang="en-US" sz="2800" dirty="0"/>
              <a:t>Ho: The survival of the animals is independent of drug treatment</a:t>
            </a:r>
            <a:r>
              <a:rPr lang="en-US" sz="2800" dirty="0" smtClean="0"/>
              <a:t>.</a:t>
            </a:r>
          </a:p>
          <a:p>
            <a:endParaRPr lang="en-US" sz="2800" dirty="0"/>
          </a:p>
          <a:p>
            <a:r>
              <a:rPr lang="en-US" sz="2800" dirty="0"/>
              <a:t>Ha: The survival of the animals is associated with drug treatment.</a:t>
            </a:r>
          </a:p>
          <a:p>
            <a:endParaRPr lang="en-US" sz="2800" dirty="0"/>
          </a:p>
        </p:txBody>
      </p:sp>
    </p:spTree>
    <p:extLst>
      <p:ext uri="{BB962C8B-B14F-4D97-AF65-F5344CB8AC3E}">
        <p14:creationId xmlns:p14="http://schemas.microsoft.com/office/powerpoint/2010/main" val="3142846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ctrTitle"/>
              </p:nvPr>
            </p:nvSpPr>
            <p:spPr>
              <a:xfrm>
                <a:off x="381000" y="381000"/>
                <a:ext cx="8458200" cy="5410200"/>
              </a:xfrm>
            </p:spPr>
            <p:txBody>
              <a:bodyPr>
                <a:normAutofit/>
              </a:bodyPr>
              <a:lstStyle/>
              <a:p>
                <a:pPr lvl="0" algn="l"/>
                <a:r>
                  <a:rPr lang="en-US" sz="3200" dirty="0" smtClean="0"/>
                  <a:t>A study was conducted and the days on which 67 road rage incidents occurred.  The null and alternative hypotheses are:</a:t>
                </a:r>
                <a:br>
                  <a:rPr lang="en-US" sz="3200" dirty="0" smtClean="0"/>
                </a:br>
                <a:r>
                  <a:rPr lang="en-US" sz="3200" dirty="0" smtClean="0"/>
                  <a:t/>
                </a:r>
                <a:br>
                  <a:rPr lang="en-US" sz="3200" dirty="0" smtClean="0"/>
                </a:br>
                <a14:m>
                  <m:oMath xmlns:m="http://schemas.openxmlformats.org/officeDocument/2006/math">
                    <m:sSub>
                      <m:sSubPr>
                        <m:ctrlPr>
                          <a:rPr lang="en-US" sz="3200" i="1">
                            <a:latin typeface="Cambria Math"/>
                          </a:rPr>
                        </m:ctrlPr>
                      </m:sSubPr>
                      <m:e>
                        <m:r>
                          <a:rPr lang="en-US" sz="3200" i="1">
                            <a:latin typeface="Cambria Math"/>
                          </a:rPr>
                          <m:t>𝐻</m:t>
                        </m:r>
                      </m:e>
                      <m:sub>
                        <m:r>
                          <a:rPr lang="en-US" sz="3200" i="1">
                            <a:latin typeface="Cambria Math"/>
                          </a:rPr>
                          <m:t>𝑜</m:t>
                        </m:r>
                      </m:sub>
                    </m:sSub>
                    <m:r>
                      <a:rPr lang="en-US" sz="3200" i="1">
                        <a:latin typeface="Cambria Math"/>
                      </a:rPr>
                      <m:t>:</m:t>
                    </m:r>
                  </m:oMath>
                </a14:m>
                <a:r>
                  <a:rPr lang="en-US" sz="3200" dirty="0" smtClean="0"/>
                  <a:t> Road rage incidents are uniformly distributed over every day of the week.</a:t>
                </a:r>
                <a:br>
                  <a:rPr lang="en-US" sz="3200" dirty="0" smtClean="0"/>
                </a:br>
                <a:r>
                  <a:rPr lang="en-US" sz="3200" dirty="0"/>
                  <a:t/>
                </a:r>
                <a:br>
                  <a:rPr lang="en-US" sz="3200" dirty="0"/>
                </a:br>
                <a14:m>
                  <m:oMath xmlns:m="http://schemas.openxmlformats.org/officeDocument/2006/math">
                    <m:sSub>
                      <m:sSubPr>
                        <m:ctrlPr>
                          <a:rPr lang="en-US" sz="3200" i="1">
                            <a:latin typeface="Cambria Math"/>
                          </a:rPr>
                        </m:ctrlPr>
                      </m:sSubPr>
                      <m:e>
                        <m:r>
                          <a:rPr lang="en-US" sz="3200" i="1">
                            <a:latin typeface="Cambria Math"/>
                          </a:rPr>
                          <m:t>𝐻</m:t>
                        </m:r>
                      </m:e>
                      <m:sub>
                        <m:r>
                          <a:rPr lang="en-US" sz="3200" i="1">
                            <a:latin typeface="Cambria Math"/>
                          </a:rPr>
                          <m:t>𝑎</m:t>
                        </m:r>
                      </m:sub>
                    </m:sSub>
                    <m:r>
                      <a:rPr lang="en-US" sz="3200" i="1">
                        <a:latin typeface="Cambria Math"/>
                      </a:rPr>
                      <m:t>:</m:t>
                    </m:r>
                  </m:oMath>
                </a14:m>
                <a:r>
                  <a:rPr lang="en-US" sz="3200" dirty="0" smtClean="0"/>
                  <a:t> Road rage incidents are not uniformly distributed over every day of the week.</a:t>
                </a:r>
                <a:r>
                  <a:rPr lang="en-US" sz="3200" dirty="0"/>
                  <a:t/>
                </a:r>
                <a:br>
                  <a:rPr lang="en-US" sz="3200" dirty="0"/>
                </a:br>
                <a:endParaRPr lang="en-US" sz="3200" dirty="0"/>
              </a:p>
            </p:txBody>
          </p:sp>
        </mc:Choice>
        <mc:Fallback xmlns="">
          <p:sp>
            <p:nvSpPr>
              <p:cNvPr id="2" name="Title 1"/>
              <p:cNvSpPr>
                <a:spLocks noGrp="1" noRot="1" noChangeAspect="1" noMove="1" noResize="1" noEditPoints="1" noAdjustHandles="1" noChangeArrowheads="1" noChangeShapeType="1" noTextEdit="1"/>
              </p:cNvSpPr>
              <p:nvPr>
                <p:ph type="ctrTitle"/>
              </p:nvPr>
            </p:nvSpPr>
            <p:spPr>
              <a:xfrm>
                <a:off x="381000" y="381000"/>
                <a:ext cx="8458200" cy="5410200"/>
              </a:xfrm>
              <a:blipFill rotWithShape="1">
                <a:blip r:embed="rId2"/>
                <a:stretch>
                  <a:fillRect l="-1875" r="-1081"/>
                </a:stretch>
              </a:blipFill>
            </p:spPr>
            <p:txBody>
              <a:bodyPr/>
              <a:lstStyle/>
              <a:p>
                <a:r>
                  <a:rPr lang="en-US">
                    <a:noFill/>
                  </a:rPr>
                  <a:t> </a:t>
                </a:r>
              </a:p>
            </p:txBody>
          </p:sp>
        </mc:Fallback>
      </mc:AlternateContent>
    </p:spTree>
    <p:extLst>
      <p:ext uri="{BB962C8B-B14F-4D97-AF65-F5344CB8AC3E}">
        <p14:creationId xmlns:p14="http://schemas.microsoft.com/office/powerpoint/2010/main" val="5772522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370344"/>
            <a:ext cx="8153400" cy="2677656"/>
          </a:xfrm>
          <a:prstGeom prst="rect">
            <a:avLst/>
          </a:prstGeom>
          <a:noFill/>
        </p:spPr>
        <p:txBody>
          <a:bodyPr wrap="square" rtlCol="0">
            <a:spAutoFit/>
          </a:bodyPr>
          <a:lstStyle/>
          <a:p>
            <a:r>
              <a:rPr lang="en-US" sz="2800" dirty="0"/>
              <a:t>Ho: The survival of the animals is independent of drug treatment</a:t>
            </a:r>
            <a:r>
              <a:rPr lang="en-US" sz="2800" dirty="0" smtClean="0"/>
              <a:t>.</a:t>
            </a:r>
          </a:p>
          <a:p>
            <a:endParaRPr lang="en-US" sz="2800" dirty="0"/>
          </a:p>
          <a:p>
            <a:r>
              <a:rPr lang="en-US" sz="2800" dirty="0"/>
              <a:t>Ha: The survival of the animals is associated with drug treatment.</a:t>
            </a:r>
          </a:p>
          <a:p>
            <a:endParaRPr lang="en-US" sz="2800" dirty="0"/>
          </a:p>
        </p:txBody>
      </p:sp>
      <p:graphicFrame>
        <p:nvGraphicFramePr>
          <p:cNvPr id="4" name="Table 3"/>
          <p:cNvGraphicFramePr>
            <a:graphicFrameLocks noGrp="1"/>
          </p:cNvGraphicFramePr>
          <p:nvPr>
            <p:extLst>
              <p:ext uri="{D42A27DB-BD31-4B8C-83A1-F6EECF244321}">
                <p14:modId xmlns:p14="http://schemas.microsoft.com/office/powerpoint/2010/main" val="3461233933"/>
              </p:ext>
            </p:extLst>
          </p:nvPr>
        </p:nvGraphicFramePr>
        <p:xfrm>
          <a:off x="2133600" y="3047999"/>
          <a:ext cx="5410199" cy="3221355"/>
        </p:xfrm>
        <a:graphic>
          <a:graphicData uri="http://schemas.openxmlformats.org/drawingml/2006/table">
            <a:tbl>
              <a:tblPr/>
              <a:tblGrid>
                <a:gridCol w="1419467"/>
                <a:gridCol w="1053111"/>
                <a:gridCol w="1385670"/>
                <a:gridCol w="1551951"/>
              </a:tblGrid>
              <a:tr h="781050">
                <a:tc>
                  <a:txBody>
                    <a:bodyPr/>
                    <a:lstStyle/>
                    <a:p>
                      <a:endParaRPr lang="en-US" sz="3200"/>
                    </a:p>
                  </a:txBody>
                  <a:tcPr marL="0" marR="0" marT="0" marB="0" anchor="ctr">
                    <a:lnL>
                      <a:noFill/>
                    </a:lnL>
                    <a:lnR>
                      <a:noFill/>
                    </a:lnR>
                    <a:lnT>
                      <a:noFill/>
                    </a:lnT>
                    <a:lnB>
                      <a:noFill/>
                    </a:lnB>
                  </a:tcPr>
                </a:tc>
                <a:tc>
                  <a:txBody>
                    <a:bodyPr/>
                    <a:lstStyle/>
                    <a:p>
                      <a:pPr algn="ctr"/>
                      <a:r>
                        <a:rPr lang="en-US" sz="3200" dirty="0"/>
                        <a:t>Dead</a:t>
                      </a:r>
                    </a:p>
                  </a:txBody>
                  <a:tcPr marL="0" marR="0" marT="0" marB="0" anchor="ctr">
                    <a:lnL>
                      <a:noFill/>
                    </a:lnL>
                    <a:lnR>
                      <a:noFill/>
                    </a:lnR>
                    <a:lnT>
                      <a:noFill/>
                    </a:lnT>
                    <a:lnB>
                      <a:noFill/>
                    </a:lnB>
                    <a:solidFill>
                      <a:srgbClr val="E0E0E0"/>
                    </a:solidFill>
                  </a:tcPr>
                </a:tc>
                <a:tc>
                  <a:txBody>
                    <a:bodyPr/>
                    <a:lstStyle/>
                    <a:p>
                      <a:pPr algn="ctr"/>
                      <a:r>
                        <a:rPr lang="en-US" sz="3200"/>
                        <a:t>Alive</a:t>
                      </a:r>
                    </a:p>
                  </a:txBody>
                  <a:tcPr marL="0" marR="0" marT="0" marB="0" anchor="ctr">
                    <a:lnL>
                      <a:noFill/>
                    </a:lnL>
                    <a:lnR>
                      <a:noFill/>
                    </a:lnR>
                    <a:lnT>
                      <a:noFill/>
                    </a:lnT>
                    <a:lnB>
                      <a:noFill/>
                    </a:lnB>
                    <a:solidFill>
                      <a:srgbClr val="E0E0E0"/>
                    </a:solidFill>
                  </a:tcPr>
                </a:tc>
                <a:tc>
                  <a:txBody>
                    <a:bodyPr/>
                    <a:lstStyle/>
                    <a:p>
                      <a:pPr algn="ctr"/>
                      <a:r>
                        <a:rPr lang="en-US" sz="3200"/>
                        <a:t>Total</a:t>
                      </a:r>
                    </a:p>
                  </a:txBody>
                  <a:tcPr marL="0" marR="0" marT="0" marB="0" anchor="ctr">
                    <a:lnL>
                      <a:noFill/>
                    </a:lnL>
                    <a:lnR>
                      <a:noFill/>
                    </a:lnR>
                    <a:lnT>
                      <a:noFill/>
                    </a:lnT>
                    <a:lnB>
                      <a:noFill/>
                    </a:lnB>
                    <a:solidFill>
                      <a:srgbClr val="F7BDDE"/>
                    </a:solidFill>
                  </a:tcPr>
                </a:tc>
              </a:tr>
              <a:tr h="781050">
                <a:tc>
                  <a:txBody>
                    <a:bodyPr/>
                    <a:lstStyle/>
                    <a:p>
                      <a:pPr algn="ctr"/>
                      <a:r>
                        <a:rPr lang="en-US" sz="3200" dirty="0"/>
                        <a:t>Treated</a:t>
                      </a:r>
                    </a:p>
                  </a:txBody>
                  <a:tcPr marL="0" marR="0" marT="0" marB="0" anchor="ctr">
                    <a:lnL>
                      <a:noFill/>
                    </a:lnL>
                    <a:lnR>
                      <a:noFill/>
                    </a:lnR>
                    <a:lnT>
                      <a:noFill/>
                    </a:lnT>
                    <a:lnB>
                      <a:noFill/>
                    </a:lnB>
                    <a:solidFill>
                      <a:srgbClr val="E0E0E0"/>
                    </a:solidFill>
                  </a:tcPr>
                </a:tc>
                <a:tc>
                  <a:txBody>
                    <a:bodyPr/>
                    <a:lstStyle/>
                    <a:p>
                      <a:pPr algn="ctr"/>
                      <a:r>
                        <a:rPr lang="en-US" sz="3200" dirty="0"/>
                        <a:t>36</a:t>
                      </a:r>
                    </a:p>
                  </a:txBody>
                  <a:tcPr marL="0" marR="0" marT="0" marB="0" anchor="ctr">
                    <a:lnL>
                      <a:noFill/>
                    </a:lnL>
                    <a:lnR>
                      <a:noFill/>
                    </a:lnR>
                    <a:lnT>
                      <a:noFill/>
                    </a:lnT>
                    <a:lnB>
                      <a:noFill/>
                    </a:lnB>
                  </a:tcPr>
                </a:tc>
                <a:tc>
                  <a:txBody>
                    <a:bodyPr/>
                    <a:lstStyle/>
                    <a:p>
                      <a:pPr algn="ctr"/>
                      <a:r>
                        <a:rPr lang="en-US" sz="3200" dirty="0"/>
                        <a:t>14</a:t>
                      </a:r>
                    </a:p>
                  </a:txBody>
                  <a:tcPr marL="0" marR="0" marT="0" marB="0" anchor="ctr">
                    <a:lnL>
                      <a:noFill/>
                    </a:lnL>
                    <a:lnR>
                      <a:noFill/>
                    </a:lnR>
                    <a:lnT>
                      <a:noFill/>
                    </a:lnT>
                    <a:lnB>
                      <a:noFill/>
                    </a:lnB>
                  </a:tcPr>
                </a:tc>
                <a:tc>
                  <a:txBody>
                    <a:bodyPr/>
                    <a:lstStyle/>
                    <a:p>
                      <a:pPr algn="ctr"/>
                      <a:r>
                        <a:rPr lang="en-US" sz="3200"/>
                        <a:t>50</a:t>
                      </a:r>
                    </a:p>
                  </a:txBody>
                  <a:tcPr marL="0" marR="0" marT="0" marB="0" anchor="ctr">
                    <a:lnL>
                      <a:noFill/>
                    </a:lnL>
                    <a:lnR>
                      <a:noFill/>
                    </a:lnR>
                    <a:lnT>
                      <a:noFill/>
                    </a:lnT>
                    <a:lnB>
                      <a:noFill/>
                    </a:lnB>
                    <a:solidFill>
                      <a:srgbClr val="F7BDDE"/>
                    </a:solidFill>
                  </a:tcPr>
                </a:tc>
              </a:tr>
              <a:tr h="1171575">
                <a:tc>
                  <a:txBody>
                    <a:bodyPr/>
                    <a:lstStyle/>
                    <a:p>
                      <a:pPr algn="ctr"/>
                      <a:r>
                        <a:rPr lang="en-US" sz="3200" dirty="0"/>
                        <a:t>Not treated</a:t>
                      </a:r>
                    </a:p>
                  </a:txBody>
                  <a:tcPr marL="0" marR="0" marT="0" marB="0" anchor="ctr">
                    <a:lnL>
                      <a:noFill/>
                    </a:lnL>
                    <a:lnR>
                      <a:noFill/>
                    </a:lnR>
                    <a:lnT>
                      <a:noFill/>
                    </a:lnT>
                    <a:lnB>
                      <a:noFill/>
                    </a:lnB>
                    <a:solidFill>
                      <a:srgbClr val="E0E0E0"/>
                    </a:solidFill>
                  </a:tcPr>
                </a:tc>
                <a:tc>
                  <a:txBody>
                    <a:bodyPr/>
                    <a:lstStyle/>
                    <a:p>
                      <a:pPr algn="ctr"/>
                      <a:r>
                        <a:rPr lang="en-US" sz="3200"/>
                        <a:t>30</a:t>
                      </a:r>
                    </a:p>
                  </a:txBody>
                  <a:tcPr marL="0" marR="0" marT="0" marB="0" anchor="ctr">
                    <a:lnL>
                      <a:noFill/>
                    </a:lnL>
                    <a:lnR>
                      <a:noFill/>
                    </a:lnR>
                    <a:lnT>
                      <a:noFill/>
                    </a:lnT>
                    <a:lnB>
                      <a:noFill/>
                    </a:lnB>
                  </a:tcPr>
                </a:tc>
                <a:tc>
                  <a:txBody>
                    <a:bodyPr/>
                    <a:lstStyle/>
                    <a:p>
                      <a:pPr algn="ctr"/>
                      <a:r>
                        <a:rPr lang="en-US" sz="3200" dirty="0"/>
                        <a:t>25</a:t>
                      </a:r>
                    </a:p>
                  </a:txBody>
                  <a:tcPr marL="0" marR="0" marT="0" marB="0" anchor="ctr">
                    <a:lnL>
                      <a:noFill/>
                    </a:lnL>
                    <a:lnR>
                      <a:noFill/>
                    </a:lnR>
                    <a:lnT>
                      <a:noFill/>
                    </a:lnT>
                    <a:lnB>
                      <a:noFill/>
                    </a:lnB>
                  </a:tcPr>
                </a:tc>
                <a:tc>
                  <a:txBody>
                    <a:bodyPr/>
                    <a:lstStyle/>
                    <a:p>
                      <a:pPr algn="ctr"/>
                      <a:r>
                        <a:rPr lang="en-US" sz="3200"/>
                        <a:t>55</a:t>
                      </a:r>
                    </a:p>
                  </a:txBody>
                  <a:tcPr marL="0" marR="0" marT="0" marB="0" anchor="ctr">
                    <a:lnL>
                      <a:noFill/>
                    </a:lnL>
                    <a:lnR>
                      <a:noFill/>
                    </a:lnR>
                    <a:lnT>
                      <a:noFill/>
                    </a:lnT>
                    <a:lnB>
                      <a:noFill/>
                    </a:lnB>
                    <a:solidFill>
                      <a:srgbClr val="F7BDDE"/>
                    </a:solidFill>
                  </a:tcPr>
                </a:tc>
              </a:tr>
              <a:tr h="390525">
                <a:tc>
                  <a:txBody>
                    <a:bodyPr/>
                    <a:lstStyle/>
                    <a:p>
                      <a:pPr algn="ctr"/>
                      <a:r>
                        <a:rPr lang="en-US" sz="3200" dirty="0"/>
                        <a:t>Total</a:t>
                      </a:r>
                    </a:p>
                  </a:txBody>
                  <a:tcPr marL="0" marR="0" marT="0" marB="0" anchor="ctr">
                    <a:lnL>
                      <a:noFill/>
                    </a:lnL>
                    <a:lnR>
                      <a:noFill/>
                    </a:lnR>
                    <a:lnT>
                      <a:noFill/>
                    </a:lnT>
                    <a:lnB>
                      <a:noFill/>
                    </a:lnB>
                    <a:solidFill>
                      <a:srgbClr val="F7BDDE"/>
                    </a:solidFill>
                  </a:tcPr>
                </a:tc>
                <a:tc>
                  <a:txBody>
                    <a:bodyPr/>
                    <a:lstStyle/>
                    <a:p>
                      <a:pPr algn="ctr"/>
                      <a:r>
                        <a:rPr lang="en-US" sz="3200"/>
                        <a:t>66</a:t>
                      </a:r>
                    </a:p>
                  </a:txBody>
                  <a:tcPr marL="0" marR="0" marT="0" marB="0" anchor="ctr">
                    <a:lnL>
                      <a:noFill/>
                    </a:lnL>
                    <a:lnR>
                      <a:noFill/>
                    </a:lnR>
                    <a:lnT>
                      <a:noFill/>
                    </a:lnT>
                    <a:lnB>
                      <a:noFill/>
                    </a:lnB>
                    <a:solidFill>
                      <a:srgbClr val="F7BDDE"/>
                    </a:solidFill>
                  </a:tcPr>
                </a:tc>
                <a:tc>
                  <a:txBody>
                    <a:bodyPr/>
                    <a:lstStyle/>
                    <a:p>
                      <a:pPr algn="ctr"/>
                      <a:r>
                        <a:rPr lang="en-US" sz="3200" dirty="0"/>
                        <a:t>39</a:t>
                      </a:r>
                    </a:p>
                  </a:txBody>
                  <a:tcPr marL="0" marR="0" marT="0" marB="0" anchor="ctr">
                    <a:lnL>
                      <a:noFill/>
                    </a:lnL>
                    <a:lnR>
                      <a:noFill/>
                    </a:lnR>
                    <a:lnT>
                      <a:noFill/>
                    </a:lnT>
                    <a:lnB>
                      <a:noFill/>
                    </a:lnB>
                    <a:solidFill>
                      <a:srgbClr val="F7BDDE"/>
                    </a:solidFill>
                  </a:tcPr>
                </a:tc>
                <a:tc>
                  <a:txBody>
                    <a:bodyPr/>
                    <a:lstStyle/>
                    <a:p>
                      <a:pPr algn="ctr"/>
                      <a:r>
                        <a:rPr lang="en-US" sz="3200" dirty="0"/>
                        <a:t>105</a:t>
                      </a:r>
                    </a:p>
                  </a:txBody>
                  <a:tcPr marL="0" marR="0" marT="0" marB="0" anchor="ctr">
                    <a:lnL>
                      <a:noFill/>
                    </a:lnL>
                    <a:lnR>
                      <a:noFill/>
                    </a:lnR>
                    <a:lnT>
                      <a:noFill/>
                    </a:lnT>
                    <a:lnB>
                      <a:noFill/>
                    </a:lnB>
                    <a:solidFill>
                      <a:srgbClr val="F7BDDE"/>
                    </a:solidFill>
                  </a:tcPr>
                </a:tc>
              </a:tr>
            </a:tbl>
          </a:graphicData>
        </a:graphic>
      </p:graphicFrame>
    </p:spTree>
    <p:extLst>
      <p:ext uri="{BB962C8B-B14F-4D97-AF65-F5344CB8AC3E}">
        <p14:creationId xmlns:p14="http://schemas.microsoft.com/office/powerpoint/2010/main" val="5702901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364248"/>
            <a:ext cx="8153400" cy="2677656"/>
          </a:xfrm>
          <a:prstGeom prst="rect">
            <a:avLst/>
          </a:prstGeom>
          <a:noFill/>
        </p:spPr>
        <p:txBody>
          <a:bodyPr wrap="square" rtlCol="0">
            <a:spAutoFit/>
          </a:bodyPr>
          <a:lstStyle/>
          <a:p>
            <a:pPr marL="514350" indent="-514350">
              <a:buFont typeface="+mj-lt"/>
              <a:buAutoNum type="alphaUcPeriod"/>
            </a:pPr>
            <a:r>
              <a:rPr lang="en-US" sz="2800" dirty="0"/>
              <a:t>The survival of the animals is independent of drug treatment</a:t>
            </a:r>
            <a:r>
              <a:rPr lang="en-US" sz="2800" dirty="0" smtClean="0"/>
              <a:t>.</a:t>
            </a:r>
          </a:p>
          <a:p>
            <a:pPr marL="514350" indent="-514350">
              <a:buFont typeface="+mj-lt"/>
              <a:buAutoNum type="alphaUcPeriod"/>
            </a:pPr>
            <a:r>
              <a:rPr lang="en-US" sz="2800" dirty="0"/>
              <a:t>The survival of the animals is associated with drug treatment.</a:t>
            </a:r>
          </a:p>
          <a:p>
            <a:endParaRPr lang="en-US" sz="2800" dirty="0"/>
          </a:p>
          <a:p>
            <a:pPr marL="514350" lvl="0" indent="-514350">
              <a:buFont typeface="+mj-lt"/>
              <a:buAutoNum type="alphaUcPeriod"/>
            </a:pPr>
            <a:endParaRPr lang="en-US" sz="2800" dirty="0" smtClean="0"/>
          </a:p>
        </p:txBody>
      </p:sp>
      <p:graphicFrame>
        <p:nvGraphicFramePr>
          <p:cNvPr id="4" name="Table 3"/>
          <p:cNvGraphicFramePr>
            <a:graphicFrameLocks noGrp="1"/>
          </p:cNvGraphicFramePr>
          <p:nvPr>
            <p:extLst>
              <p:ext uri="{D42A27DB-BD31-4B8C-83A1-F6EECF244321}">
                <p14:modId xmlns:p14="http://schemas.microsoft.com/office/powerpoint/2010/main" val="1244298154"/>
              </p:ext>
            </p:extLst>
          </p:nvPr>
        </p:nvGraphicFramePr>
        <p:xfrm>
          <a:off x="2133600" y="3047999"/>
          <a:ext cx="5410199" cy="3221355"/>
        </p:xfrm>
        <a:graphic>
          <a:graphicData uri="http://schemas.openxmlformats.org/drawingml/2006/table">
            <a:tbl>
              <a:tblPr/>
              <a:tblGrid>
                <a:gridCol w="1419467"/>
                <a:gridCol w="1053111"/>
                <a:gridCol w="1385670"/>
                <a:gridCol w="1551951"/>
              </a:tblGrid>
              <a:tr h="781050">
                <a:tc>
                  <a:txBody>
                    <a:bodyPr/>
                    <a:lstStyle/>
                    <a:p>
                      <a:endParaRPr lang="en-US" sz="3200" dirty="0"/>
                    </a:p>
                  </a:txBody>
                  <a:tcPr marL="0" marR="0" marT="0" marB="0" anchor="ctr">
                    <a:lnL>
                      <a:noFill/>
                    </a:lnL>
                    <a:lnR>
                      <a:noFill/>
                    </a:lnR>
                    <a:lnT>
                      <a:noFill/>
                    </a:lnT>
                    <a:lnB>
                      <a:noFill/>
                    </a:lnB>
                  </a:tcPr>
                </a:tc>
                <a:tc>
                  <a:txBody>
                    <a:bodyPr/>
                    <a:lstStyle/>
                    <a:p>
                      <a:pPr algn="ctr"/>
                      <a:r>
                        <a:rPr lang="en-US" sz="3200" dirty="0"/>
                        <a:t>Dead</a:t>
                      </a:r>
                    </a:p>
                  </a:txBody>
                  <a:tcPr marL="0" marR="0" marT="0" marB="0" anchor="ctr">
                    <a:lnL>
                      <a:noFill/>
                    </a:lnL>
                    <a:lnR>
                      <a:noFill/>
                    </a:lnR>
                    <a:lnT>
                      <a:noFill/>
                    </a:lnT>
                    <a:lnB>
                      <a:noFill/>
                    </a:lnB>
                    <a:solidFill>
                      <a:srgbClr val="E0E0E0"/>
                    </a:solidFill>
                  </a:tcPr>
                </a:tc>
                <a:tc>
                  <a:txBody>
                    <a:bodyPr/>
                    <a:lstStyle/>
                    <a:p>
                      <a:pPr algn="ctr"/>
                      <a:r>
                        <a:rPr lang="en-US" sz="3200"/>
                        <a:t>Alive</a:t>
                      </a:r>
                    </a:p>
                  </a:txBody>
                  <a:tcPr marL="0" marR="0" marT="0" marB="0" anchor="ctr">
                    <a:lnL>
                      <a:noFill/>
                    </a:lnL>
                    <a:lnR>
                      <a:noFill/>
                    </a:lnR>
                    <a:lnT>
                      <a:noFill/>
                    </a:lnT>
                    <a:lnB>
                      <a:noFill/>
                    </a:lnB>
                    <a:solidFill>
                      <a:srgbClr val="E0E0E0"/>
                    </a:solidFill>
                  </a:tcPr>
                </a:tc>
                <a:tc>
                  <a:txBody>
                    <a:bodyPr/>
                    <a:lstStyle/>
                    <a:p>
                      <a:pPr algn="ctr"/>
                      <a:r>
                        <a:rPr lang="en-US" sz="3200"/>
                        <a:t>Total</a:t>
                      </a:r>
                    </a:p>
                  </a:txBody>
                  <a:tcPr marL="0" marR="0" marT="0" marB="0" anchor="ctr">
                    <a:lnL>
                      <a:noFill/>
                    </a:lnL>
                    <a:lnR>
                      <a:noFill/>
                    </a:lnR>
                    <a:lnT>
                      <a:noFill/>
                    </a:lnT>
                    <a:lnB>
                      <a:noFill/>
                    </a:lnB>
                    <a:solidFill>
                      <a:srgbClr val="F7BDDE"/>
                    </a:solidFill>
                  </a:tcPr>
                </a:tc>
              </a:tr>
              <a:tr h="781050">
                <a:tc>
                  <a:txBody>
                    <a:bodyPr/>
                    <a:lstStyle/>
                    <a:p>
                      <a:pPr algn="ctr"/>
                      <a:r>
                        <a:rPr lang="en-US" sz="3200" dirty="0"/>
                        <a:t>Treated</a:t>
                      </a:r>
                    </a:p>
                  </a:txBody>
                  <a:tcPr marL="0" marR="0" marT="0" marB="0" anchor="ctr">
                    <a:lnL>
                      <a:noFill/>
                    </a:lnL>
                    <a:lnR>
                      <a:noFill/>
                    </a:lnR>
                    <a:lnT>
                      <a:noFill/>
                    </a:lnT>
                    <a:lnB>
                      <a:noFill/>
                    </a:lnB>
                    <a:solidFill>
                      <a:srgbClr val="E0E0E0"/>
                    </a:solidFill>
                  </a:tcPr>
                </a:tc>
                <a:tc>
                  <a:txBody>
                    <a:bodyPr/>
                    <a:lstStyle/>
                    <a:p>
                      <a:pPr algn="ctr"/>
                      <a:r>
                        <a:rPr lang="en-US" sz="3200" dirty="0"/>
                        <a:t>36</a:t>
                      </a:r>
                    </a:p>
                  </a:txBody>
                  <a:tcPr marL="0" marR="0" marT="0" marB="0" anchor="ctr">
                    <a:lnL>
                      <a:noFill/>
                    </a:lnL>
                    <a:lnR>
                      <a:noFill/>
                    </a:lnR>
                    <a:lnT>
                      <a:noFill/>
                    </a:lnT>
                    <a:lnB>
                      <a:noFill/>
                    </a:lnB>
                  </a:tcPr>
                </a:tc>
                <a:tc>
                  <a:txBody>
                    <a:bodyPr/>
                    <a:lstStyle/>
                    <a:p>
                      <a:pPr algn="ctr"/>
                      <a:r>
                        <a:rPr lang="en-US" sz="3200" dirty="0"/>
                        <a:t>14</a:t>
                      </a:r>
                    </a:p>
                  </a:txBody>
                  <a:tcPr marL="0" marR="0" marT="0" marB="0" anchor="ctr">
                    <a:lnL>
                      <a:noFill/>
                    </a:lnL>
                    <a:lnR>
                      <a:noFill/>
                    </a:lnR>
                    <a:lnT>
                      <a:noFill/>
                    </a:lnT>
                    <a:lnB>
                      <a:noFill/>
                    </a:lnB>
                  </a:tcPr>
                </a:tc>
                <a:tc>
                  <a:txBody>
                    <a:bodyPr/>
                    <a:lstStyle/>
                    <a:p>
                      <a:pPr algn="ctr"/>
                      <a:r>
                        <a:rPr lang="en-US" sz="3200"/>
                        <a:t>50</a:t>
                      </a:r>
                    </a:p>
                  </a:txBody>
                  <a:tcPr marL="0" marR="0" marT="0" marB="0" anchor="ctr">
                    <a:lnL>
                      <a:noFill/>
                    </a:lnL>
                    <a:lnR>
                      <a:noFill/>
                    </a:lnR>
                    <a:lnT>
                      <a:noFill/>
                    </a:lnT>
                    <a:lnB>
                      <a:noFill/>
                    </a:lnB>
                    <a:solidFill>
                      <a:srgbClr val="F7BDDE"/>
                    </a:solidFill>
                  </a:tcPr>
                </a:tc>
              </a:tr>
              <a:tr h="1171575">
                <a:tc>
                  <a:txBody>
                    <a:bodyPr/>
                    <a:lstStyle/>
                    <a:p>
                      <a:pPr algn="ctr"/>
                      <a:r>
                        <a:rPr lang="en-US" sz="3200" dirty="0"/>
                        <a:t>Not treated</a:t>
                      </a:r>
                    </a:p>
                  </a:txBody>
                  <a:tcPr marL="0" marR="0" marT="0" marB="0" anchor="ctr">
                    <a:lnL>
                      <a:noFill/>
                    </a:lnL>
                    <a:lnR>
                      <a:noFill/>
                    </a:lnR>
                    <a:lnT>
                      <a:noFill/>
                    </a:lnT>
                    <a:lnB>
                      <a:noFill/>
                    </a:lnB>
                    <a:solidFill>
                      <a:srgbClr val="E0E0E0"/>
                    </a:solidFill>
                  </a:tcPr>
                </a:tc>
                <a:tc>
                  <a:txBody>
                    <a:bodyPr/>
                    <a:lstStyle/>
                    <a:p>
                      <a:pPr algn="ctr"/>
                      <a:r>
                        <a:rPr lang="en-US" sz="3200"/>
                        <a:t>30</a:t>
                      </a:r>
                    </a:p>
                  </a:txBody>
                  <a:tcPr marL="0" marR="0" marT="0" marB="0" anchor="ctr">
                    <a:lnL>
                      <a:noFill/>
                    </a:lnL>
                    <a:lnR>
                      <a:noFill/>
                    </a:lnR>
                    <a:lnT>
                      <a:noFill/>
                    </a:lnT>
                    <a:lnB>
                      <a:noFill/>
                    </a:lnB>
                  </a:tcPr>
                </a:tc>
                <a:tc>
                  <a:txBody>
                    <a:bodyPr/>
                    <a:lstStyle/>
                    <a:p>
                      <a:pPr algn="ctr"/>
                      <a:r>
                        <a:rPr lang="en-US" sz="3200" dirty="0"/>
                        <a:t>25</a:t>
                      </a:r>
                    </a:p>
                  </a:txBody>
                  <a:tcPr marL="0" marR="0" marT="0" marB="0" anchor="ctr">
                    <a:lnL>
                      <a:noFill/>
                    </a:lnL>
                    <a:lnR>
                      <a:noFill/>
                    </a:lnR>
                    <a:lnT>
                      <a:noFill/>
                    </a:lnT>
                    <a:lnB>
                      <a:noFill/>
                    </a:lnB>
                  </a:tcPr>
                </a:tc>
                <a:tc>
                  <a:txBody>
                    <a:bodyPr/>
                    <a:lstStyle/>
                    <a:p>
                      <a:pPr algn="ctr"/>
                      <a:r>
                        <a:rPr lang="en-US" sz="3200"/>
                        <a:t>55</a:t>
                      </a:r>
                    </a:p>
                  </a:txBody>
                  <a:tcPr marL="0" marR="0" marT="0" marB="0" anchor="ctr">
                    <a:lnL>
                      <a:noFill/>
                    </a:lnL>
                    <a:lnR>
                      <a:noFill/>
                    </a:lnR>
                    <a:lnT>
                      <a:noFill/>
                    </a:lnT>
                    <a:lnB>
                      <a:noFill/>
                    </a:lnB>
                    <a:solidFill>
                      <a:srgbClr val="F7BDDE"/>
                    </a:solidFill>
                  </a:tcPr>
                </a:tc>
              </a:tr>
              <a:tr h="390525">
                <a:tc>
                  <a:txBody>
                    <a:bodyPr/>
                    <a:lstStyle/>
                    <a:p>
                      <a:pPr algn="ctr"/>
                      <a:r>
                        <a:rPr lang="en-US" sz="3200" dirty="0"/>
                        <a:t>Total</a:t>
                      </a:r>
                    </a:p>
                  </a:txBody>
                  <a:tcPr marL="0" marR="0" marT="0" marB="0" anchor="ctr">
                    <a:lnL>
                      <a:noFill/>
                    </a:lnL>
                    <a:lnR>
                      <a:noFill/>
                    </a:lnR>
                    <a:lnT>
                      <a:noFill/>
                    </a:lnT>
                    <a:lnB>
                      <a:noFill/>
                    </a:lnB>
                    <a:solidFill>
                      <a:srgbClr val="F7BDDE"/>
                    </a:solidFill>
                  </a:tcPr>
                </a:tc>
                <a:tc>
                  <a:txBody>
                    <a:bodyPr/>
                    <a:lstStyle/>
                    <a:p>
                      <a:pPr algn="ctr"/>
                      <a:r>
                        <a:rPr lang="en-US" sz="3200"/>
                        <a:t>66</a:t>
                      </a:r>
                    </a:p>
                  </a:txBody>
                  <a:tcPr marL="0" marR="0" marT="0" marB="0" anchor="ctr">
                    <a:lnL>
                      <a:noFill/>
                    </a:lnL>
                    <a:lnR>
                      <a:noFill/>
                    </a:lnR>
                    <a:lnT>
                      <a:noFill/>
                    </a:lnT>
                    <a:lnB>
                      <a:noFill/>
                    </a:lnB>
                    <a:solidFill>
                      <a:srgbClr val="F7BDDE"/>
                    </a:solidFill>
                  </a:tcPr>
                </a:tc>
                <a:tc>
                  <a:txBody>
                    <a:bodyPr/>
                    <a:lstStyle/>
                    <a:p>
                      <a:pPr algn="ctr"/>
                      <a:r>
                        <a:rPr lang="en-US" sz="3200" dirty="0"/>
                        <a:t>39</a:t>
                      </a:r>
                    </a:p>
                  </a:txBody>
                  <a:tcPr marL="0" marR="0" marT="0" marB="0" anchor="ctr">
                    <a:lnL>
                      <a:noFill/>
                    </a:lnL>
                    <a:lnR>
                      <a:noFill/>
                    </a:lnR>
                    <a:lnT>
                      <a:noFill/>
                    </a:lnT>
                    <a:lnB>
                      <a:noFill/>
                    </a:lnB>
                    <a:solidFill>
                      <a:srgbClr val="F7BDDE"/>
                    </a:solidFill>
                  </a:tcPr>
                </a:tc>
                <a:tc>
                  <a:txBody>
                    <a:bodyPr/>
                    <a:lstStyle/>
                    <a:p>
                      <a:pPr algn="ctr"/>
                      <a:r>
                        <a:rPr lang="en-US" sz="3200" dirty="0"/>
                        <a:t>105</a:t>
                      </a:r>
                    </a:p>
                  </a:txBody>
                  <a:tcPr marL="0" marR="0" marT="0" marB="0" anchor="ctr">
                    <a:lnL>
                      <a:noFill/>
                    </a:lnL>
                    <a:lnR>
                      <a:noFill/>
                    </a:lnR>
                    <a:lnT>
                      <a:noFill/>
                    </a:lnT>
                    <a:lnB>
                      <a:noFill/>
                    </a:lnB>
                    <a:solidFill>
                      <a:srgbClr val="F7BDDE"/>
                    </a:solidFill>
                  </a:tcPr>
                </a:tc>
              </a:tr>
            </a:tbl>
          </a:graphicData>
        </a:graphic>
      </p:graphicFrame>
    </p:spTree>
    <p:extLst>
      <p:ext uri="{BB962C8B-B14F-4D97-AF65-F5344CB8AC3E}">
        <p14:creationId xmlns:p14="http://schemas.microsoft.com/office/powerpoint/2010/main" val="14811553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81000"/>
            <a:ext cx="8305800" cy="2286000"/>
          </a:xfrm>
        </p:spPr>
        <p:txBody>
          <a:bodyPr>
            <a:normAutofit/>
          </a:bodyPr>
          <a:lstStyle/>
          <a:p>
            <a:pPr lvl="0" algn="l"/>
            <a:r>
              <a:rPr lang="en-US" sz="3200" dirty="0" smtClean="0"/>
              <a:t>Is there a relationship between having AIDS and sexual preference of men?  Thirty men were surveyed and the following hypotheses are to be examined:</a:t>
            </a:r>
            <a:endParaRPr lang="en-US" sz="3200" dirty="0"/>
          </a:p>
        </p:txBody>
      </p:sp>
      <p:sp>
        <p:nvSpPr>
          <p:cNvPr id="5" name="TextBox 4"/>
          <p:cNvSpPr txBox="1"/>
          <p:nvPr/>
        </p:nvSpPr>
        <p:spPr>
          <a:xfrm>
            <a:off x="381000" y="3048000"/>
            <a:ext cx="8153400" cy="2677656"/>
          </a:xfrm>
          <a:prstGeom prst="rect">
            <a:avLst/>
          </a:prstGeom>
          <a:noFill/>
        </p:spPr>
        <p:txBody>
          <a:bodyPr wrap="square" rtlCol="0">
            <a:spAutoFit/>
          </a:bodyPr>
          <a:lstStyle/>
          <a:p>
            <a:r>
              <a:rPr lang="en-US" sz="2800" dirty="0"/>
              <a:t>Ho: </a:t>
            </a:r>
            <a:r>
              <a:rPr lang="en-US" sz="2800" dirty="0" smtClean="0"/>
              <a:t>There is no relationship between having AIDS and sexual preference of men</a:t>
            </a:r>
          </a:p>
          <a:p>
            <a:endParaRPr lang="en-US" sz="2800" dirty="0"/>
          </a:p>
          <a:p>
            <a:r>
              <a:rPr lang="en-US" sz="2800" dirty="0"/>
              <a:t>Ha: </a:t>
            </a:r>
            <a:r>
              <a:rPr lang="en-US" sz="2800" dirty="0" smtClean="0"/>
              <a:t>There is a relationship between having AIDS and sexual preference of men.</a:t>
            </a:r>
            <a:endParaRPr lang="en-US" sz="2800" dirty="0"/>
          </a:p>
          <a:p>
            <a:endParaRPr lang="en-US" sz="2800" dirty="0"/>
          </a:p>
        </p:txBody>
      </p:sp>
    </p:spTree>
    <p:extLst>
      <p:ext uri="{BB962C8B-B14F-4D97-AF65-F5344CB8AC3E}">
        <p14:creationId xmlns:p14="http://schemas.microsoft.com/office/powerpoint/2010/main" val="3771122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370344"/>
            <a:ext cx="8153400" cy="2677656"/>
          </a:xfrm>
          <a:prstGeom prst="rect">
            <a:avLst/>
          </a:prstGeom>
          <a:noFill/>
        </p:spPr>
        <p:txBody>
          <a:bodyPr wrap="square" rtlCol="0">
            <a:spAutoFit/>
          </a:bodyPr>
          <a:lstStyle/>
          <a:p>
            <a:r>
              <a:rPr lang="en-US" sz="2800" dirty="0"/>
              <a:t>Ho: </a:t>
            </a:r>
            <a:r>
              <a:rPr lang="en-US" sz="2800" dirty="0" smtClean="0"/>
              <a:t>There is no relationship between having AIDS and sexual preference of men</a:t>
            </a:r>
          </a:p>
          <a:p>
            <a:endParaRPr lang="en-US" sz="2800" dirty="0"/>
          </a:p>
          <a:p>
            <a:r>
              <a:rPr lang="en-US" sz="2800" dirty="0"/>
              <a:t>Ha: </a:t>
            </a:r>
            <a:r>
              <a:rPr lang="en-US" sz="2800" dirty="0" smtClean="0"/>
              <a:t>There is a relationship between having AIDS and sexual preference of men.</a:t>
            </a:r>
            <a:endParaRPr lang="en-US" sz="2800" dirty="0"/>
          </a:p>
          <a:p>
            <a:endParaRPr lang="en-US" sz="2800" dirty="0"/>
          </a:p>
        </p:txBody>
      </p:sp>
      <p:pic>
        <p:nvPicPr>
          <p:cNvPr id="2050" name="Picture 2" descr="http://www.psychstat.missouristate.edu/introbook/sbgraph/chisq04.gif"/>
          <p:cNvPicPr>
            <a:picLocks noChangeAspect="1" noChangeArrowheads="1"/>
          </p:cNvPicPr>
          <p:nvPr/>
        </p:nvPicPr>
        <p:blipFill rotWithShape="1">
          <a:blip r:embed="rId2">
            <a:extLst>
              <a:ext uri="{28A0092B-C50C-407E-A947-70E740481C1C}">
                <a14:useLocalDpi xmlns:a14="http://schemas.microsoft.com/office/drawing/2010/main" val="0"/>
              </a:ext>
            </a:extLst>
          </a:blip>
          <a:srcRect t="21026" b="-4101"/>
          <a:stretch/>
        </p:blipFill>
        <p:spPr bwMode="auto">
          <a:xfrm>
            <a:off x="990600" y="3749040"/>
            <a:ext cx="7691712" cy="2468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90435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364248"/>
            <a:ext cx="8153400" cy="3539430"/>
          </a:xfrm>
          <a:prstGeom prst="rect">
            <a:avLst/>
          </a:prstGeom>
          <a:noFill/>
        </p:spPr>
        <p:txBody>
          <a:bodyPr wrap="square" rtlCol="0">
            <a:spAutoFit/>
          </a:bodyPr>
          <a:lstStyle/>
          <a:p>
            <a:pPr marL="514350" indent="-514350">
              <a:buFont typeface="+mj-lt"/>
              <a:buAutoNum type="alphaUcPeriod"/>
            </a:pPr>
            <a:r>
              <a:rPr lang="en-US" sz="2800" dirty="0" smtClean="0"/>
              <a:t>There </a:t>
            </a:r>
            <a:r>
              <a:rPr lang="en-US" sz="2800" dirty="0"/>
              <a:t>is no relationship between having AIDS and sexual preference of </a:t>
            </a:r>
            <a:r>
              <a:rPr lang="en-US" sz="2800" dirty="0" smtClean="0"/>
              <a:t>men</a:t>
            </a:r>
          </a:p>
          <a:p>
            <a:pPr marL="514350" indent="-514350">
              <a:buFont typeface="+mj-lt"/>
              <a:buAutoNum type="alphaUcPeriod"/>
            </a:pPr>
            <a:endParaRPr lang="en-US" sz="2800" dirty="0"/>
          </a:p>
          <a:p>
            <a:pPr marL="514350" indent="-514350">
              <a:buFont typeface="+mj-lt"/>
              <a:buAutoNum type="alphaUcPeriod"/>
            </a:pPr>
            <a:r>
              <a:rPr lang="en-US" sz="2800" dirty="0"/>
              <a:t>There is a relationship between having AIDS and sexual preference of men.</a:t>
            </a:r>
          </a:p>
          <a:p>
            <a:pPr marL="514350" indent="-514350">
              <a:buFont typeface="+mj-lt"/>
              <a:buAutoNum type="alphaUcPeriod"/>
            </a:pPr>
            <a:endParaRPr lang="en-US" sz="2800" dirty="0"/>
          </a:p>
          <a:p>
            <a:endParaRPr lang="en-US" sz="2800" dirty="0"/>
          </a:p>
          <a:p>
            <a:pPr marL="514350" lvl="0" indent="-514350">
              <a:buFont typeface="+mj-lt"/>
              <a:buAutoNum type="alphaUcPeriod"/>
            </a:pPr>
            <a:endParaRPr lang="en-US" sz="2800" dirty="0" smtClean="0"/>
          </a:p>
        </p:txBody>
      </p:sp>
      <p:pic>
        <p:nvPicPr>
          <p:cNvPr id="6" name="Picture 2" descr="http://www.psychstat.missouristate.edu/introbook/sbgraph/chisq04.gif"/>
          <p:cNvPicPr>
            <a:picLocks noChangeAspect="1" noChangeArrowheads="1"/>
          </p:cNvPicPr>
          <p:nvPr/>
        </p:nvPicPr>
        <p:blipFill rotWithShape="1">
          <a:blip r:embed="rId2">
            <a:extLst>
              <a:ext uri="{28A0092B-C50C-407E-A947-70E740481C1C}">
                <a14:useLocalDpi xmlns:a14="http://schemas.microsoft.com/office/drawing/2010/main" val="0"/>
              </a:ext>
            </a:extLst>
          </a:blip>
          <a:srcRect t="17948" b="-4103"/>
          <a:stretch/>
        </p:blipFill>
        <p:spPr bwMode="auto">
          <a:xfrm>
            <a:off x="990600" y="3657600"/>
            <a:ext cx="7691712" cy="256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15851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81000"/>
            <a:ext cx="8305800" cy="2286000"/>
          </a:xfrm>
        </p:spPr>
        <p:txBody>
          <a:bodyPr>
            <a:normAutofit fontScale="90000"/>
          </a:bodyPr>
          <a:lstStyle/>
          <a:p>
            <a:pPr lvl="0" algn="l"/>
            <a:r>
              <a:rPr lang="en-US" sz="3200" dirty="0" smtClean="0"/>
              <a:t>Is there a relationship between dining out and the sex of the individual?  One hundred and ninety seven men and women were surveyed and the following hypotheses are to be examined:</a:t>
            </a:r>
            <a:endParaRPr lang="en-US" sz="3200" dirty="0"/>
          </a:p>
        </p:txBody>
      </p:sp>
      <p:sp>
        <p:nvSpPr>
          <p:cNvPr id="5" name="TextBox 4"/>
          <p:cNvSpPr txBox="1"/>
          <p:nvPr/>
        </p:nvSpPr>
        <p:spPr>
          <a:xfrm>
            <a:off x="381000" y="3048000"/>
            <a:ext cx="8153400" cy="2677656"/>
          </a:xfrm>
          <a:prstGeom prst="rect">
            <a:avLst/>
          </a:prstGeom>
          <a:noFill/>
        </p:spPr>
        <p:txBody>
          <a:bodyPr wrap="square" rtlCol="0">
            <a:spAutoFit/>
          </a:bodyPr>
          <a:lstStyle/>
          <a:p>
            <a:r>
              <a:rPr lang="en-US" sz="2800" dirty="0"/>
              <a:t>Ho: </a:t>
            </a:r>
            <a:r>
              <a:rPr lang="en-US" sz="2800" dirty="0" smtClean="0"/>
              <a:t>There is no relationship between dining out habits and the sex of an individual</a:t>
            </a:r>
          </a:p>
          <a:p>
            <a:endParaRPr lang="en-US" sz="2800" dirty="0"/>
          </a:p>
          <a:p>
            <a:r>
              <a:rPr lang="en-US" sz="2800" dirty="0"/>
              <a:t>Ha: </a:t>
            </a:r>
            <a:r>
              <a:rPr lang="en-US" sz="2800" dirty="0" smtClean="0"/>
              <a:t>There is a relationship between dining out habits and the sex of an individual.</a:t>
            </a:r>
            <a:endParaRPr lang="en-US" sz="2800" dirty="0"/>
          </a:p>
          <a:p>
            <a:endParaRPr lang="en-US" sz="2800" dirty="0"/>
          </a:p>
        </p:txBody>
      </p:sp>
    </p:spTree>
    <p:extLst>
      <p:ext uri="{BB962C8B-B14F-4D97-AF65-F5344CB8AC3E}">
        <p14:creationId xmlns:p14="http://schemas.microsoft.com/office/powerpoint/2010/main" val="8093266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457200"/>
            <a:ext cx="8153400" cy="2677656"/>
          </a:xfrm>
          <a:prstGeom prst="rect">
            <a:avLst/>
          </a:prstGeom>
          <a:noFill/>
        </p:spPr>
        <p:txBody>
          <a:bodyPr wrap="square" rtlCol="0">
            <a:spAutoFit/>
          </a:bodyPr>
          <a:lstStyle/>
          <a:p>
            <a:r>
              <a:rPr lang="en-US" sz="2800" dirty="0"/>
              <a:t>Ho: </a:t>
            </a:r>
            <a:r>
              <a:rPr lang="en-US" sz="2800" dirty="0" smtClean="0"/>
              <a:t>There is no relationship between dining out habits and the sex of an individual</a:t>
            </a:r>
          </a:p>
          <a:p>
            <a:endParaRPr lang="en-US" sz="2800" dirty="0"/>
          </a:p>
          <a:p>
            <a:r>
              <a:rPr lang="en-US" sz="2800" dirty="0"/>
              <a:t>Ha: </a:t>
            </a:r>
            <a:r>
              <a:rPr lang="en-US" sz="2800" dirty="0" smtClean="0"/>
              <a:t>There is a relationship between dining out habits and the sex of an individual.</a:t>
            </a:r>
            <a:endParaRPr lang="en-US" sz="2800" dirty="0"/>
          </a:p>
          <a:p>
            <a:endParaRPr lang="en-US" sz="2800" dirty="0"/>
          </a:p>
        </p:txBody>
      </p:sp>
      <p:graphicFrame>
        <p:nvGraphicFramePr>
          <p:cNvPr id="4" name="Table 3"/>
          <p:cNvGraphicFramePr>
            <a:graphicFrameLocks noGrp="1"/>
          </p:cNvGraphicFramePr>
          <p:nvPr>
            <p:extLst>
              <p:ext uri="{D42A27DB-BD31-4B8C-83A1-F6EECF244321}">
                <p14:modId xmlns:p14="http://schemas.microsoft.com/office/powerpoint/2010/main" val="4237454120"/>
              </p:ext>
            </p:extLst>
          </p:nvPr>
        </p:nvGraphicFramePr>
        <p:xfrm>
          <a:off x="1295400" y="2946400"/>
          <a:ext cx="5791201" cy="2159000"/>
        </p:xfrm>
        <a:graphic>
          <a:graphicData uri="http://schemas.openxmlformats.org/drawingml/2006/table">
            <a:tbl>
              <a:tblPr>
                <a:tableStyleId>{5C22544A-7EE6-4342-B048-85BDC9FD1C3A}</a:tableStyleId>
              </a:tblPr>
              <a:tblGrid>
                <a:gridCol w="941514"/>
                <a:gridCol w="1524187"/>
                <a:gridCol w="746106"/>
                <a:gridCol w="746106"/>
                <a:gridCol w="1087182"/>
                <a:gridCol w="746106"/>
              </a:tblGrid>
              <a:tr h="442000">
                <a:tc>
                  <a:txBody>
                    <a:bodyPr/>
                    <a:lstStyle/>
                    <a:p>
                      <a:pPr algn="l" fontAlgn="b"/>
                      <a:endParaRPr lang="en-US" sz="2000" b="0" i="0" u="none" strike="noStrike" dirty="0">
                        <a:solidFill>
                          <a:srgbClr val="000000"/>
                        </a:solidFill>
                        <a:effectLst/>
                        <a:latin typeface="Times New Roman"/>
                      </a:endParaRPr>
                    </a:p>
                  </a:txBody>
                  <a:tcPr marL="7620" marR="7620" marT="7620" marB="0" anchor="b"/>
                </a:tc>
                <a:tc gridSpan="5">
                  <a:txBody>
                    <a:bodyPr/>
                    <a:lstStyle/>
                    <a:p>
                      <a:pPr algn="ctr" fontAlgn="b"/>
                      <a:r>
                        <a:rPr lang="en-US" sz="2000" u="none" strike="noStrike">
                          <a:effectLst/>
                        </a:rPr>
                        <a:t>Dining Out Per Week</a:t>
                      </a:r>
                      <a:endParaRPr lang="en-US" sz="2000" b="0" i="0" u="none" strike="noStrike">
                        <a:solidFill>
                          <a:srgbClr val="000000"/>
                        </a:solidFill>
                        <a:effectLst/>
                        <a:latin typeface="Times New Roman"/>
                      </a:endParaRPr>
                    </a:p>
                  </a:txBody>
                  <a:tcPr marL="7620" marR="7620" marT="762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33000">
                <a:tc>
                  <a:txBody>
                    <a:bodyPr/>
                    <a:lstStyle/>
                    <a:p>
                      <a:pPr algn="l" fontAlgn="b"/>
                      <a:endParaRPr lang="en-US" sz="2000" b="0" i="0" u="none" strike="noStrike">
                        <a:solidFill>
                          <a:srgbClr val="000000"/>
                        </a:solidFill>
                        <a:effectLst/>
                        <a:latin typeface="Times New Roman"/>
                      </a:endParaRPr>
                    </a:p>
                  </a:txBody>
                  <a:tcPr marL="7620" marR="7620" marT="7620" marB="0" anchor="b"/>
                </a:tc>
                <a:tc>
                  <a:txBody>
                    <a:bodyPr/>
                    <a:lstStyle/>
                    <a:p>
                      <a:pPr algn="ctr" fontAlgn="b"/>
                      <a:r>
                        <a:rPr lang="en-US" sz="2000" u="none" strike="noStrike">
                          <a:effectLst/>
                        </a:rPr>
                        <a:t>Tree or more times</a:t>
                      </a:r>
                      <a:endParaRPr lang="en-US" sz="2000" b="0" i="0" u="none" strike="noStrike">
                        <a:solidFill>
                          <a:srgbClr val="000000"/>
                        </a:solidFill>
                        <a:effectLst/>
                        <a:latin typeface="Times New Roman"/>
                      </a:endParaRPr>
                    </a:p>
                  </a:txBody>
                  <a:tcPr marL="7620" marR="7620" marT="7620" marB="0" anchor="b"/>
                </a:tc>
                <a:tc>
                  <a:txBody>
                    <a:bodyPr/>
                    <a:lstStyle/>
                    <a:p>
                      <a:pPr algn="ctr" fontAlgn="b"/>
                      <a:r>
                        <a:rPr lang="en-US" sz="2000" u="none" strike="noStrike">
                          <a:effectLst/>
                        </a:rPr>
                        <a:t>Twice</a:t>
                      </a:r>
                      <a:endParaRPr lang="en-US" sz="2000" b="0" i="0" u="none" strike="noStrike">
                        <a:solidFill>
                          <a:srgbClr val="000000"/>
                        </a:solidFill>
                        <a:effectLst/>
                        <a:latin typeface="Times New Roman"/>
                      </a:endParaRPr>
                    </a:p>
                  </a:txBody>
                  <a:tcPr marL="7620" marR="7620" marT="7620" marB="0" anchor="b"/>
                </a:tc>
                <a:tc>
                  <a:txBody>
                    <a:bodyPr/>
                    <a:lstStyle/>
                    <a:p>
                      <a:pPr algn="ctr" fontAlgn="b"/>
                      <a:r>
                        <a:rPr lang="en-US" sz="2000" u="none" strike="noStrike">
                          <a:effectLst/>
                        </a:rPr>
                        <a:t>Once</a:t>
                      </a:r>
                      <a:endParaRPr lang="en-US" sz="2000" b="0" i="0" u="none" strike="noStrike">
                        <a:solidFill>
                          <a:srgbClr val="000000"/>
                        </a:solidFill>
                        <a:effectLst/>
                        <a:latin typeface="Times New Roman"/>
                      </a:endParaRPr>
                    </a:p>
                  </a:txBody>
                  <a:tcPr marL="7620" marR="7620" marT="7620" marB="0" anchor="b"/>
                </a:tc>
                <a:tc>
                  <a:txBody>
                    <a:bodyPr/>
                    <a:lstStyle/>
                    <a:p>
                      <a:pPr algn="ctr" fontAlgn="b"/>
                      <a:r>
                        <a:rPr lang="en-US" sz="2000" u="none" strike="noStrike">
                          <a:effectLst/>
                        </a:rPr>
                        <a:t>Less than Once</a:t>
                      </a:r>
                      <a:endParaRPr lang="en-US" sz="2000" b="0" i="0" u="none" strike="noStrike">
                        <a:solidFill>
                          <a:srgbClr val="000000"/>
                        </a:solidFill>
                        <a:effectLst/>
                        <a:latin typeface="Times New Roman"/>
                      </a:endParaRPr>
                    </a:p>
                  </a:txBody>
                  <a:tcPr marL="7620" marR="7620" marT="7620" marB="0" anchor="b"/>
                </a:tc>
                <a:tc>
                  <a:txBody>
                    <a:bodyPr/>
                    <a:lstStyle/>
                    <a:p>
                      <a:pPr algn="ctr" fontAlgn="b"/>
                      <a:r>
                        <a:rPr lang="en-US" sz="2000" u="none" strike="noStrike">
                          <a:effectLst/>
                        </a:rPr>
                        <a:t>Never</a:t>
                      </a:r>
                      <a:endParaRPr lang="en-US" sz="2000" b="0" i="0" u="none" strike="noStrike">
                        <a:solidFill>
                          <a:srgbClr val="000000"/>
                        </a:solidFill>
                        <a:effectLst/>
                        <a:latin typeface="Times New Roman"/>
                      </a:endParaRPr>
                    </a:p>
                  </a:txBody>
                  <a:tcPr marL="7620" marR="7620" marT="7620" marB="0" anchor="b"/>
                </a:tc>
              </a:tr>
              <a:tr h="442000">
                <a:tc>
                  <a:txBody>
                    <a:bodyPr/>
                    <a:lstStyle/>
                    <a:p>
                      <a:pPr algn="r" fontAlgn="b"/>
                      <a:r>
                        <a:rPr lang="en-US" sz="2000" u="none" strike="noStrike" dirty="0">
                          <a:effectLst/>
                        </a:rPr>
                        <a:t>Men</a:t>
                      </a:r>
                      <a:endParaRPr lang="en-US" sz="2000" b="0" i="0" u="none" strike="noStrike" dirty="0">
                        <a:solidFill>
                          <a:srgbClr val="000000"/>
                        </a:solidFill>
                        <a:effectLst/>
                        <a:latin typeface="Times New Roman"/>
                      </a:endParaRPr>
                    </a:p>
                  </a:txBody>
                  <a:tcPr marL="7620" marR="7620" marT="7620" marB="0" anchor="b"/>
                </a:tc>
                <a:tc>
                  <a:txBody>
                    <a:bodyPr/>
                    <a:lstStyle/>
                    <a:p>
                      <a:pPr algn="ctr" fontAlgn="b"/>
                      <a:r>
                        <a:rPr lang="en-US" sz="2000" u="none" strike="noStrike">
                          <a:effectLst/>
                        </a:rPr>
                        <a:t>23</a:t>
                      </a:r>
                      <a:endParaRPr lang="en-US" sz="2000" b="0" i="0" u="none" strike="noStrike">
                        <a:solidFill>
                          <a:srgbClr val="000000"/>
                        </a:solidFill>
                        <a:effectLst/>
                        <a:latin typeface="Times New Roman"/>
                      </a:endParaRPr>
                    </a:p>
                  </a:txBody>
                  <a:tcPr marL="7620" marR="7620" marT="7620" marB="0" anchor="b"/>
                </a:tc>
                <a:tc>
                  <a:txBody>
                    <a:bodyPr/>
                    <a:lstStyle/>
                    <a:p>
                      <a:pPr algn="ctr" fontAlgn="b"/>
                      <a:r>
                        <a:rPr lang="en-US" sz="2000" u="none" strike="noStrike">
                          <a:effectLst/>
                        </a:rPr>
                        <a:t>19</a:t>
                      </a:r>
                      <a:endParaRPr lang="en-US" sz="2000" b="0" i="0" u="none" strike="noStrike">
                        <a:solidFill>
                          <a:srgbClr val="000000"/>
                        </a:solidFill>
                        <a:effectLst/>
                        <a:latin typeface="Times New Roman"/>
                      </a:endParaRPr>
                    </a:p>
                  </a:txBody>
                  <a:tcPr marL="7620" marR="7620" marT="7620" marB="0" anchor="b"/>
                </a:tc>
                <a:tc>
                  <a:txBody>
                    <a:bodyPr/>
                    <a:lstStyle/>
                    <a:p>
                      <a:pPr algn="ctr" fontAlgn="b"/>
                      <a:r>
                        <a:rPr lang="en-US" sz="2000" u="none" strike="noStrike">
                          <a:effectLst/>
                        </a:rPr>
                        <a:t>34</a:t>
                      </a:r>
                      <a:endParaRPr lang="en-US" sz="2000" b="0" i="0" u="none" strike="noStrike">
                        <a:solidFill>
                          <a:srgbClr val="000000"/>
                        </a:solidFill>
                        <a:effectLst/>
                        <a:latin typeface="Times New Roman"/>
                      </a:endParaRPr>
                    </a:p>
                  </a:txBody>
                  <a:tcPr marL="7620" marR="7620" marT="7620" marB="0" anchor="b"/>
                </a:tc>
                <a:tc>
                  <a:txBody>
                    <a:bodyPr/>
                    <a:lstStyle/>
                    <a:p>
                      <a:pPr algn="ctr" fontAlgn="b"/>
                      <a:r>
                        <a:rPr lang="en-US" sz="2000" u="none" strike="noStrike">
                          <a:effectLst/>
                        </a:rPr>
                        <a:t>10</a:t>
                      </a:r>
                      <a:endParaRPr lang="en-US" sz="2000" b="0" i="0" u="none" strike="noStrike">
                        <a:solidFill>
                          <a:srgbClr val="000000"/>
                        </a:solidFill>
                        <a:effectLst/>
                        <a:latin typeface="Times New Roman"/>
                      </a:endParaRPr>
                    </a:p>
                  </a:txBody>
                  <a:tcPr marL="7620" marR="7620" marT="7620" marB="0" anchor="b"/>
                </a:tc>
                <a:tc>
                  <a:txBody>
                    <a:bodyPr/>
                    <a:lstStyle/>
                    <a:p>
                      <a:pPr algn="ctr" fontAlgn="b"/>
                      <a:r>
                        <a:rPr lang="en-US" sz="2000" u="none" strike="noStrike">
                          <a:effectLst/>
                        </a:rPr>
                        <a:t>12</a:t>
                      </a:r>
                      <a:endParaRPr lang="en-US" sz="2000" b="0" i="0" u="none" strike="noStrike">
                        <a:solidFill>
                          <a:srgbClr val="000000"/>
                        </a:solidFill>
                        <a:effectLst/>
                        <a:latin typeface="Times New Roman"/>
                      </a:endParaRPr>
                    </a:p>
                  </a:txBody>
                  <a:tcPr marL="7620" marR="7620" marT="7620" marB="0" anchor="b"/>
                </a:tc>
              </a:tr>
              <a:tr h="442000">
                <a:tc>
                  <a:txBody>
                    <a:bodyPr/>
                    <a:lstStyle/>
                    <a:p>
                      <a:pPr algn="r" fontAlgn="b"/>
                      <a:r>
                        <a:rPr lang="en-US" sz="2000" u="none" strike="noStrike">
                          <a:effectLst/>
                        </a:rPr>
                        <a:t>Women</a:t>
                      </a:r>
                      <a:endParaRPr lang="en-US" sz="2000" b="0" i="0" u="none" strike="noStrike">
                        <a:solidFill>
                          <a:srgbClr val="000000"/>
                        </a:solidFill>
                        <a:effectLst/>
                        <a:latin typeface="Times New Roman"/>
                      </a:endParaRPr>
                    </a:p>
                  </a:txBody>
                  <a:tcPr marL="7620" marR="7620" marT="7620" marB="0" anchor="b"/>
                </a:tc>
                <a:tc>
                  <a:txBody>
                    <a:bodyPr/>
                    <a:lstStyle/>
                    <a:p>
                      <a:pPr algn="ctr" fontAlgn="b"/>
                      <a:r>
                        <a:rPr lang="en-US" sz="2000" u="none" strike="noStrike">
                          <a:effectLst/>
                        </a:rPr>
                        <a:t>14</a:t>
                      </a:r>
                      <a:endParaRPr lang="en-US" sz="2000" b="0" i="0" u="none" strike="noStrike">
                        <a:solidFill>
                          <a:srgbClr val="000000"/>
                        </a:solidFill>
                        <a:effectLst/>
                        <a:latin typeface="Times New Roman"/>
                      </a:endParaRPr>
                    </a:p>
                  </a:txBody>
                  <a:tcPr marL="7620" marR="7620" marT="7620" marB="0" anchor="b"/>
                </a:tc>
                <a:tc>
                  <a:txBody>
                    <a:bodyPr/>
                    <a:lstStyle/>
                    <a:p>
                      <a:pPr algn="ctr" fontAlgn="b"/>
                      <a:r>
                        <a:rPr lang="en-US" sz="2000" u="none" strike="noStrike">
                          <a:effectLst/>
                        </a:rPr>
                        <a:t>14</a:t>
                      </a:r>
                      <a:endParaRPr lang="en-US" sz="2000" b="0" i="0" u="none" strike="noStrike">
                        <a:solidFill>
                          <a:srgbClr val="000000"/>
                        </a:solidFill>
                        <a:effectLst/>
                        <a:latin typeface="Times New Roman"/>
                      </a:endParaRPr>
                    </a:p>
                  </a:txBody>
                  <a:tcPr marL="7620" marR="7620" marT="7620" marB="0" anchor="b"/>
                </a:tc>
                <a:tc>
                  <a:txBody>
                    <a:bodyPr/>
                    <a:lstStyle/>
                    <a:p>
                      <a:pPr algn="ctr" fontAlgn="b"/>
                      <a:r>
                        <a:rPr lang="en-US" sz="2000" u="none" strike="noStrike">
                          <a:effectLst/>
                        </a:rPr>
                        <a:t>39</a:t>
                      </a:r>
                      <a:endParaRPr lang="en-US" sz="2000" b="0" i="0" u="none" strike="noStrike">
                        <a:solidFill>
                          <a:srgbClr val="000000"/>
                        </a:solidFill>
                        <a:effectLst/>
                        <a:latin typeface="Times New Roman"/>
                      </a:endParaRPr>
                    </a:p>
                  </a:txBody>
                  <a:tcPr marL="7620" marR="7620" marT="7620" marB="0" anchor="b"/>
                </a:tc>
                <a:tc>
                  <a:txBody>
                    <a:bodyPr/>
                    <a:lstStyle/>
                    <a:p>
                      <a:pPr algn="ctr" fontAlgn="b"/>
                      <a:r>
                        <a:rPr lang="en-US" sz="2000" u="none" strike="noStrike">
                          <a:effectLst/>
                        </a:rPr>
                        <a:t>17</a:t>
                      </a:r>
                      <a:endParaRPr lang="en-US" sz="2000" b="0" i="0" u="none" strike="noStrike">
                        <a:solidFill>
                          <a:srgbClr val="000000"/>
                        </a:solidFill>
                        <a:effectLst/>
                        <a:latin typeface="Times New Roman"/>
                      </a:endParaRPr>
                    </a:p>
                  </a:txBody>
                  <a:tcPr marL="7620" marR="7620" marT="7620" marB="0" anchor="b"/>
                </a:tc>
                <a:tc>
                  <a:txBody>
                    <a:bodyPr/>
                    <a:lstStyle/>
                    <a:p>
                      <a:pPr algn="ctr" fontAlgn="b"/>
                      <a:r>
                        <a:rPr lang="en-US" sz="2000" u="none" strike="noStrike" dirty="0">
                          <a:effectLst/>
                        </a:rPr>
                        <a:t>15</a:t>
                      </a:r>
                      <a:endParaRPr lang="en-US" sz="2000" b="0" i="0" u="none" strike="noStrike" dirty="0">
                        <a:solidFill>
                          <a:srgbClr val="000000"/>
                        </a:solidFill>
                        <a:effectLst/>
                        <a:latin typeface="Times New Roman"/>
                      </a:endParaRPr>
                    </a:p>
                  </a:txBody>
                  <a:tcPr marL="7620" marR="7620" marT="7620" marB="0" anchor="b"/>
                </a:tc>
              </a:tr>
            </a:tbl>
          </a:graphicData>
        </a:graphic>
      </p:graphicFrame>
    </p:spTree>
    <p:extLst>
      <p:ext uri="{BB962C8B-B14F-4D97-AF65-F5344CB8AC3E}">
        <p14:creationId xmlns:p14="http://schemas.microsoft.com/office/powerpoint/2010/main" val="6260222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457200"/>
            <a:ext cx="8153400" cy="2677656"/>
          </a:xfrm>
          <a:prstGeom prst="rect">
            <a:avLst/>
          </a:prstGeom>
          <a:noFill/>
        </p:spPr>
        <p:txBody>
          <a:bodyPr wrap="square" rtlCol="0">
            <a:spAutoFit/>
          </a:bodyPr>
          <a:lstStyle/>
          <a:p>
            <a:pPr marL="514350" indent="-514350">
              <a:buFont typeface="+mj-lt"/>
              <a:buAutoNum type="alphaUcPeriod"/>
            </a:pPr>
            <a:r>
              <a:rPr lang="en-US" sz="2800" dirty="0" smtClean="0"/>
              <a:t>There </a:t>
            </a:r>
            <a:r>
              <a:rPr lang="en-US" sz="2800" dirty="0" smtClean="0"/>
              <a:t>is no relationship between dining out habits and the sex of an </a:t>
            </a:r>
            <a:r>
              <a:rPr lang="en-US" sz="2800" dirty="0" smtClean="0"/>
              <a:t>individual</a:t>
            </a:r>
          </a:p>
          <a:p>
            <a:pPr marL="514350" indent="-514350">
              <a:buFont typeface="+mj-lt"/>
              <a:buAutoNum type="alphaUcPeriod"/>
            </a:pPr>
            <a:endParaRPr lang="en-US" sz="2800" dirty="0" smtClean="0"/>
          </a:p>
          <a:p>
            <a:pPr marL="514350" indent="-514350">
              <a:buFont typeface="+mj-lt"/>
              <a:buAutoNum type="alphaUcPeriod"/>
            </a:pPr>
            <a:r>
              <a:rPr lang="en-US" sz="2800" dirty="0" smtClean="0"/>
              <a:t>There </a:t>
            </a:r>
            <a:r>
              <a:rPr lang="en-US" sz="2800" dirty="0" smtClean="0"/>
              <a:t>is a relationship between dining out habits and the sex of an individual.</a:t>
            </a:r>
            <a:endParaRPr lang="en-US" sz="2800" dirty="0"/>
          </a:p>
          <a:p>
            <a:endParaRPr lang="en-US" sz="2800" dirty="0"/>
          </a:p>
        </p:txBody>
      </p:sp>
      <p:graphicFrame>
        <p:nvGraphicFramePr>
          <p:cNvPr id="4" name="Table 3"/>
          <p:cNvGraphicFramePr>
            <a:graphicFrameLocks noGrp="1"/>
          </p:cNvGraphicFramePr>
          <p:nvPr>
            <p:extLst>
              <p:ext uri="{D42A27DB-BD31-4B8C-83A1-F6EECF244321}">
                <p14:modId xmlns:p14="http://schemas.microsoft.com/office/powerpoint/2010/main" val="2893668076"/>
              </p:ext>
            </p:extLst>
          </p:nvPr>
        </p:nvGraphicFramePr>
        <p:xfrm>
          <a:off x="1295400" y="2946400"/>
          <a:ext cx="5791201" cy="2159000"/>
        </p:xfrm>
        <a:graphic>
          <a:graphicData uri="http://schemas.openxmlformats.org/drawingml/2006/table">
            <a:tbl>
              <a:tblPr>
                <a:tableStyleId>{5C22544A-7EE6-4342-B048-85BDC9FD1C3A}</a:tableStyleId>
              </a:tblPr>
              <a:tblGrid>
                <a:gridCol w="941514"/>
                <a:gridCol w="1524187"/>
                <a:gridCol w="746106"/>
                <a:gridCol w="746106"/>
                <a:gridCol w="1087182"/>
                <a:gridCol w="746106"/>
              </a:tblGrid>
              <a:tr h="442000">
                <a:tc>
                  <a:txBody>
                    <a:bodyPr/>
                    <a:lstStyle/>
                    <a:p>
                      <a:pPr algn="l" fontAlgn="b"/>
                      <a:endParaRPr lang="en-US" sz="2000" b="0" i="0" u="none" strike="noStrike" dirty="0">
                        <a:solidFill>
                          <a:srgbClr val="000000"/>
                        </a:solidFill>
                        <a:effectLst/>
                        <a:latin typeface="Times New Roman"/>
                      </a:endParaRPr>
                    </a:p>
                  </a:txBody>
                  <a:tcPr marL="7620" marR="7620" marT="7620" marB="0" anchor="b"/>
                </a:tc>
                <a:tc gridSpan="5">
                  <a:txBody>
                    <a:bodyPr/>
                    <a:lstStyle/>
                    <a:p>
                      <a:pPr algn="ctr" fontAlgn="b"/>
                      <a:r>
                        <a:rPr lang="en-US" sz="2000" u="none" strike="noStrike">
                          <a:effectLst/>
                        </a:rPr>
                        <a:t>Dining Out Per Week</a:t>
                      </a:r>
                      <a:endParaRPr lang="en-US" sz="2000" b="0" i="0" u="none" strike="noStrike">
                        <a:solidFill>
                          <a:srgbClr val="000000"/>
                        </a:solidFill>
                        <a:effectLst/>
                        <a:latin typeface="Times New Roman"/>
                      </a:endParaRPr>
                    </a:p>
                  </a:txBody>
                  <a:tcPr marL="7620" marR="7620" marT="762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33000">
                <a:tc>
                  <a:txBody>
                    <a:bodyPr/>
                    <a:lstStyle/>
                    <a:p>
                      <a:pPr algn="l" fontAlgn="b"/>
                      <a:endParaRPr lang="en-US" sz="2000" b="0" i="0" u="none" strike="noStrike">
                        <a:solidFill>
                          <a:srgbClr val="000000"/>
                        </a:solidFill>
                        <a:effectLst/>
                        <a:latin typeface="Times New Roman"/>
                      </a:endParaRPr>
                    </a:p>
                  </a:txBody>
                  <a:tcPr marL="7620" marR="7620" marT="7620" marB="0" anchor="b"/>
                </a:tc>
                <a:tc>
                  <a:txBody>
                    <a:bodyPr/>
                    <a:lstStyle/>
                    <a:p>
                      <a:pPr algn="ctr" fontAlgn="b"/>
                      <a:r>
                        <a:rPr lang="en-US" sz="2000" u="none" strike="noStrike">
                          <a:effectLst/>
                        </a:rPr>
                        <a:t>Tree or more times</a:t>
                      </a:r>
                      <a:endParaRPr lang="en-US" sz="2000" b="0" i="0" u="none" strike="noStrike">
                        <a:solidFill>
                          <a:srgbClr val="000000"/>
                        </a:solidFill>
                        <a:effectLst/>
                        <a:latin typeface="Times New Roman"/>
                      </a:endParaRPr>
                    </a:p>
                  </a:txBody>
                  <a:tcPr marL="7620" marR="7620" marT="7620" marB="0" anchor="b"/>
                </a:tc>
                <a:tc>
                  <a:txBody>
                    <a:bodyPr/>
                    <a:lstStyle/>
                    <a:p>
                      <a:pPr algn="ctr" fontAlgn="b"/>
                      <a:r>
                        <a:rPr lang="en-US" sz="2000" u="none" strike="noStrike">
                          <a:effectLst/>
                        </a:rPr>
                        <a:t>Twice</a:t>
                      </a:r>
                      <a:endParaRPr lang="en-US" sz="2000" b="0" i="0" u="none" strike="noStrike">
                        <a:solidFill>
                          <a:srgbClr val="000000"/>
                        </a:solidFill>
                        <a:effectLst/>
                        <a:latin typeface="Times New Roman"/>
                      </a:endParaRPr>
                    </a:p>
                  </a:txBody>
                  <a:tcPr marL="7620" marR="7620" marT="7620" marB="0" anchor="b"/>
                </a:tc>
                <a:tc>
                  <a:txBody>
                    <a:bodyPr/>
                    <a:lstStyle/>
                    <a:p>
                      <a:pPr algn="ctr" fontAlgn="b"/>
                      <a:r>
                        <a:rPr lang="en-US" sz="2000" u="none" strike="noStrike">
                          <a:effectLst/>
                        </a:rPr>
                        <a:t>Once</a:t>
                      </a:r>
                      <a:endParaRPr lang="en-US" sz="2000" b="0" i="0" u="none" strike="noStrike">
                        <a:solidFill>
                          <a:srgbClr val="000000"/>
                        </a:solidFill>
                        <a:effectLst/>
                        <a:latin typeface="Times New Roman"/>
                      </a:endParaRPr>
                    </a:p>
                  </a:txBody>
                  <a:tcPr marL="7620" marR="7620" marT="7620" marB="0" anchor="b"/>
                </a:tc>
                <a:tc>
                  <a:txBody>
                    <a:bodyPr/>
                    <a:lstStyle/>
                    <a:p>
                      <a:pPr algn="ctr" fontAlgn="b"/>
                      <a:r>
                        <a:rPr lang="en-US" sz="2000" u="none" strike="noStrike">
                          <a:effectLst/>
                        </a:rPr>
                        <a:t>Less than Once</a:t>
                      </a:r>
                      <a:endParaRPr lang="en-US" sz="2000" b="0" i="0" u="none" strike="noStrike">
                        <a:solidFill>
                          <a:srgbClr val="000000"/>
                        </a:solidFill>
                        <a:effectLst/>
                        <a:latin typeface="Times New Roman"/>
                      </a:endParaRPr>
                    </a:p>
                  </a:txBody>
                  <a:tcPr marL="7620" marR="7620" marT="7620" marB="0" anchor="b"/>
                </a:tc>
                <a:tc>
                  <a:txBody>
                    <a:bodyPr/>
                    <a:lstStyle/>
                    <a:p>
                      <a:pPr algn="ctr" fontAlgn="b"/>
                      <a:r>
                        <a:rPr lang="en-US" sz="2000" u="none" strike="noStrike">
                          <a:effectLst/>
                        </a:rPr>
                        <a:t>Never</a:t>
                      </a:r>
                      <a:endParaRPr lang="en-US" sz="2000" b="0" i="0" u="none" strike="noStrike">
                        <a:solidFill>
                          <a:srgbClr val="000000"/>
                        </a:solidFill>
                        <a:effectLst/>
                        <a:latin typeface="Times New Roman"/>
                      </a:endParaRPr>
                    </a:p>
                  </a:txBody>
                  <a:tcPr marL="7620" marR="7620" marT="7620" marB="0" anchor="b"/>
                </a:tc>
              </a:tr>
              <a:tr h="442000">
                <a:tc>
                  <a:txBody>
                    <a:bodyPr/>
                    <a:lstStyle/>
                    <a:p>
                      <a:pPr algn="r" fontAlgn="b"/>
                      <a:r>
                        <a:rPr lang="en-US" sz="2000" u="none" strike="noStrike" dirty="0">
                          <a:effectLst/>
                        </a:rPr>
                        <a:t>Men</a:t>
                      </a:r>
                      <a:endParaRPr lang="en-US" sz="2000" b="0" i="0" u="none" strike="noStrike" dirty="0">
                        <a:solidFill>
                          <a:srgbClr val="000000"/>
                        </a:solidFill>
                        <a:effectLst/>
                        <a:latin typeface="Times New Roman"/>
                      </a:endParaRPr>
                    </a:p>
                  </a:txBody>
                  <a:tcPr marL="7620" marR="7620" marT="7620" marB="0" anchor="b"/>
                </a:tc>
                <a:tc>
                  <a:txBody>
                    <a:bodyPr/>
                    <a:lstStyle/>
                    <a:p>
                      <a:pPr algn="ctr" fontAlgn="b"/>
                      <a:r>
                        <a:rPr lang="en-US" sz="2000" u="none" strike="noStrike">
                          <a:effectLst/>
                        </a:rPr>
                        <a:t>23</a:t>
                      </a:r>
                      <a:endParaRPr lang="en-US" sz="2000" b="0" i="0" u="none" strike="noStrike">
                        <a:solidFill>
                          <a:srgbClr val="000000"/>
                        </a:solidFill>
                        <a:effectLst/>
                        <a:latin typeface="Times New Roman"/>
                      </a:endParaRPr>
                    </a:p>
                  </a:txBody>
                  <a:tcPr marL="7620" marR="7620" marT="7620" marB="0" anchor="b"/>
                </a:tc>
                <a:tc>
                  <a:txBody>
                    <a:bodyPr/>
                    <a:lstStyle/>
                    <a:p>
                      <a:pPr algn="ctr" fontAlgn="b"/>
                      <a:r>
                        <a:rPr lang="en-US" sz="2000" u="none" strike="noStrike">
                          <a:effectLst/>
                        </a:rPr>
                        <a:t>19</a:t>
                      </a:r>
                      <a:endParaRPr lang="en-US" sz="2000" b="0" i="0" u="none" strike="noStrike">
                        <a:solidFill>
                          <a:srgbClr val="000000"/>
                        </a:solidFill>
                        <a:effectLst/>
                        <a:latin typeface="Times New Roman"/>
                      </a:endParaRPr>
                    </a:p>
                  </a:txBody>
                  <a:tcPr marL="7620" marR="7620" marT="7620" marB="0" anchor="b"/>
                </a:tc>
                <a:tc>
                  <a:txBody>
                    <a:bodyPr/>
                    <a:lstStyle/>
                    <a:p>
                      <a:pPr algn="ctr" fontAlgn="b"/>
                      <a:r>
                        <a:rPr lang="en-US" sz="2000" u="none" strike="noStrike">
                          <a:effectLst/>
                        </a:rPr>
                        <a:t>34</a:t>
                      </a:r>
                      <a:endParaRPr lang="en-US" sz="2000" b="0" i="0" u="none" strike="noStrike">
                        <a:solidFill>
                          <a:srgbClr val="000000"/>
                        </a:solidFill>
                        <a:effectLst/>
                        <a:latin typeface="Times New Roman"/>
                      </a:endParaRPr>
                    </a:p>
                  </a:txBody>
                  <a:tcPr marL="7620" marR="7620" marT="7620" marB="0" anchor="b"/>
                </a:tc>
                <a:tc>
                  <a:txBody>
                    <a:bodyPr/>
                    <a:lstStyle/>
                    <a:p>
                      <a:pPr algn="ctr" fontAlgn="b"/>
                      <a:r>
                        <a:rPr lang="en-US" sz="2000" u="none" strike="noStrike">
                          <a:effectLst/>
                        </a:rPr>
                        <a:t>10</a:t>
                      </a:r>
                      <a:endParaRPr lang="en-US" sz="2000" b="0" i="0" u="none" strike="noStrike">
                        <a:solidFill>
                          <a:srgbClr val="000000"/>
                        </a:solidFill>
                        <a:effectLst/>
                        <a:latin typeface="Times New Roman"/>
                      </a:endParaRPr>
                    </a:p>
                  </a:txBody>
                  <a:tcPr marL="7620" marR="7620" marT="7620" marB="0" anchor="b"/>
                </a:tc>
                <a:tc>
                  <a:txBody>
                    <a:bodyPr/>
                    <a:lstStyle/>
                    <a:p>
                      <a:pPr algn="ctr" fontAlgn="b"/>
                      <a:r>
                        <a:rPr lang="en-US" sz="2000" u="none" strike="noStrike">
                          <a:effectLst/>
                        </a:rPr>
                        <a:t>12</a:t>
                      </a:r>
                      <a:endParaRPr lang="en-US" sz="2000" b="0" i="0" u="none" strike="noStrike">
                        <a:solidFill>
                          <a:srgbClr val="000000"/>
                        </a:solidFill>
                        <a:effectLst/>
                        <a:latin typeface="Times New Roman"/>
                      </a:endParaRPr>
                    </a:p>
                  </a:txBody>
                  <a:tcPr marL="7620" marR="7620" marT="7620" marB="0" anchor="b"/>
                </a:tc>
              </a:tr>
              <a:tr h="442000">
                <a:tc>
                  <a:txBody>
                    <a:bodyPr/>
                    <a:lstStyle/>
                    <a:p>
                      <a:pPr algn="r" fontAlgn="b"/>
                      <a:r>
                        <a:rPr lang="en-US" sz="2000" u="none" strike="noStrike">
                          <a:effectLst/>
                        </a:rPr>
                        <a:t>Women</a:t>
                      </a:r>
                      <a:endParaRPr lang="en-US" sz="2000" b="0" i="0" u="none" strike="noStrike">
                        <a:solidFill>
                          <a:srgbClr val="000000"/>
                        </a:solidFill>
                        <a:effectLst/>
                        <a:latin typeface="Times New Roman"/>
                      </a:endParaRPr>
                    </a:p>
                  </a:txBody>
                  <a:tcPr marL="7620" marR="7620" marT="7620" marB="0" anchor="b"/>
                </a:tc>
                <a:tc>
                  <a:txBody>
                    <a:bodyPr/>
                    <a:lstStyle/>
                    <a:p>
                      <a:pPr algn="ctr" fontAlgn="b"/>
                      <a:r>
                        <a:rPr lang="en-US" sz="2000" u="none" strike="noStrike">
                          <a:effectLst/>
                        </a:rPr>
                        <a:t>14</a:t>
                      </a:r>
                      <a:endParaRPr lang="en-US" sz="2000" b="0" i="0" u="none" strike="noStrike">
                        <a:solidFill>
                          <a:srgbClr val="000000"/>
                        </a:solidFill>
                        <a:effectLst/>
                        <a:latin typeface="Times New Roman"/>
                      </a:endParaRPr>
                    </a:p>
                  </a:txBody>
                  <a:tcPr marL="7620" marR="7620" marT="7620" marB="0" anchor="b"/>
                </a:tc>
                <a:tc>
                  <a:txBody>
                    <a:bodyPr/>
                    <a:lstStyle/>
                    <a:p>
                      <a:pPr algn="ctr" fontAlgn="b"/>
                      <a:r>
                        <a:rPr lang="en-US" sz="2000" u="none" strike="noStrike">
                          <a:effectLst/>
                        </a:rPr>
                        <a:t>14</a:t>
                      </a:r>
                      <a:endParaRPr lang="en-US" sz="2000" b="0" i="0" u="none" strike="noStrike">
                        <a:solidFill>
                          <a:srgbClr val="000000"/>
                        </a:solidFill>
                        <a:effectLst/>
                        <a:latin typeface="Times New Roman"/>
                      </a:endParaRPr>
                    </a:p>
                  </a:txBody>
                  <a:tcPr marL="7620" marR="7620" marT="7620" marB="0" anchor="b"/>
                </a:tc>
                <a:tc>
                  <a:txBody>
                    <a:bodyPr/>
                    <a:lstStyle/>
                    <a:p>
                      <a:pPr algn="ctr" fontAlgn="b"/>
                      <a:r>
                        <a:rPr lang="en-US" sz="2000" u="none" strike="noStrike">
                          <a:effectLst/>
                        </a:rPr>
                        <a:t>39</a:t>
                      </a:r>
                      <a:endParaRPr lang="en-US" sz="2000" b="0" i="0" u="none" strike="noStrike">
                        <a:solidFill>
                          <a:srgbClr val="000000"/>
                        </a:solidFill>
                        <a:effectLst/>
                        <a:latin typeface="Times New Roman"/>
                      </a:endParaRPr>
                    </a:p>
                  </a:txBody>
                  <a:tcPr marL="7620" marR="7620" marT="7620" marB="0" anchor="b"/>
                </a:tc>
                <a:tc>
                  <a:txBody>
                    <a:bodyPr/>
                    <a:lstStyle/>
                    <a:p>
                      <a:pPr algn="ctr" fontAlgn="b"/>
                      <a:r>
                        <a:rPr lang="en-US" sz="2000" u="none" strike="noStrike">
                          <a:effectLst/>
                        </a:rPr>
                        <a:t>17</a:t>
                      </a:r>
                      <a:endParaRPr lang="en-US" sz="2000" b="0" i="0" u="none" strike="noStrike">
                        <a:solidFill>
                          <a:srgbClr val="000000"/>
                        </a:solidFill>
                        <a:effectLst/>
                        <a:latin typeface="Times New Roman"/>
                      </a:endParaRPr>
                    </a:p>
                  </a:txBody>
                  <a:tcPr marL="7620" marR="7620" marT="7620" marB="0" anchor="b"/>
                </a:tc>
                <a:tc>
                  <a:txBody>
                    <a:bodyPr/>
                    <a:lstStyle/>
                    <a:p>
                      <a:pPr algn="ctr" fontAlgn="b"/>
                      <a:r>
                        <a:rPr lang="en-US" sz="2000" u="none" strike="noStrike" dirty="0">
                          <a:effectLst/>
                        </a:rPr>
                        <a:t>15</a:t>
                      </a:r>
                      <a:endParaRPr lang="en-US" sz="2000" b="0" i="0" u="none" strike="noStrike" dirty="0">
                        <a:solidFill>
                          <a:srgbClr val="000000"/>
                        </a:solidFill>
                        <a:effectLst/>
                        <a:latin typeface="Times New Roman"/>
                      </a:endParaRPr>
                    </a:p>
                  </a:txBody>
                  <a:tcPr marL="7620" marR="7620" marT="7620" marB="0" anchor="b"/>
                </a:tc>
              </a:tr>
            </a:tbl>
          </a:graphicData>
        </a:graphic>
      </p:graphicFrame>
    </p:spTree>
    <p:extLst>
      <p:ext uri="{BB962C8B-B14F-4D97-AF65-F5344CB8AC3E}">
        <p14:creationId xmlns:p14="http://schemas.microsoft.com/office/powerpoint/2010/main" val="2071333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ctrTitle"/>
              </p:nvPr>
            </p:nvSpPr>
            <p:spPr>
              <a:xfrm>
                <a:off x="381000" y="381000"/>
                <a:ext cx="8458200" cy="5410200"/>
              </a:xfrm>
            </p:spPr>
            <p:txBody>
              <a:bodyPr>
                <a:normAutofit/>
              </a:bodyPr>
              <a:lstStyle/>
              <a:p>
                <a:pPr lvl="0" algn="l"/>
                <a14:m>
                  <m:oMath xmlns:m="http://schemas.openxmlformats.org/officeDocument/2006/math">
                    <m:sSub>
                      <m:sSubPr>
                        <m:ctrlPr>
                          <a:rPr lang="en-US" sz="3200" i="1">
                            <a:latin typeface="Cambria Math"/>
                          </a:rPr>
                        </m:ctrlPr>
                      </m:sSubPr>
                      <m:e>
                        <m:r>
                          <a:rPr lang="en-US" sz="3200" i="1">
                            <a:latin typeface="Cambria Math"/>
                          </a:rPr>
                          <m:t>𝐻</m:t>
                        </m:r>
                      </m:e>
                      <m:sub>
                        <m:r>
                          <a:rPr lang="en-US" sz="3200" i="1">
                            <a:latin typeface="Cambria Math"/>
                          </a:rPr>
                          <m:t>𝑜</m:t>
                        </m:r>
                      </m:sub>
                    </m:sSub>
                    <m:r>
                      <a:rPr lang="en-US" sz="3200" i="1">
                        <a:latin typeface="Cambria Math"/>
                      </a:rPr>
                      <m:t>:</m:t>
                    </m:r>
                  </m:oMath>
                </a14:m>
                <a:r>
                  <a:rPr lang="en-US" sz="3200" dirty="0" smtClean="0"/>
                  <a:t> Road rage incidents are uniformly distributed over every day of the week.</a:t>
                </a:r>
                <a:br>
                  <a:rPr lang="en-US" sz="3200" dirty="0" smtClean="0"/>
                </a:br>
                <a:r>
                  <a:rPr lang="en-US" sz="3200" dirty="0" smtClean="0"/>
                  <a:t/>
                </a:r>
                <a:br>
                  <a:rPr lang="en-US" sz="3200" dirty="0" smtClean="0"/>
                </a:br>
                <a:r>
                  <a:rPr lang="en-US" sz="3200" dirty="0" smtClean="0"/>
                  <a:t>This means if we have 67 road rage incidents there should be 67/7 = 9.57 each day of the week:</a:t>
                </a:r>
                <a:br>
                  <a:rPr lang="en-US" sz="3200" dirty="0" smtClean="0"/>
                </a:br>
                <a:r>
                  <a:rPr lang="en-US" sz="3200" dirty="0"/>
                  <a:t/>
                </a:r>
                <a:br>
                  <a:rPr lang="en-US" sz="3200" dirty="0"/>
                </a:br>
                <a:r>
                  <a:rPr lang="en-US" sz="3200" dirty="0" smtClean="0"/>
                  <a:t/>
                </a:r>
                <a:br>
                  <a:rPr lang="en-US" sz="3200" dirty="0" smtClean="0"/>
                </a:br>
                <a:r>
                  <a:rPr lang="en-US" sz="3200" dirty="0"/>
                  <a:t/>
                </a:r>
                <a:br>
                  <a:rPr lang="en-US" sz="3200" dirty="0"/>
                </a:br>
                <a:endParaRPr lang="en-US" sz="3200" dirty="0"/>
              </a:p>
            </p:txBody>
          </p:sp>
        </mc:Choice>
        <mc:Fallback xmlns="">
          <p:sp>
            <p:nvSpPr>
              <p:cNvPr id="2" name="Title 1"/>
              <p:cNvSpPr>
                <a:spLocks noGrp="1" noRot="1" noChangeAspect="1" noMove="1" noResize="1" noEditPoints="1" noAdjustHandles="1" noChangeArrowheads="1" noChangeShapeType="1" noTextEdit="1"/>
              </p:cNvSpPr>
              <p:nvPr>
                <p:ph type="ctrTitle"/>
              </p:nvPr>
            </p:nvSpPr>
            <p:spPr>
              <a:xfrm>
                <a:off x="381000" y="381000"/>
                <a:ext cx="8458200" cy="5410200"/>
              </a:xfrm>
              <a:blipFill rotWithShape="1">
                <a:blip r:embed="rId2"/>
                <a:stretch>
                  <a:fillRect l="-1875" r="-1081"/>
                </a:stretch>
              </a:blipFill>
            </p:spPr>
            <p:txBody>
              <a:bodyPr/>
              <a:lstStyle/>
              <a:p>
                <a:r>
                  <a:rPr lang="en-US">
                    <a:noFill/>
                  </a:rPr>
                  <a:t> </a:t>
                </a:r>
              </a:p>
            </p:txBody>
          </p:sp>
        </mc:Fallback>
      </mc:AlternateContent>
      <p:graphicFrame>
        <p:nvGraphicFramePr>
          <p:cNvPr id="3" name="Table 2"/>
          <p:cNvGraphicFramePr>
            <a:graphicFrameLocks noGrp="1"/>
          </p:cNvGraphicFramePr>
          <p:nvPr>
            <p:extLst>
              <p:ext uri="{D42A27DB-BD31-4B8C-83A1-F6EECF244321}">
                <p14:modId xmlns:p14="http://schemas.microsoft.com/office/powerpoint/2010/main" val="2517838937"/>
              </p:ext>
            </p:extLst>
          </p:nvPr>
        </p:nvGraphicFramePr>
        <p:xfrm>
          <a:off x="228600" y="3810000"/>
          <a:ext cx="8382000" cy="2057400"/>
        </p:xfrm>
        <a:graphic>
          <a:graphicData uri="http://schemas.openxmlformats.org/drawingml/2006/table">
            <a:tbl>
              <a:tblPr>
                <a:tableStyleId>{5C22544A-7EE6-4342-B048-85BDC9FD1C3A}</a:tableStyleId>
              </a:tblPr>
              <a:tblGrid>
                <a:gridCol w="1041241"/>
                <a:gridCol w="1145367"/>
                <a:gridCol w="1171398"/>
                <a:gridCol w="1561863"/>
                <a:gridCol w="1275522"/>
                <a:gridCol w="963149"/>
                <a:gridCol w="1223460"/>
              </a:tblGrid>
              <a:tr h="1028700">
                <a:tc>
                  <a:txBody>
                    <a:bodyPr/>
                    <a:lstStyle/>
                    <a:p>
                      <a:pPr algn="l" fontAlgn="b"/>
                      <a:r>
                        <a:rPr lang="en-US" sz="2400" u="none" strike="noStrike" dirty="0">
                          <a:effectLst/>
                        </a:rPr>
                        <a:t>Sunday</a:t>
                      </a:r>
                      <a:endParaRPr lang="en-US" sz="2400" b="0" i="0" u="none" strike="noStrike" dirty="0">
                        <a:solidFill>
                          <a:srgbClr val="000000"/>
                        </a:solidFill>
                        <a:effectLst/>
                        <a:latin typeface="Times New Roman"/>
                      </a:endParaRPr>
                    </a:p>
                  </a:txBody>
                  <a:tcPr marL="7620" marR="7620" marT="7620" marB="0" anchor="b"/>
                </a:tc>
                <a:tc>
                  <a:txBody>
                    <a:bodyPr/>
                    <a:lstStyle/>
                    <a:p>
                      <a:pPr algn="l" fontAlgn="b"/>
                      <a:r>
                        <a:rPr lang="en-US" sz="2400" u="none" strike="noStrike">
                          <a:effectLst/>
                        </a:rPr>
                        <a:t>Monday</a:t>
                      </a:r>
                      <a:endParaRPr lang="en-US" sz="2400" b="0" i="0" u="none" strike="noStrike">
                        <a:solidFill>
                          <a:srgbClr val="000000"/>
                        </a:solidFill>
                        <a:effectLst/>
                        <a:latin typeface="Times New Roman"/>
                      </a:endParaRPr>
                    </a:p>
                  </a:txBody>
                  <a:tcPr marL="7620" marR="7620" marT="7620" marB="0" anchor="b"/>
                </a:tc>
                <a:tc>
                  <a:txBody>
                    <a:bodyPr/>
                    <a:lstStyle/>
                    <a:p>
                      <a:pPr algn="l" fontAlgn="b"/>
                      <a:r>
                        <a:rPr lang="en-US" sz="2400" u="none" strike="noStrike">
                          <a:effectLst/>
                        </a:rPr>
                        <a:t>Tuesday</a:t>
                      </a:r>
                      <a:endParaRPr lang="en-US" sz="2400" b="0" i="0" u="none" strike="noStrike">
                        <a:solidFill>
                          <a:srgbClr val="000000"/>
                        </a:solidFill>
                        <a:effectLst/>
                        <a:latin typeface="Times New Roman"/>
                      </a:endParaRPr>
                    </a:p>
                  </a:txBody>
                  <a:tcPr marL="7620" marR="7620" marT="7620" marB="0" anchor="b"/>
                </a:tc>
                <a:tc>
                  <a:txBody>
                    <a:bodyPr/>
                    <a:lstStyle/>
                    <a:p>
                      <a:pPr algn="l" fontAlgn="b"/>
                      <a:r>
                        <a:rPr lang="en-US" sz="2400" u="none" strike="noStrike" dirty="0">
                          <a:effectLst/>
                        </a:rPr>
                        <a:t>Wednesday</a:t>
                      </a:r>
                      <a:endParaRPr lang="en-US" sz="2400" b="0" i="0" u="none" strike="noStrike" dirty="0">
                        <a:solidFill>
                          <a:srgbClr val="000000"/>
                        </a:solidFill>
                        <a:effectLst/>
                        <a:latin typeface="Times New Roman"/>
                      </a:endParaRPr>
                    </a:p>
                  </a:txBody>
                  <a:tcPr marL="7620" marR="7620" marT="7620" marB="0" anchor="b"/>
                </a:tc>
                <a:tc>
                  <a:txBody>
                    <a:bodyPr/>
                    <a:lstStyle/>
                    <a:p>
                      <a:pPr algn="l" fontAlgn="b"/>
                      <a:r>
                        <a:rPr lang="en-US" sz="2400" u="none" strike="noStrike">
                          <a:effectLst/>
                        </a:rPr>
                        <a:t>Thursday</a:t>
                      </a:r>
                      <a:endParaRPr lang="en-US" sz="2400" b="0" i="0" u="none" strike="noStrike">
                        <a:solidFill>
                          <a:srgbClr val="000000"/>
                        </a:solidFill>
                        <a:effectLst/>
                        <a:latin typeface="Times New Roman"/>
                      </a:endParaRPr>
                    </a:p>
                  </a:txBody>
                  <a:tcPr marL="7620" marR="7620" marT="7620" marB="0" anchor="b"/>
                </a:tc>
                <a:tc>
                  <a:txBody>
                    <a:bodyPr/>
                    <a:lstStyle/>
                    <a:p>
                      <a:pPr algn="l" fontAlgn="b"/>
                      <a:r>
                        <a:rPr lang="en-US" sz="2400" u="none" strike="noStrike">
                          <a:effectLst/>
                        </a:rPr>
                        <a:t>Friday</a:t>
                      </a:r>
                      <a:endParaRPr lang="en-US" sz="2400" b="0" i="0" u="none" strike="noStrike">
                        <a:solidFill>
                          <a:srgbClr val="000000"/>
                        </a:solidFill>
                        <a:effectLst/>
                        <a:latin typeface="Times New Roman"/>
                      </a:endParaRPr>
                    </a:p>
                  </a:txBody>
                  <a:tcPr marL="7620" marR="7620" marT="7620" marB="0" anchor="b"/>
                </a:tc>
                <a:tc>
                  <a:txBody>
                    <a:bodyPr/>
                    <a:lstStyle/>
                    <a:p>
                      <a:pPr algn="l" fontAlgn="b"/>
                      <a:r>
                        <a:rPr lang="en-US" sz="2400" u="none" strike="noStrike">
                          <a:effectLst/>
                        </a:rPr>
                        <a:t>Saturday</a:t>
                      </a:r>
                      <a:endParaRPr lang="en-US" sz="2400" b="0" i="0" u="none" strike="noStrike">
                        <a:solidFill>
                          <a:srgbClr val="000000"/>
                        </a:solidFill>
                        <a:effectLst/>
                        <a:latin typeface="Times New Roman"/>
                      </a:endParaRPr>
                    </a:p>
                  </a:txBody>
                  <a:tcPr marL="7620" marR="7620" marT="7620" marB="0" anchor="b"/>
                </a:tc>
              </a:tr>
              <a:tr h="1028700">
                <a:tc>
                  <a:txBody>
                    <a:bodyPr/>
                    <a:lstStyle/>
                    <a:p>
                      <a:pPr algn="l" fontAlgn="b"/>
                      <a:r>
                        <a:rPr lang="en-US" sz="2400" u="none" strike="noStrike">
                          <a:effectLst/>
                        </a:rPr>
                        <a:t>9.57</a:t>
                      </a:r>
                      <a:endParaRPr lang="en-US" sz="2400" b="0" i="0" u="none" strike="noStrike">
                        <a:solidFill>
                          <a:srgbClr val="000000"/>
                        </a:solidFill>
                        <a:effectLst/>
                        <a:latin typeface="Times New Roman"/>
                      </a:endParaRPr>
                    </a:p>
                  </a:txBody>
                  <a:tcPr marL="7620" marR="7620" marT="7620" marB="0" anchor="b"/>
                </a:tc>
                <a:tc>
                  <a:txBody>
                    <a:bodyPr/>
                    <a:lstStyle/>
                    <a:p>
                      <a:pPr algn="l" fontAlgn="b"/>
                      <a:r>
                        <a:rPr lang="en-US" sz="2400" u="none" strike="noStrike">
                          <a:effectLst/>
                        </a:rPr>
                        <a:t>9.57</a:t>
                      </a:r>
                      <a:endParaRPr lang="en-US" sz="2400" b="0" i="0" u="none" strike="noStrike">
                        <a:solidFill>
                          <a:srgbClr val="000000"/>
                        </a:solidFill>
                        <a:effectLst/>
                        <a:latin typeface="Times New Roman"/>
                      </a:endParaRPr>
                    </a:p>
                  </a:txBody>
                  <a:tcPr marL="7620" marR="7620" marT="7620" marB="0" anchor="b"/>
                </a:tc>
                <a:tc>
                  <a:txBody>
                    <a:bodyPr/>
                    <a:lstStyle/>
                    <a:p>
                      <a:pPr algn="l" fontAlgn="b"/>
                      <a:r>
                        <a:rPr lang="en-US" sz="2400" u="none" strike="noStrike">
                          <a:effectLst/>
                        </a:rPr>
                        <a:t>9.57</a:t>
                      </a:r>
                      <a:endParaRPr lang="en-US" sz="2400" b="0" i="0" u="none" strike="noStrike">
                        <a:solidFill>
                          <a:srgbClr val="000000"/>
                        </a:solidFill>
                        <a:effectLst/>
                        <a:latin typeface="Times New Roman"/>
                      </a:endParaRPr>
                    </a:p>
                  </a:txBody>
                  <a:tcPr marL="7620" marR="7620" marT="7620" marB="0" anchor="b"/>
                </a:tc>
                <a:tc>
                  <a:txBody>
                    <a:bodyPr/>
                    <a:lstStyle/>
                    <a:p>
                      <a:pPr algn="l" fontAlgn="b"/>
                      <a:r>
                        <a:rPr lang="en-US" sz="2400" u="none" strike="noStrike">
                          <a:effectLst/>
                        </a:rPr>
                        <a:t>9.57</a:t>
                      </a:r>
                      <a:endParaRPr lang="en-US" sz="2400" b="0" i="0" u="none" strike="noStrike">
                        <a:solidFill>
                          <a:srgbClr val="000000"/>
                        </a:solidFill>
                        <a:effectLst/>
                        <a:latin typeface="Times New Roman"/>
                      </a:endParaRPr>
                    </a:p>
                  </a:txBody>
                  <a:tcPr marL="7620" marR="7620" marT="7620" marB="0" anchor="b"/>
                </a:tc>
                <a:tc>
                  <a:txBody>
                    <a:bodyPr/>
                    <a:lstStyle/>
                    <a:p>
                      <a:pPr algn="l" fontAlgn="b"/>
                      <a:r>
                        <a:rPr lang="en-US" sz="2400" u="none" strike="noStrike">
                          <a:effectLst/>
                        </a:rPr>
                        <a:t>9.57</a:t>
                      </a:r>
                      <a:endParaRPr lang="en-US" sz="2400" b="0" i="0" u="none" strike="noStrike">
                        <a:solidFill>
                          <a:srgbClr val="000000"/>
                        </a:solidFill>
                        <a:effectLst/>
                        <a:latin typeface="Times New Roman"/>
                      </a:endParaRPr>
                    </a:p>
                  </a:txBody>
                  <a:tcPr marL="7620" marR="7620" marT="7620" marB="0" anchor="b"/>
                </a:tc>
                <a:tc>
                  <a:txBody>
                    <a:bodyPr/>
                    <a:lstStyle/>
                    <a:p>
                      <a:pPr algn="l" fontAlgn="b"/>
                      <a:r>
                        <a:rPr lang="en-US" sz="2400" u="none" strike="noStrike">
                          <a:effectLst/>
                        </a:rPr>
                        <a:t>9.57</a:t>
                      </a:r>
                      <a:endParaRPr lang="en-US" sz="2400" b="0" i="0" u="none" strike="noStrike">
                        <a:solidFill>
                          <a:srgbClr val="000000"/>
                        </a:solidFill>
                        <a:effectLst/>
                        <a:latin typeface="Times New Roman"/>
                      </a:endParaRPr>
                    </a:p>
                  </a:txBody>
                  <a:tcPr marL="7620" marR="7620" marT="7620" marB="0" anchor="b"/>
                </a:tc>
                <a:tc>
                  <a:txBody>
                    <a:bodyPr/>
                    <a:lstStyle/>
                    <a:p>
                      <a:pPr algn="l" fontAlgn="b"/>
                      <a:r>
                        <a:rPr lang="en-US" sz="2400" u="none" strike="noStrike" dirty="0">
                          <a:effectLst/>
                        </a:rPr>
                        <a:t>9.57</a:t>
                      </a:r>
                      <a:endParaRPr lang="en-US" sz="2400" b="0" i="0" u="none" strike="noStrike" dirty="0">
                        <a:solidFill>
                          <a:srgbClr val="000000"/>
                        </a:solidFill>
                        <a:effectLst/>
                        <a:latin typeface="Times New Roman"/>
                      </a:endParaRPr>
                    </a:p>
                  </a:txBody>
                  <a:tcPr marL="7620" marR="7620" marT="7620" marB="0" anchor="b"/>
                </a:tc>
              </a:tr>
            </a:tbl>
          </a:graphicData>
        </a:graphic>
      </p:graphicFrame>
    </p:spTree>
    <p:extLst>
      <p:ext uri="{BB962C8B-B14F-4D97-AF65-F5344CB8AC3E}">
        <p14:creationId xmlns:p14="http://schemas.microsoft.com/office/powerpoint/2010/main" val="1127768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ctrTitle"/>
              </p:nvPr>
            </p:nvSpPr>
            <p:spPr>
              <a:xfrm>
                <a:off x="381000" y="381000"/>
                <a:ext cx="8458200" cy="5410200"/>
              </a:xfrm>
            </p:spPr>
            <p:txBody>
              <a:bodyPr>
                <a:normAutofit/>
              </a:bodyPr>
              <a:lstStyle/>
              <a:p>
                <a:pPr lvl="0" algn="l"/>
                <a14:m>
                  <m:oMath xmlns:m="http://schemas.openxmlformats.org/officeDocument/2006/math">
                    <m:sSub>
                      <m:sSubPr>
                        <m:ctrlPr>
                          <a:rPr lang="en-US" sz="3200" i="1">
                            <a:latin typeface="Cambria Math"/>
                          </a:rPr>
                        </m:ctrlPr>
                      </m:sSubPr>
                      <m:e>
                        <m:r>
                          <a:rPr lang="en-US" sz="3200" i="1">
                            <a:latin typeface="Cambria Math"/>
                          </a:rPr>
                          <m:t>𝐻</m:t>
                        </m:r>
                      </m:e>
                      <m:sub>
                        <m:r>
                          <a:rPr lang="en-US" sz="3200" i="1">
                            <a:latin typeface="Cambria Math"/>
                          </a:rPr>
                          <m:t>𝑜</m:t>
                        </m:r>
                      </m:sub>
                    </m:sSub>
                    <m:r>
                      <a:rPr lang="en-US" sz="3200" i="1">
                        <a:latin typeface="Cambria Math"/>
                      </a:rPr>
                      <m:t>:</m:t>
                    </m:r>
                  </m:oMath>
                </a14:m>
                <a:r>
                  <a:rPr lang="en-US" sz="3200" dirty="0" smtClean="0"/>
                  <a:t> Road rage incidents are uniformly distributed over every day of the week.</a:t>
                </a:r>
                <a:br>
                  <a:rPr lang="en-US" sz="3200" dirty="0" smtClean="0"/>
                </a:br>
                <a:r>
                  <a:rPr lang="en-US" sz="3200" dirty="0" smtClean="0"/>
                  <a:t/>
                </a:r>
                <a:br>
                  <a:rPr lang="en-US" sz="3200" dirty="0" smtClean="0"/>
                </a:br>
                <a:r>
                  <a:rPr lang="en-US" sz="3200" dirty="0" smtClean="0"/>
                  <a:t>These values are the “expected frequencies” given the null hypothesis is true.</a:t>
                </a:r>
                <a:br>
                  <a:rPr lang="en-US" sz="3200" dirty="0" smtClean="0"/>
                </a:br>
                <a:r>
                  <a:rPr lang="en-US" sz="3200" dirty="0"/>
                  <a:t/>
                </a:r>
                <a:br>
                  <a:rPr lang="en-US" sz="3200" dirty="0"/>
                </a:br>
                <a:r>
                  <a:rPr lang="en-US" sz="3200" dirty="0" smtClean="0"/>
                  <a:t/>
                </a:r>
                <a:br>
                  <a:rPr lang="en-US" sz="3200" dirty="0" smtClean="0"/>
                </a:br>
                <a:r>
                  <a:rPr lang="en-US" sz="3200" dirty="0"/>
                  <a:t/>
                </a:r>
                <a:br>
                  <a:rPr lang="en-US" sz="3200" dirty="0"/>
                </a:br>
                <a:endParaRPr lang="en-US" sz="3200" dirty="0"/>
              </a:p>
            </p:txBody>
          </p:sp>
        </mc:Choice>
        <mc:Fallback xmlns="">
          <p:sp>
            <p:nvSpPr>
              <p:cNvPr id="2" name="Title 1"/>
              <p:cNvSpPr>
                <a:spLocks noGrp="1" noRot="1" noChangeAspect="1" noMove="1" noResize="1" noEditPoints="1" noAdjustHandles="1" noChangeArrowheads="1" noChangeShapeType="1" noTextEdit="1"/>
              </p:cNvSpPr>
              <p:nvPr>
                <p:ph type="ctrTitle"/>
              </p:nvPr>
            </p:nvSpPr>
            <p:spPr>
              <a:xfrm>
                <a:off x="381000" y="381000"/>
                <a:ext cx="8458200" cy="5410200"/>
              </a:xfrm>
              <a:blipFill rotWithShape="1">
                <a:blip r:embed="rId2"/>
                <a:stretch>
                  <a:fillRect l="-1875" r="-1081"/>
                </a:stretch>
              </a:blipFill>
            </p:spPr>
            <p:txBody>
              <a:bodyPr/>
              <a:lstStyle/>
              <a:p>
                <a:r>
                  <a:rPr lang="en-US">
                    <a:noFill/>
                  </a:rPr>
                  <a:t> </a:t>
                </a:r>
              </a:p>
            </p:txBody>
          </p:sp>
        </mc:Fallback>
      </mc:AlternateContent>
      <p:graphicFrame>
        <p:nvGraphicFramePr>
          <p:cNvPr id="3" name="Table 2"/>
          <p:cNvGraphicFramePr>
            <a:graphicFrameLocks noGrp="1"/>
          </p:cNvGraphicFramePr>
          <p:nvPr>
            <p:extLst>
              <p:ext uri="{D42A27DB-BD31-4B8C-83A1-F6EECF244321}">
                <p14:modId xmlns:p14="http://schemas.microsoft.com/office/powerpoint/2010/main" val="2462399319"/>
              </p:ext>
            </p:extLst>
          </p:nvPr>
        </p:nvGraphicFramePr>
        <p:xfrm>
          <a:off x="228600" y="3810000"/>
          <a:ext cx="8382000" cy="2057400"/>
        </p:xfrm>
        <a:graphic>
          <a:graphicData uri="http://schemas.openxmlformats.org/drawingml/2006/table">
            <a:tbl>
              <a:tblPr>
                <a:tableStyleId>{5C22544A-7EE6-4342-B048-85BDC9FD1C3A}</a:tableStyleId>
              </a:tblPr>
              <a:tblGrid>
                <a:gridCol w="1041241"/>
                <a:gridCol w="1145367"/>
                <a:gridCol w="1171398"/>
                <a:gridCol w="1561863"/>
                <a:gridCol w="1275522"/>
                <a:gridCol w="963149"/>
                <a:gridCol w="1223460"/>
              </a:tblGrid>
              <a:tr h="1028700">
                <a:tc>
                  <a:txBody>
                    <a:bodyPr/>
                    <a:lstStyle/>
                    <a:p>
                      <a:pPr algn="ctr" fontAlgn="b"/>
                      <a:r>
                        <a:rPr lang="en-US" sz="2400" u="none" strike="noStrike" dirty="0">
                          <a:effectLst/>
                        </a:rPr>
                        <a:t>Sunday</a:t>
                      </a:r>
                      <a:endParaRPr lang="en-US" sz="2400" b="0" i="0" u="none" strike="noStrike" dirty="0">
                        <a:solidFill>
                          <a:srgbClr val="000000"/>
                        </a:solidFill>
                        <a:effectLst/>
                        <a:latin typeface="Times New Roman"/>
                      </a:endParaRPr>
                    </a:p>
                  </a:txBody>
                  <a:tcPr marL="7620" marR="7620" marT="7620" marB="0" anchor="b"/>
                </a:tc>
                <a:tc>
                  <a:txBody>
                    <a:bodyPr/>
                    <a:lstStyle/>
                    <a:p>
                      <a:pPr algn="ctr" fontAlgn="b"/>
                      <a:r>
                        <a:rPr lang="en-US" sz="2400" u="none" strike="noStrike">
                          <a:effectLst/>
                        </a:rPr>
                        <a:t>Monday</a:t>
                      </a:r>
                      <a:endParaRPr lang="en-US" sz="2400" b="0" i="0" u="none" strike="noStrike">
                        <a:solidFill>
                          <a:srgbClr val="000000"/>
                        </a:solidFill>
                        <a:effectLst/>
                        <a:latin typeface="Times New Roman"/>
                      </a:endParaRPr>
                    </a:p>
                  </a:txBody>
                  <a:tcPr marL="7620" marR="7620" marT="7620" marB="0" anchor="b"/>
                </a:tc>
                <a:tc>
                  <a:txBody>
                    <a:bodyPr/>
                    <a:lstStyle/>
                    <a:p>
                      <a:pPr algn="ctr" fontAlgn="b"/>
                      <a:r>
                        <a:rPr lang="en-US" sz="2400" u="none" strike="noStrike">
                          <a:effectLst/>
                        </a:rPr>
                        <a:t>Tuesday</a:t>
                      </a:r>
                      <a:endParaRPr lang="en-US" sz="2400" b="0" i="0" u="none" strike="noStrike">
                        <a:solidFill>
                          <a:srgbClr val="000000"/>
                        </a:solidFill>
                        <a:effectLst/>
                        <a:latin typeface="Times New Roman"/>
                      </a:endParaRPr>
                    </a:p>
                  </a:txBody>
                  <a:tcPr marL="7620" marR="7620" marT="7620" marB="0" anchor="b"/>
                </a:tc>
                <a:tc>
                  <a:txBody>
                    <a:bodyPr/>
                    <a:lstStyle/>
                    <a:p>
                      <a:pPr algn="ctr" fontAlgn="b"/>
                      <a:r>
                        <a:rPr lang="en-US" sz="2400" u="none" strike="noStrike" dirty="0">
                          <a:effectLst/>
                        </a:rPr>
                        <a:t>Wednesday</a:t>
                      </a:r>
                      <a:endParaRPr lang="en-US" sz="2400" b="0" i="0" u="none" strike="noStrike" dirty="0">
                        <a:solidFill>
                          <a:srgbClr val="000000"/>
                        </a:solidFill>
                        <a:effectLst/>
                        <a:latin typeface="Times New Roman"/>
                      </a:endParaRPr>
                    </a:p>
                  </a:txBody>
                  <a:tcPr marL="7620" marR="7620" marT="7620" marB="0" anchor="b"/>
                </a:tc>
                <a:tc>
                  <a:txBody>
                    <a:bodyPr/>
                    <a:lstStyle/>
                    <a:p>
                      <a:pPr algn="ctr" fontAlgn="b"/>
                      <a:r>
                        <a:rPr lang="en-US" sz="2400" u="none" strike="noStrike">
                          <a:effectLst/>
                        </a:rPr>
                        <a:t>Thursday</a:t>
                      </a:r>
                      <a:endParaRPr lang="en-US" sz="2400" b="0" i="0" u="none" strike="noStrike">
                        <a:solidFill>
                          <a:srgbClr val="000000"/>
                        </a:solidFill>
                        <a:effectLst/>
                        <a:latin typeface="Times New Roman"/>
                      </a:endParaRPr>
                    </a:p>
                  </a:txBody>
                  <a:tcPr marL="7620" marR="7620" marT="7620" marB="0" anchor="b"/>
                </a:tc>
                <a:tc>
                  <a:txBody>
                    <a:bodyPr/>
                    <a:lstStyle/>
                    <a:p>
                      <a:pPr algn="ctr" fontAlgn="b"/>
                      <a:r>
                        <a:rPr lang="en-US" sz="2400" u="none" strike="noStrike">
                          <a:effectLst/>
                        </a:rPr>
                        <a:t>Friday</a:t>
                      </a:r>
                      <a:endParaRPr lang="en-US" sz="2400" b="0" i="0" u="none" strike="noStrike">
                        <a:solidFill>
                          <a:srgbClr val="000000"/>
                        </a:solidFill>
                        <a:effectLst/>
                        <a:latin typeface="Times New Roman"/>
                      </a:endParaRPr>
                    </a:p>
                  </a:txBody>
                  <a:tcPr marL="7620" marR="7620" marT="7620" marB="0" anchor="b"/>
                </a:tc>
                <a:tc>
                  <a:txBody>
                    <a:bodyPr/>
                    <a:lstStyle/>
                    <a:p>
                      <a:pPr algn="ctr" fontAlgn="b"/>
                      <a:r>
                        <a:rPr lang="en-US" sz="2400" u="none" strike="noStrike" dirty="0">
                          <a:effectLst/>
                        </a:rPr>
                        <a:t>Saturday</a:t>
                      </a:r>
                      <a:endParaRPr lang="en-US" sz="2400" b="0" i="0" u="none" strike="noStrike" dirty="0">
                        <a:solidFill>
                          <a:srgbClr val="000000"/>
                        </a:solidFill>
                        <a:effectLst/>
                        <a:latin typeface="Times New Roman"/>
                      </a:endParaRPr>
                    </a:p>
                  </a:txBody>
                  <a:tcPr marL="7620" marR="7620" marT="7620" marB="0" anchor="b"/>
                </a:tc>
              </a:tr>
              <a:tr h="1028700">
                <a:tc>
                  <a:txBody>
                    <a:bodyPr/>
                    <a:lstStyle/>
                    <a:p>
                      <a:pPr algn="ctr" fontAlgn="b"/>
                      <a:r>
                        <a:rPr lang="en-US" sz="2400" u="none" strike="noStrike">
                          <a:effectLst/>
                        </a:rPr>
                        <a:t>9.57</a:t>
                      </a:r>
                      <a:endParaRPr lang="en-US" sz="2400" b="0" i="0" u="none" strike="noStrike">
                        <a:solidFill>
                          <a:srgbClr val="000000"/>
                        </a:solidFill>
                        <a:effectLst/>
                        <a:latin typeface="Times New Roman"/>
                      </a:endParaRPr>
                    </a:p>
                  </a:txBody>
                  <a:tcPr marL="7620" marR="7620" marT="7620" marB="0" anchor="b"/>
                </a:tc>
                <a:tc>
                  <a:txBody>
                    <a:bodyPr/>
                    <a:lstStyle/>
                    <a:p>
                      <a:pPr algn="ctr" fontAlgn="b"/>
                      <a:r>
                        <a:rPr lang="en-US" sz="2400" u="none" strike="noStrike">
                          <a:effectLst/>
                        </a:rPr>
                        <a:t>9.57</a:t>
                      </a:r>
                      <a:endParaRPr lang="en-US" sz="2400" b="0" i="0" u="none" strike="noStrike">
                        <a:solidFill>
                          <a:srgbClr val="000000"/>
                        </a:solidFill>
                        <a:effectLst/>
                        <a:latin typeface="Times New Roman"/>
                      </a:endParaRPr>
                    </a:p>
                  </a:txBody>
                  <a:tcPr marL="7620" marR="7620" marT="7620" marB="0" anchor="b"/>
                </a:tc>
                <a:tc>
                  <a:txBody>
                    <a:bodyPr/>
                    <a:lstStyle/>
                    <a:p>
                      <a:pPr algn="ctr" fontAlgn="b"/>
                      <a:r>
                        <a:rPr lang="en-US" sz="2400" u="none" strike="noStrike">
                          <a:effectLst/>
                        </a:rPr>
                        <a:t>9.57</a:t>
                      </a:r>
                      <a:endParaRPr lang="en-US" sz="2400" b="0" i="0" u="none" strike="noStrike">
                        <a:solidFill>
                          <a:srgbClr val="000000"/>
                        </a:solidFill>
                        <a:effectLst/>
                        <a:latin typeface="Times New Roman"/>
                      </a:endParaRPr>
                    </a:p>
                  </a:txBody>
                  <a:tcPr marL="7620" marR="7620" marT="7620" marB="0" anchor="b"/>
                </a:tc>
                <a:tc>
                  <a:txBody>
                    <a:bodyPr/>
                    <a:lstStyle/>
                    <a:p>
                      <a:pPr algn="ctr" fontAlgn="b"/>
                      <a:r>
                        <a:rPr lang="en-US" sz="2400" u="none" strike="noStrike">
                          <a:effectLst/>
                        </a:rPr>
                        <a:t>9.57</a:t>
                      </a:r>
                      <a:endParaRPr lang="en-US" sz="2400" b="0" i="0" u="none" strike="noStrike">
                        <a:solidFill>
                          <a:srgbClr val="000000"/>
                        </a:solidFill>
                        <a:effectLst/>
                        <a:latin typeface="Times New Roman"/>
                      </a:endParaRPr>
                    </a:p>
                  </a:txBody>
                  <a:tcPr marL="7620" marR="7620" marT="7620" marB="0" anchor="b"/>
                </a:tc>
                <a:tc>
                  <a:txBody>
                    <a:bodyPr/>
                    <a:lstStyle/>
                    <a:p>
                      <a:pPr algn="ctr" fontAlgn="b"/>
                      <a:r>
                        <a:rPr lang="en-US" sz="2400" u="none" strike="noStrike">
                          <a:effectLst/>
                        </a:rPr>
                        <a:t>9.57</a:t>
                      </a:r>
                      <a:endParaRPr lang="en-US" sz="2400" b="0" i="0" u="none" strike="noStrike">
                        <a:solidFill>
                          <a:srgbClr val="000000"/>
                        </a:solidFill>
                        <a:effectLst/>
                        <a:latin typeface="Times New Roman"/>
                      </a:endParaRPr>
                    </a:p>
                  </a:txBody>
                  <a:tcPr marL="7620" marR="7620" marT="7620" marB="0" anchor="b"/>
                </a:tc>
                <a:tc>
                  <a:txBody>
                    <a:bodyPr/>
                    <a:lstStyle/>
                    <a:p>
                      <a:pPr algn="ctr" fontAlgn="b"/>
                      <a:r>
                        <a:rPr lang="en-US" sz="2400" u="none" strike="noStrike">
                          <a:effectLst/>
                        </a:rPr>
                        <a:t>9.57</a:t>
                      </a:r>
                      <a:endParaRPr lang="en-US" sz="2400" b="0" i="0" u="none" strike="noStrike">
                        <a:solidFill>
                          <a:srgbClr val="000000"/>
                        </a:solidFill>
                        <a:effectLst/>
                        <a:latin typeface="Times New Roman"/>
                      </a:endParaRPr>
                    </a:p>
                  </a:txBody>
                  <a:tcPr marL="7620" marR="7620" marT="7620" marB="0" anchor="b"/>
                </a:tc>
                <a:tc>
                  <a:txBody>
                    <a:bodyPr/>
                    <a:lstStyle/>
                    <a:p>
                      <a:pPr algn="ctr" fontAlgn="b"/>
                      <a:r>
                        <a:rPr lang="en-US" sz="2400" u="none" strike="noStrike" dirty="0">
                          <a:effectLst/>
                        </a:rPr>
                        <a:t>9.57</a:t>
                      </a:r>
                      <a:endParaRPr lang="en-US" sz="2400" b="0" i="0" u="none" strike="noStrike" dirty="0">
                        <a:solidFill>
                          <a:srgbClr val="000000"/>
                        </a:solidFill>
                        <a:effectLst/>
                        <a:latin typeface="Times New Roman"/>
                      </a:endParaRPr>
                    </a:p>
                  </a:txBody>
                  <a:tcPr marL="7620" marR="7620" marT="7620" marB="0" anchor="b"/>
                </a:tc>
              </a:tr>
            </a:tbl>
          </a:graphicData>
        </a:graphic>
      </p:graphicFrame>
    </p:spTree>
    <p:extLst>
      <p:ext uri="{BB962C8B-B14F-4D97-AF65-F5344CB8AC3E}">
        <p14:creationId xmlns:p14="http://schemas.microsoft.com/office/powerpoint/2010/main" val="3657637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ctrTitle"/>
              </p:nvPr>
            </p:nvSpPr>
            <p:spPr>
              <a:xfrm>
                <a:off x="381000" y="381000"/>
                <a:ext cx="8458200" cy="6324600"/>
              </a:xfrm>
            </p:spPr>
            <p:txBody>
              <a:bodyPr>
                <a:normAutofit fontScale="90000"/>
              </a:bodyPr>
              <a:lstStyle/>
              <a:p>
                <a:pPr lvl="0" algn="l"/>
                <a:r>
                  <a:rPr lang="en-US" sz="3600" dirty="0" smtClean="0"/>
                  <a:t>Now, we compute the test statistic which is: </a:t>
                </a:r>
                <a14:m>
                  <m:oMath xmlns:m="http://schemas.openxmlformats.org/officeDocument/2006/math">
                    <m:r>
                      <a:rPr lang="en-US" sz="3600" b="0" i="1" smtClean="0">
                        <a:latin typeface="Cambria Math"/>
                      </a:rPr>
                      <m:t>𝑇𝑒𝑠𝑡</m:t>
                    </m:r>
                    <m:r>
                      <a:rPr lang="en-US" sz="3600" b="0" i="1" smtClean="0">
                        <a:latin typeface="Cambria Math"/>
                      </a:rPr>
                      <m:t> </m:t>
                    </m:r>
                    <m:r>
                      <a:rPr lang="en-US" sz="3600" b="0" i="1" smtClean="0">
                        <a:latin typeface="Cambria Math"/>
                      </a:rPr>
                      <m:t>𝑆𝑡𝑎𝑡𝑖𝑠𝑡𝑖𝑐</m:t>
                    </m:r>
                    <m:r>
                      <a:rPr lang="en-US" sz="3600" b="0" i="1" smtClean="0">
                        <a:latin typeface="Cambria Math"/>
                      </a:rPr>
                      <m:t>=</m:t>
                    </m:r>
                    <m:nary>
                      <m:naryPr>
                        <m:chr m:val="∑"/>
                        <m:subHide m:val="on"/>
                        <m:supHide m:val="on"/>
                        <m:ctrlPr>
                          <a:rPr lang="en-US" sz="3600" b="0" i="1" smtClean="0">
                            <a:latin typeface="Cambria Math"/>
                          </a:rPr>
                        </m:ctrlPr>
                      </m:naryPr>
                      <m:sub/>
                      <m:sup/>
                      <m:e>
                        <m:f>
                          <m:fPr>
                            <m:ctrlPr>
                              <a:rPr lang="en-US" sz="3600" b="0" i="1" smtClean="0">
                                <a:latin typeface="Cambria Math"/>
                              </a:rPr>
                            </m:ctrlPr>
                          </m:fPr>
                          <m:num>
                            <m:sSup>
                              <m:sSupPr>
                                <m:ctrlPr>
                                  <a:rPr lang="en-US" sz="3600" b="0" i="1" smtClean="0">
                                    <a:latin typeface="Cambria Math"/>
                                  </a:rPr>
                                </m:ctrlPr>
                              </m:sSupPr>
                              <m:e>
                                <m:d>
                                  <m:dPr>
                                    <m:ctrlPr>
                                      <a:rPr lang="en-US" sz="3600" b="0" i="1" smtClean="0">
                                        <a:latin typeface="Cambria Math"/>
                                      </a:rPr>
                                    </m:ctrlPr>
                                  </m:dPr>
                                  <m:e>
                                    <m:r>
                                      <a:rPr lang="en-US" sz="3600" i="1">
                                        <a:latin typeface="Cambria Math"/>
                                      </a:rPr>
                                      <m:t>𝑂𝑏𝑠𝑒𝑟𝑣𝑒𝑑</m:t>
                                    </m:r>
                                    <m:r>
                                      <a:rPr lang="en-US" sz="3600" i="1">
                                        <a:latin typeface="Cambria Math"/>
                                      </a:rPr>
                                      <m:t>−</m:t>
                                    </m:r>
                                    <m:r>
                                      <a:rPr lang="en-US" sz="3600" i="1">
                                        <a:latin typeface="Cambria Math"/>
                                      </a:rPr>
                                      <m:t>𝐸𝑥𝑝𝑒𝑐𝑡𝑒𝑑</m:t>
                                    </m:r>
                                  </m:e>
                                </m:d>
                              </m:e>
                              <m:sup>
                                <m:r>
                                  <a:rPr lang="en-US" sz="3600" b="0" i="1" smtClean="0">
                                    <a:latin typeface="Cambria Math"/>
                                  </a:rPr>
                                  <m:t>2</m:t>
                                </m:r>
                              </m:sup>
                            </m:sSup>
                          </m:num>
                          <m:den>
                            <m:r>
                              <a:rPr lang="en-US" sz="3600" b="0" i="1" smtClean="0">
                                <a:latin typeface="Cambria Math"/>
                              </a:rPr>
                              <m:t>𝐸𝑥𝑝𝑒𝑐𝑡𝑒𝑑</m:t>
                            </m:r>
                          </m:den>
                        </m:f>
                      </m:e>
                    </m:nary>
                  </m:oMath>
                </a14:m>
                <a:r>
                  <a:rPr lang="en-US" sz="3200" dirty="0" smtClean="0"/>
                  <a:t/>
                </a:r>
                <a:br>
                  <a:rPr lang="en-US" sz="3200" dirty="0" smtClean="0"/>
                </a:br>
                <a:r>
                  <a:rPr lang="en-US" sz="3200" dirty="0"/>
                  <a:t/>
                </a:r>
                <a:br>
                  <a:rPr lang="en-US" sz="3200" dirty="0"/>
                </a:br>
                <a:r>
                  <a:rPr lang="en-US" sz="3200" dirty="0" smtClean="0"/>
                  <a:t/>
                </a:r>
                <a:br>
                  <a:rPr lang="en-US" sz="3200" dirty="0" smtClean="0"/>
                </a:br>
                <a:r>
                  <a:rPr lang="en-US" sz="3200" dirty="0"/>
                  <a:t/>
                </a:r>
                <a:br>
                  <a:rPr lang="en-US" sz="3200" dirty="0"/>
                </a:br>
                <a:r>
                  <a:rPr lang="en-US" sz="3200" dirty="0" smtClean="0"/>
                  <a:t/>
                </a:r>
                <a:br>
                  <a:rPr lang="en-US" sz="3200" dirty="0" smtClean="0"/>
                </a:br>
                <a:r>
                  <a:rPr lang="en-US" sz="3200" dirty="0"/>
                  <a:t/>
                </a:r>
                <a:br>
                  <a:rPr lang="en-US" sz="3200" dirty="0"/>
                </a:br>
                <a:r>
                  <a:rPr lang="en-US" sz="3200" dirty="0" smtClean="0"/>
                  <a:t/>
                </a:r>
                <a:br>
                  <a:rPr lang="en-US" sz="3200" dirty="0" smtClean="0"/>
                </a:br>
                <a:r>
                  <a:rPr lang="en-US" sz="3200" dirty="0" smtClean="0"/>
                  <a:t/>
                </a:r>
                <a:br>
                  <a:rPr lang="en-US" sz="3200" dirty="0" smtClean="0"/>
                </a:br>
                <a14:m>
                  <m:oMathPara xmlns:m="http://schemas.openxmlformats.org/officeDocument/2006/math">
                    <m:oMathParaPr>
                      <m:jc m:val="centerGroup"/>
                    </m:oMathParaPr>
                    <m:oMath xmlns:m="http://schemas.openxmlformats.org/officeDocument/2006/math">
                      <m:r>
                        <a:rPr lang="en-US" sz="2700" b="0" i="1" smtClean="0">
                          <a:latin typeface="Cambria Math"/>
                        </a:rPr>
                        <m:t>𝑇𝑆</m:t>
                      </m:r>
                      <m:r>
                        <a:rPr lang="en-US" sz="2700" b="0" i="1" smtClean="0">
                          <a:latin typeface="Cambria Math"/>
                        </a:rPr>
                        <m:t>=</m:t>
                      </m:r>
                      <m:f>
                        <m:fPr>
                          <m:ctrlPr>
                            <a:rPr lang="en-US" sz="2700" b="0" i="1" smtClean="0">
                              <a:latin typeface="Cambria Math"/>
                            </a:rPr>
                          </m:ctrlPr>
                        </m:fPr>
                        <m:num>
                          <m:sSup>
                            <m:sSupPr>
                              <m:ctrlPr>
                                <a:rPr lang="en-US" sz="2700" b="0" i="1" smtClean="0">
                                  <a:latin typeface="Cambria Math"/>
                                </a:rPr>
                              </m:ctrlPr>
                            </m:sSupPr>
                            <m:e>
                              <m:d>
                                <m:dPr>
                                  <m:ctrlPr>
                                    <a:rPr lang="en-US" sz="2700" b="0" i="1" smtClean="0">
                                      <a:latin typeface="Cambria Math"/>
                                    </a:rPr>
                                  </m:ctrlPr>
                                </m:dPr>
                                <m:e>
                                  <m:r>
                                    <a:rPr lang="en-US" sz="2700" b="0" i="1" smtClean="0">
                                      <a:latin typeface="Cambria Math"/>
                                    </a:rPr>
                                    <m:t>5−9.57</m:t>
                                  </m:r>
                                </m:e>
                              </m:d>
                            </m:e>
                            <m:sup>
                              <m:r>
                                <a:rPr lang="en-US" sz="2700" b="0" i="1" smtClean="0">
                                  <a:latin typeface="Cambria Math"/>
                                </a:rPr>
                                <m:t>2</m:t>
                              </m:r>
                            </m:sup>
                          </m:sSup>
                        </m:num>
                        <m:den>
                          <m:r>
                            <a:rPr lang="en-US" sz="2700" b="0" i="1" smtClean="0">
                              <a:latin typeface="Cambria Math"/>
                            </a:rPr>
                            <m:t>9.57</m:t>
                          </m:r>
                        </m:den>
                      </m:f>
                      <m:r>
                        <a:rPr lang="en-US" sz="2700" b="0" i="1" smtClean="0">
                          <a:latin typeface="Cambria Math"/>
                        </a:rPr>
                        <m:t>+</m:t>
                      </m:r>
                      <m:f>
                        <m:fPr>
                          <m:ctrlPr>
                            <a:rPr lang="en-US" sz="2700" b="0" i="1" smtClean="0">
                              <a:latin typeface="Cambria Math"/>
                            </a:rPr>
                          </m:ctrlPr>
                        </m:fPr>
                        <m:num>
                          <m:sSup>
                            <m:sSupPr>
                              <m:ctrlPr>
                                <a:rPr lang="en-US" sz="2700" b="0" i="1" smtClean="0">
                                  <a:latin typeface="Cambria Math"/>
                                </a:rPr>
                              </m:ctrlPr>
                            </m:sSupPr>
                            <m:e>
                              <m:d>
                                <m:dPr>
                                  <m:ctrlPr>
                                    <a:rPr lang="en-US" sz="2700" b="0" i="1" smtClean="0">
                                      <a:latin typeface="Cambria Math"/>
                                    </a:rPr>
                                  </m:ctrlPr>
                                </m:dPr>
                                <m:e>
                                  <m:r>
                                    <a:rPr lang="en-US" sz="2700" b="0" i="1" smtClean="0">
                                      <a:latin typeface="Cambria Math"/>
                                    </a:rPr>
                                    <m:t>5−9.57</m:t>
                                  </m:r>
                                </m:e>
                              </m:d>
                            </m:e>
                            <m:sup>
                              <m:r>
                                <a:rPr lang="en-US" sz="2700" b="0" i="1" smtClean="0">
                                  <a:latin typeface="Cambria Math"/>
                                </a:rPr>
                                <m:t>2</m:t>
                              </m:r>
                            </m:sup>
                          </m:sSup>
                        </m:num>
                        <m:den>
                          <m:r>
                            <a:rPr lang="en-US" sz="2700" b="0" i="1" smtClean="0">
                              <a:latin typeface="Cambria Math"/>
                            </a:rPr>
                            <m:t>9.57</m:t>
                          </m:r>
                        </m:den>
                      </m:f>
                      <m:r>
                        <a:rPr lang="en-US" sz="2700" b="0" i="1" smtClean="0">
                          <a:latin typeface="Cambria Math"/>
                        </a:rPr>
                        <m:t>+</m:t>
                      </m:r>
                      <m:r>
                        <a:rPr lang="en-US" sz="2700" b="0" i="1" smtClean="0">
                          <a:latin typeface="Cambria Math"/>
                          <a:ea typeface="Cambria Math"/>
                        </a:rPr>
                        <m:t>⋯+</m:t>
                      </m:r>
                      <m:f>
                        <m:fPr>
                          <m:ctrlPr>
                            <a:rPr lang="en-US" sz="2700" b="0" i="1" smtClean="0">
                              <a:latin typeface="Cambria Math"/>
                              <a:ea typeface="Cambria Math"/>
                            </a:rPr>
                          </m:ctrlPr>
                        </m:fPr>
                        <m:num>
                          <m:sSup>
                            <m:sSupPr>
                              <m:ctrlPr>
                                <a:rPr lang="en-US" sz="2700" b="0" i="1" smtClean="0">
                                  <a:latin typeface="Cambria Math"/>
                                  <a:ea typeface="Cambria Math"/>
                                </a:rPr>
                              </m:ctrlPr>
                            </m:sSupPr>
                            <m:e>
                              <m:d>
                                <m:dPr>
                                  <m:ctrlPr>
                                    <a:rPr lang="en-US" sz="2700" b="0" i="1" smtClean="0">
                                      <a:latin typeface="Cambria Math"/>
                                      <a:ea typeface="Cambria Math"/>
                                    </a:rPr>
                                  </m:ctrlPr>
                                </m:dPr>
                                <m:e>
                                  <m:r>
                                    <a:rPr lang="en-US" sz="2700" b="0" i="1" smtClean="0">
                                      <a:latin typeface="Cambria Math"/>
                                      <a:ea typeface="Cambria Math"/>
                                    </a:rPr>
                                    <m:t>7−9.57</m:t>
                                  </m:r>
                                </m:e>
                              </m:d>
                            </m:e>
                            <m:sup>
                              <m:r>
                                <a:rPr lang="en-US" sz="2700" b="0" i="1" smtClean="0">
                                  <a:latin typeface="Cambria Math"/>
                                  <a:ea typeface="Cambria Math"/>
                                </a:rPr>
                                <m:t>2</m:t>
                              </m:r>
                            </m:sup>
                          </m:sSup>
                        </m:num>
                        <m:den>
                          <m:r>
                            <a:rPr lang="en-US" sz="2700" b="0" i="1" smtClean="0">
                              <a:latin typeface="Cambria Math"/>
                              <a:ea typeface="Cambria Math"/>
                            </a:rPr>
                            <m:t>9.57</m:t>
                          </m:r>
                        </m:den>
                      </m:f>
                      <m:r>
                        <a:rPr lang="en-US" sz="2700" b="0" i="1" smtClean="0">
                          <a:latin typeface="Cambria Math"/>
                          <a:ea typeface="Cambria Math"/>
                        </a:rPr>
                        <m:t>=13.35</m:t>
                      </m:r>
                    </m:oMath>
                  </m:oMathPara>
                </a14:m>
                <a:r>
                  <a:rPr lang="en-US" sz="3200" dirty="0" smtClean="0"/>
                  <a:t/>
                </a:r>
                <a:br>
                  <a:rPr lang="en-US" sz="3200" dirty="0" smtClean="0"/>
                </a:br>
                <a:r>
                  <a:rPr lang="en-US" sz="3200" dirty="0"/>
                  <a:t/>
                </a:r>
                <a:br>
                  <a:rPr lang="en-US" sz="3200" dirty="0"/>
                </a:br>
                <a:endParaRPr lang="en-US" sz="3200" dirty="0"/>
              </a:p>
            </p:txBody>
          </p:sp>
        </mc:Choice>
        <mc:Fallback xmlns="">
          <p:sp>
            <p:nvSpPr>
              <p:cNvPr id="2" name="Title 1"/>
              <p:cNvSpPr>
                <a:spLocks noGrp="1" noRot="1" noChangeAspect="1" noMove="1" noResize="1" noEditPoints="1" noAdjustHandles="1" noChangeArrowheads="1" noChangeShapeType="1" noTextEdit="1"/>
              </p:cNvSpPr>
              <p:nvPr>
                <p:ph type="ctrTitle"/>
              </p:nvPr>
            </p:nvSpPr>
            <p:spPr>
              <a:xfrm>
                <a:off x="381000" y="381000"/>
                <a:ext cx="8458200" cy="6324600"/>
              </a:xfrm>
              <a:blipFill rotWithShape="1">
                <a:blip r:embed="rId2"/>
                <a:stretch>
                  <a:fillRect l="-1875"/>
                </a:stretch>
              </a:blipFill>
            </p:spPr>
            <p:txBody>
              <a:bodyPr/>
              <a:lstStyle/>
              <a:p>
                <a:r>
                  <a:rPr lang="en-US">
                    <a:noFill/>
                  </a:rPr>
                  <a:t> </a:t>
                </a:r>
              </a:p>
            </p:txBody>
          </p:sp>
        </mc:Fallback>
      </mc:AlternateContent>
      <p:graphicFrame>
        <p:nvGraphicFramePr>
          <p:cNvPr id="4" name="Table 3"/>
          <p:cNvGraphicFramePr>
            <a:graphicFrameLocks noGrp="1"/>
          </p:cNvGraphicFramePr>
          <p:nvPr>
            <p:extLst>
              <p:ext uri="{D42A27DB-BD31-4B8C-83A1-F6EECF244321}">
                <p14:modId xmlns:p14="http://schemas.microsoft.com/office/powerpoint/2010/main" val="189911823"/>
              </p:ext>
            </p:extLst>
          </p:nvPr>
        </p:nvGraphicFramePr>
        <p:xfrm>
          <a:off x="533400" y="2590800"/>
          <a:ext cx="8153399" cy="1592262"/>
        </p:xfrm>
        <a:graphic>
          <a:graphicData uri="http://schemas.openxmlformats.org/drawingml/2006/table">
            <a:tbl>
              <a:tblPr>
                <a:tableStyleId>{5C22544A-7EE6-4342-B048-85BDC9FD1C3A}</a:tableStyleId>
              </a:tblPr>
              <a:tblGrid>
                <a:gridCol w="1152347"/>
                <a:gridCol w="869696"/>
                <a:gridCol w="956665"/>
                <a:gridCol w="978408"/>
                <a:gridCol w="1304544"/>
                <a:gridCol w="1065377"/>
                <a:gridCol w="804469"/>
                <a:gridCol w="1021893"/>
              </a:tblGrid>
              <a:tr h="530754">
                <a:tc>
                  <a:txBody>
                    <a:bodyPr/>
                    <a:lstStyle/>
                    <a:p>
                      <a:pPr algn="ctr" fontAlgn="b"/>
                      <a:endParaRPr lang="en-US" sz="1800" b="0" i="0" u="none" strike="noStrike" dirty="0">
                        <a:solidFill>
                          <a:srgbClr val="000000"/>
                        </a:solidFill>
                        <a:effectLst/>
                        <a:latin typeface="Times New Roman"/>
                      </a:endParaRPr>
                    </a:p>
                  </a:txBody>
                  <a:tcPr marL="7620" marR="7620" marT="7620" marB="0" anchor="b"/>
                </a:tc>
                <a:tc>
                  <a:txBody>
                    <a:bodyPr/>
                    <a:lstStyle/>
                    <a:p>
                      <a:pPr algn="ctr" fontAlgn="b"/>
                      <a:r>
                        <a:rPr lang="en-US" sz="1800" u="none" strike="noStrike">
                          <a:effectLst/>
                        </a:rPr>
                        <a:t>Sunday</a:t>
                      </a:r>
                      <a:endParaRPr lang="en-US" sz="1800" b="0" i="0" u="none" strike="noStrike">
                        <a:solidFill>
                          <a:srgbClr val="000000"/>
                        </a:solidFill>
                        <a:effectLst/>
                        <a:latin typeface="Times New Roman"/>
                      </a:endParaRPr>
                    </a:p>
                  </a:txBody>
                  <a:tcPr marL="7620" marR="7620" marT="7620" marB="0" anchor="b"/>
                </a:tc>
                <a:tc>
                  <a:txBody>
                    <a:bodyPr/>
                    <a:lstStyle/>
                    <a:p>
                      <a:pPr algn="ctr" fontAlgn="b"/>
                      <a:r>
                        <a:rPr lang="en-US" sz="1800" u="none" strike="noStrike">
                          <a:effectLst/>
                        </a:rPr>
                        <a:t>Monday</a:t>
                      </a:r>
                      <a:endParaRPr lang="en-US" sz="1800" b="0" i="0" u="none" strike="noStrike">
                        <a:solidFill>
                          <a:srgbClr val="000000"/>
                        </a:solidFill>
                        <a:effectLst/>
                        <a:latin typeface="Times New Roman"/>
                      </a:endParaRPr>
                    </a:p>
                  </a:txBody>
                  <a:tcPr marL="7620" marR="7620" marT="7620" marB="0" anchor="b"/>
                </a:tc>
                <a:tc>
                  <a:txBody>
                    <a:bodyPr/>
                    <a:lstStyle/>
                    <a:p>
                      <a:pPr algn="ctr" fontAlgn="b"/>
                      <a:r>
                        <a:rPr lang="en-US" sz="1800" u="none" strike="noStrike">
                          <a:effectLst/>
                        </a:rPr>
                        <a:t>Tuesday</a:t>
                      </a:r>
                      <a:endParaRPr lang="en-US" sz="1800" b="0" i="0" u="none" strike="noStrike">
                        <a:solidFill>
                          <a:srgbClr val="000000"/>
                        </a:solidFill>
                        <a:effectLst/>
                        <a:latin typeface="Times New Roman"/>
                      </a:endParaRPr>
                    </a:p>
                  </a:txBody>
                  <a:tcPr marL="7620" marR="7620" marT="7620" marB="0" anchor="b"/>
                </a:tc>
                <a:tc>
                  <a:txBody>
                    <a:bodyPr/>
                    <a:lstStyle/>
                    <a:p>
                      <a:pPr algn="ctr" fontAlgn="b"/>
                      <a:r>
                        <a:rPr lang="en-US" sz="1800" u="none" strike="noStrike">
                          <a:effectLst/>
                        </a:rPr>
                        <a:t>Wednesday</a:t>
                      </a:r>
                      <a:endParaRPr lang="en-US" sz="1800" b="0" i="0" u="none" strike="noStrike">
                        <a:solidFill>
                          <a:srgbClr val="000000"/>
                        </a:solidFill>
                        <a:effectLst/>
                        <a:latin typeface="Times New Roman"/>
                      </a:endParaRPr>
                    </a:p>
                  </a:txBody>
                  <a:tcPr marL="7620" marR="7620" marT="7620" marB="0" anchor="b"/>
                </a:tc>
                <a:tc>
                  <a:txBody>
                    <a:bodyPr/>
                    <a:lstStyle/>
                    <a:p>
                      <a:pPr algn="ctr" fontAlgn="b"/>
                      <a:r>
                        <a:rPr lang="en-US" sz="1800" u="none" strike="noStrike">
                          <a:effectLst/>
                        </a:rPr>
                        <a:t>Thursday</a:t>
                      </a:r>
                      <a:endParaRPr lang="en-US" sz="1800" b="0" i="0" u="none" strike="noStrike">
                        <a:solidFill>
                          <a:srgbClr val="000000"/>
                        </a:solidFill>
                        <a:effectLst/>
                        <a:latin typeface="Times New Roman"/>
                      </a:endParaRPr>
                    </a:p>
                  </a:txBody>
                  <a:tcPr marL="7620" marR="7620" marT="7620" marB="0" anchor="b"/>
                </a:tc>
                <a:tc>
                  <a:txBody>
                    <a:bodyPr/>
                    <a:lstStyle/>
                    <a:p>
                      <a:pPr algn="ctr" fontAlgn="b"/>
                      <a:r>
                        <a:rPr lang="en-US" sz="1800" u="none" strike="noStrike">
                          <a:effectLst/>
                        </a:rPr>
                        <a:t>Friday</a:t>
                      </a:r>
                      <a:endParaRPr lang="en-US" sz="1800" b="0" i="0" u="none" strike="noStrike">
                        <a:solidFill>
                          <a:srgbClr val="000000"/>
                        </a:solidFill>
                        <a:effectLst/>
                        <a:latin typeface="Times New Roman"/>
                      </a:endParaRPr>
                    </a:p>
                  </a:txBody>
                  <a:tcPr marL="7620" marR="7620" marT="7620" marB="0" anchor="b"/>
                </a:tc>
                <a:tc>
                  <a:txBody>
                    <a:bodyPr/>
                    <a:lstStyle/>
                    <a:p>
                      <a:pPr algn="ctr" fontAlgn="b"/>
                      <a:r>
                        <a:rPr lang="en-US" sz="1800" u="none" strike="noStrike" dirty="0">
                          <a:effectLst/>
                        </a:rPr>
                        <a:t>Saturday</a:t>
                      </a:r>
                      <a:endParaRPr lang="en-US" sz="1800" b="0" i="0" u="none" strike="noStrike" dirty="0">
                        <a:solidFill>
                          <a:srgbClr val="000000"/>
                        </a:solidFill>
                        <a:effectLst/>
                        <a:latin typeface="Times New Roman"/>
                      </a:endParaRPr>
                    </a:p>
                  </a:txBody>
                  <a:tcPr marL="7620" marR="7620" marT="7620" marB="0" anchor="b"/>
                </a:tc>
              </a:tr>
              <a:tr h="530754">
                <a:tc>
                  <a:txBody>
                    <a:bodyPr/>
                    <a:lstStyle/>
                    <a:p>
                      <a:pPr algn="ctr" fontAlgn="b"/>
                      <a:r>
                        <a:rPr lang="en-US" sz="1800" u="none" strike="noStrike">
                          <a:effectLst/>
                        </a:rPr>
                        <a:t>Observed</a:t>
                      </a:r>
                      <a:endParaRPr lang="en-US" sz="1800" b="0" i="0" u="none" strike="noStrike">
                        <a:solidFill>
                          <a:srgbClr val="000000"/>
                        </a:solidFill>
                        <a:effectLst/>
                        <a:latin typeface="Times New Roman"/>
                      </a:endParaRPr>
                    </a:p>
                  </a:txBody>
                  <a:tcPr marL="7620" marR="7620" marT="7620" marB="0" anchor="b"/>
                </a:tc>
                <a:tc>
                  <a:txBody>
                    <a:bodyPr/>
                    <a:lstStyle/>
                    <a:p>
                      <a:pPr algn="ctr" fontAlgn="b"/>
                      <a:r>
                        <a:rPr lang="en-US" sz="1800" u="none" strike="noStrike">
                          <a:effectLst/>
                        </a:rPr>
                        <a:t>5</a:t>
                      </a:r>
                      <a:endParaRPr lang="en-US" sz="1800" b="0" i="0" u="none" strike="noStrike">
                        <a:solidFill>
                          <a:srgbClr val="000000"/>
                        </a:solidFill>
                        <a:effectLst/>
                        <a:latin typeface="Times New Roman"/>
                      </a:endParaRPr>
                    </a:p>
                  </a:txBody>
                  <a:tcPr marL="7620" marR="7620" marT="7620" marB="0" anchor="b"/>
                </a:tc>
                <a:tc>
                  <a:txBody>
                    <a:bodyPr/>
                    <a:lstStyle/>
                    <a:p>
                      <a:pPr algn="ctr" fontAlgn="b"/>
                      <a:r>
                        <a:rPr lang="en-US" sz="1800" u="none" strike="noStrike">
                          <a:effectLst/>
                        </a:rPr>
                        <a:t>5</a:t>
                      </a:r>
                      <a:endParaRPr lang="en-US" sz="1800" b="0" i="0" u="none" strike="noStrike">
                        <a:solidFill>
                          <a:srgbClr val="000000"/>
                        </a:solidFill>
                        <a:effectLst/>
                        <a:latin typeface="Times New Roman"/>
                      </a:endParaRPr>
                    </a:p>
                  </a:txBody>
                  <a:tcPr marL="7620" marR="7620" marT="7620" marB="0" anchor="b"/>
                </a:tc>
                <a:tc>
                  <a:txBody>
                    <a:bodyPr/>
                    <a:lstStyle/>
                    <a:p>
                      <a:pPr algn="ctr" fontAlgn="b"/>
                      <a:r>
                        <a:rPr lang="en-US" sz="1800" u="none" strike="noStrike">
                          <a:effectLst/>
                        </a:rPr>
                        <a:t>9</a:t>
                      </a:r>
                      <a:endParaRPr lang="en-US" sz="1800" b="0" i="0" u="none" strike="noStrike">
                        <a:solidFill>
                          <a:srgbClr val="000000"/>
                        </a:solidFill>
                        <a:effectLst/>
                        <a:latin typeface="Times New Roman"/>
                      </a:endParaRPr>
                    </a:p>
                  </a:txBody>
                  <a:tcPr marL="7620" marR="7620" marT="7620" marB="0" anchor="b"/>
                </a:tc>
                <a:tc>
                  <a:txBody>
                    <a:bodyPr/>
                    <a:lstStyle/>
                    <a:p>
                      <a:pPr algn="ctr" fontAlgn="b"/>
                      <a:r>
                        <a:rPr lang="en-US" sz="1800" u="none" strike="noStrike" dirty="0">
                          <a:effectLst/>
                        </a:rPr>
                        <a:t>12</a:t>
                      </a:r>
                      <a:endParaRPr lang="en-US" sz="1800" b="0" i="0" u="none" strike="noStrike" dirty="0">
                        <a:solidFill>
                          <a:srgbClr val="000000"/>
                        </a:solidFill>
                        <a:effectLst/>
                        <a:latin typeface="Times New Roman"/>
                      </a:endParaRPr>
                    </a:p>
                  </a:txBody>
                  <a:tcPr marL="7620" marR="7620" marT="7620" marB="0" anchor="b"/>
                </a:tc>
                <a:tc>
                  <a:txBody>
                    <a:bodyPr/>
                    <a:lstStyle/>
                    <a:p>
                      <a:pPr algn="ctr" fontAlgn="b"/>
                      <a:r>
                        <a:rPr lang="en-US" sz="1800" u="none" strike="noStrike">
                          <a:effectLst/>
                        </a:rPr>
                        <a:t>11</a:t>
                      </a:r>
                      <a:endParaRPr lang="en-US" sz="1800" b="0" i="0" u="none" strike="noStrike">
                        <a:solidFill>
                          <a:srgbClr val="000000"/>
                        </a:solidFill>
                        <a:effectLst/>
                        <a:latin typeface="Times New Roman"/>
                      </a:endParaRPr>
                    </a:p>
                  </a:txBody>
                  <a:tcPr marL="7620" marR="7620" marT="7620" marB="0" anchor="b"/>
                </a:tc>
                <a:tc>
                  <a:txBody>
                    <a:bodyPr/>
                    <a:lstStyle/>
                    <a:p>
                      <a:pPr algn="ctr" fontAlgn="b"/>
                      <a:r>
                        <a:rPr lang="en-US" sz="1800" u="none" strike="noStrike">
                          <a:effectLst/>
                        </a:rPr>
                        <a:t>18</a:t>
                      </a:r>
                      <a:endParaRPr lang="en-US" sz="1800" b="0" i="0" u="none" strike="noStrike">
                        <a:solidFill>
                          <a:srgbClr val="000000"/>
                        </a:solidFill>
                        <a:effectLst/>
                        <a:latin typeface="Times New Roman"/>
                      </a:endParaRPr>
                    </a:p>
                  </a:txBody>
                  <a:tcPr marL="7620" marR="7620" marT="7620" marB="0" anchor="b"/>
                </a:tc>
                <a:tc>
                  <a:txBody>
                    <a:bodyPr/>
                    <a:lstStyle/>
                    <a:p>
                      <a:pPr algn="ctr" fontAlgn="b"/>
                      <a:r>
                        <a:rPr lang="en-US" sz="1800" u="none" strike="noStrike" dirty="0">
                          <a:effectLst/>
                        </a:rPr>
                        <a:t>7</a:t>
                      </a:r>
                      <a:endParaRPr lang="en-US" sz="1800" b="0" i="0" u="none" strike="noStrike" dirty="0">
                        <a:solidFill>
                          <a:srgbClr val="000000"/>
                        </a:solidFill>
                        <a:effectLst/>
                        <a:latin typeface="Times New Roman"/>
                      </a:endParaRPr>
                    </a:p>
                  </a:txBody>
                  <a:tcPr marL="7620" marR="7620" marT="7620" marB="0" anchor="b"/>
                </a:tc>
              </a:tr>
              <a:tr h="530754">
                <a:tc>
                  <a:txBody>
                    <a:bodyPr/>
                    <a:lstStyle/>
                    <a:p>
                      <a:pPr algn="ctr" fontAlgn="b"/>
                      <a:r>
                        <a:rPr lang="en-US" sz="1800" u="none" strike="noStrike">
                          <a:effectLst/>
                        </a:rPr>
                        <a:t>Expected</a:t>
                      </a:r>
                      <a:endParaRPr lang="en-US" sz="1800" b="0" i="0" u="none" strike="noStrike">
                        <a:solidFill>
                          <a:srgbClr val="000000"/>
                        </a:solidFill>
                        <a:effectLst/>
                        <a:latin typeface="Times New Roman"/>
                      </a:endParaRPr>
                    </a:p>
                  </a:txBody>
                  <a:tcPr marL="7620" marR="7620" marT="7620" marB="0" anchor="b"/>
                </a:tc>
                <a:tc>
                  <a:txBody>
                    <a:bodyPr/>
                    <a:lstStyle/>
                    <a:p>
                      <a:pPr algn="ctr" fontAlgn="b"/>
                      <a:r>
                        <a:rPr lang="en-US" sz="1800" u="none" strike="noStrike">
                          <a:effectLst/>
                        </a:rPr>
                        <a:t>9.57</a:t>
                      </a:r>
                      <a:endParaRPr lang="en-US" sz="1800" b="0" i="0" u="none" strike="noStrike">
                        <a:solidFill>
                          <a:srgbClr val="000000"/>
                        </a:solidFill>
                        <a:effectLst/>
                        <a:latin typeface="Times New Roman"/>
                      </a:endParaRPr>
                    </a:p>
                  </a:txBody>
                  <a:tcPr marL="7620" marR="7620" marT="7620" marB="0" anchor="b"/>
                </a:tc>
                <a:tc>
                  <a:txBody>
                    <a:bodyPr/>
                    <a:lstStyle/>
                    <a:p>
                      <a:pPr algn="ctr" fontAlgn="b"/>
                      <a:r>
                        <a:rPr lang="en-US" sz="1800" u="none" strike="noStrike">
                          <a:effectLst/>
                        </a:rPr>
                        <a:t>9.57</a:t>
                      </a:r>
                      <a:endParaRPr lang="en-US" sz="1800" b="0" i="0" u="none" strike="noStrike">
                        <a:solidFill>
                          <a:srgbClr val="000000"/>
                        </a:solidFill>
                        <a:effectLst/>
                        <a:latin typeface="Times New Roman"/>
                      </a:endParaRPr>
                    </a:p>
                  </a:txBody>
                  <a:tcPr marL="7620" marR="7620" marT="7620" marB="0" anchor="b"/>
                </a:tc>
                <a:tc>
                  <a:txBody>
                    <a:bodyPr/>
                    <a:lstStyle/>
                    <a:p>
                      <a:pPr algn="ctr" fontAlgn="b"/>
                      <a:r>
                        <a:rPr lang="en-US" sz="1800" u="none" strike="noStrike">
                          <a:effectLst/>
                        </a:rPr>
                        <a:t>9.57</a:t>
                      </a:r>
                      <a:endParaRPr lang="en-US" sz="1800" b="0" i="0" u="none" strike="noStrike">
                        <a:solidFill>
                          <a:srgbClr val="000000"/>
                        </a:solidFill>
                        <a:effectLst/>
                        <a:latin typeface="Times New Roman"/>
                      </a:endParaRPr>
                    </a:p>
                  </a:txBody>
                  <a:tcPr marL="7620" marR="7620" marT="7620" marB="0" anchor="b"/>
                </a:tc>
                <a:tc>
                  <a:txBody>
                    <a:bodyPr/>
                    <a:lstStyle/>
                    <a:p>
                      <a:pPr algn="ctr" fontAlgn="b"/>
                      <a:r>
                        <a:rPr lang="en-US" sz="1800" u="none" strike="noStrike">
                          <a:effectLst/>
                        </a:rPr>
                        <a:t>9.57</a:t>
                      </a:r>
                      <a:endParaRPr lang="en-US" sz="1800" b="0" i="0" u="none" strike="noStrike">
                        <a:solidFill>
                          <a:srgbClr val="000000"/>
                        </a:solidFill>
                        <a:effectLst/>
                        <a:latin typeface="Times New Roman"/>
                      </a:endParaRPr>
                    </a:p>
                  </a:txBody>
                  <a:tcPr marL="7620" marR="7620" marT="7620" marB="0" anchor="b"/>
                </a:tc>
                <a:tc>
                  <a:txBody>
                    <a:bodyPr/>
                    <a:lstStyle/>
                    <a:p>
                      <a:pPr algn="ctr" fontAlgn="b"/>
                      <a:r>
                        <a:rPr lang="en-US" sz="1800" u="none" strike="noStrike">
                          <a:effectLst/>
                        </a:rPr>
                        <a:t>9.57</a:t>
                      </a:r>
                      <a:endParaRPr lang="en-US" sz="1800" b="0" i="0" u="none" strike="noStrike">
                        <a:solidFill>
                          <a:srgbClr val="000000"/>
                        </a:solidFill>
                        <a:effectLst/>
                        <a:latin typeface="Times New Roman"/>
                      </a:endParaRPr>
                    </a:p>
                  </a:txBody>
                  <a:tcPr marL="7620" marR="7620" marT="7620" marB="0" anchor="b"/>
                </a:tc>
                <a:tc>
                  <a:txBody>
                    <a:bodyPr/>
                    <a:lstStyle/>
                    <a:p>
                      <a:pPr algn="ctr" fontAlgn="b"/>
                      <a:r>
                        <a:rPr lang="en-US" sz="1800" u="none" strike="noStrike">
                          <a:effectLst/>
                        </a:rPr>
                        <a:t>9.57</a:t>
                      </a:r>
                      <a:endParaRPr lang="en-US" sz="1800" b="0" i="0" u="none" strike="noStrike">
                        <a:solidFill>
                          <a:srgbClr val="000000"/>
                        </a:solidFill>
                        <a:effectLst/>
                        <a:latin typeface="Times New Roman"/>
                      </a:endParaRPr>
                    </a:p>
                  </a:txBody>
                  <a:tcPr marL="7620" marR="7620" marT="7620" marB="0" anchor="b"/>
                </a:tc>
                <a:tc>
                  <a:txBody>
                    <a:bodyPr/>
                    <a:lstStyle/>
                    <a:p>
                      <a:pPr algn="ctr" fontAlgn="b"/>
                      <a:r>
                        <a:rPr lang="en-US" sz="1800" u="none" strike="noStrike" dirty="0">
                          <a:effectLst/>
                        </a:rPr>
                        <a:t>9.57</a:t>
                      </a:r>
                      <a:endParaRPr lang="en-US" sz="1800" b="0" i="0" u="none" strike="noStrike" dirty="0">
                        <a:solidFill>
                          <a:srgbClr val="000000"/>
                        </a:solidFill>
                        <a:effectLst/>
                        <a:latin typeface="Times New Roman"/>
                      </a:endParaRPr>
                    </a:p>
                  </a:txBody>
                  <a:tcPr marL="7620" marR="7620" marT="7620" marB="0" anchor="b"/>
                </a:tc>
              </a:tr>
            </a:tbl>
          </a:graphicData>
        </a:graphic>
      </p:graphicFrame>
    </p:spTree>
    <p:extLst>
      <p:ext uri="{BB962C8B-B14F-4D97-AF65-F5344CB8AC3E}">
        <p14:creationId xmlns:p14="http://schemas.microsoft.com/office/powerpoint/2010/main" val="2904470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p:cNvSpPr txBox="1"/>
              <p:nvPr/>
            </p:nvSpPr>
            <p:spPr>
              <a:xfrm>
                <a:off x="609600" y="685800"/>
                <a:ext cx="8001000" cy="4524315"/>
              </a:xfrm>
              <a:prstGeom prst="rect">
                <a:avLst/>
              </a:prstGeom>
              <a:noFill/>
            </p:spPr>
            <p:txBody>
              <a:bodyPr wrap="square" rtlCol="0">
                <a:spAutoFit/>
              </a:bodyPr>
              <a:lstStyle/>
              <a:p>
                <a:r>
                  <a:rPr lang="en-US" sz="3200" dirty="0" smtClean="0"/>
                  <a:t>The</a:t>
                </a:r>
                <a:r>
                  <a:rPr lang="en-US" sz="3200" dirty="0"/>
                  <a:t> </a:t>
                </a:r>
                <a14:m>
                  <m:oMath xmlns:m="http://schemas.openxmlformats.org/officeDocument/2006/math">
                    <m:r>
                      <a:rPr lang="en-US" sz="3200" i="1">
                        <a:latin typeface="Cambria Math"/>
                      </a:rPr>
                      <m:t>𝑇𝑆</m:t>
                    </m:r>
                    <m:r>
                      <a:rPr lang="en-US" sz="3200" i="1">
                        <a:latin typeface="Cambria Math"/>
                      </a:rPr>
                      <m:t>=13.35</m:t>
                    </m:r>
                  </m:oMath>
                </a14:m>
                <a:r>
                  <a:rPr lang="en-US" sz="3200" dirty="0"/>
                  <a:t> and follows a </a:t>
                </a:r>
                <a14:m>
                  <m:oMath xmlns:m="http://schemas.openxmlformats.org/officeDocument/2006/math">
                    <m:sSup>
                      <m:sSupPr>
                        <m:ctrlPr>
                          <a:rPr lang="en-US" sz="3200" i="1">
                            <a:latin typeface="Cambria Math"/>
                          </a:rPr>
                        </m:ctrlPr>
                      </m:sSupPr>
                      <m:e>
                        <m:r>
                          <m:rPr>
                            <m:sty m:val="p"/>
                          </m:rPr>
                          <a:rPr lang="el-GR" sz="3200" i="1">
                            <a:latin typeface="Cambria Math"/>
                            <a:ea typeface="Cambria Math"/>
                          </a:rPr>
                          <m:t>Χ</m:t>
                        </m:r>
                      </m:e>
                      <m:sup>
                        <m:r>
                          <a:rPr lang="en-US" sz="3200" i="1">
                            <a:latin typeface="Cambria Math"/>
                          </a:rPr>
                          <m:t>2</m:t>
                        </m:r>
                      </m:sup>
                    </m:sSup>
                  </m:oMath>
                </a14:m>
                <a:r>
                  <a:rPr lang="en-US" sz="3200" dirty="0"/>
                  <a:t>distribution.  We need to find the critical value to make a decision.  We need two things:</a:t>
                </a:r>
                <a:br>
                  <a:rPr lang="en-US" sz="3200" dirty="0"/>
                </a:br>
                <a:r>
                  <a:rPr lang="en-US" sz="3200" dirty="0"/>
                  <a:t/>
                </a:r>
                <a:br>
                  <a:rPr lang="en-US" sz="3200" dirty="0"/>
                </a:br>
                <a:r>
                  <a:rPr lang="en-US" sz="3200" dirty="0" smtClean="0"/>
                  <a:t>•   </a:t>
                </a:r>
                <a14:m>
                  <m:oMath xmlns:m="http://schemas.openxmlformats.org/officeDocument/2006/math">
                    <m:r>
                      <a:rPr lang="en-US" sz="3200" i="1">
                        <a:latin typeface="Cambria Math"/>
                        <a:ea typeface="Cambria Math"/>
                      </a:rPr>
                      <m:t>𝛼</m:t>
                    </m:r>
                  </m:oMath>
                </a14:m>
                <a:r>
                  <a:rPr lang="en-US" sz="3200" dirty="0"/>
                  <a:t/>
                </a:r>
                <a:br>
                  <a:rPr lang="en-US" sz="3200" dirty="0"/>
                </a:br>
                <a:r>
                  <a:rPr lang="en-US" sz="3200" dirty="0" smtClean="0"/>
                  <a:t>•   Degrees </a:t>
                </a:r>
                <a:r>
                  <a:rPr lang="en-US" sz="3200" dirty="0"/>
                  <a:t>of Freedom = </a:t>
                </a:r>
                <a14:m>
                  <m:oMath xmlns:m="http://schemas.openxmlformats.org/officeDocument/2006/math">
                    <m:r>
                      <m:rPr>
                        <m:sty m:val="p"/>
                      </m:rPr>
                      <a:rPr lang="en-US" sz="3200" b="0" i="0" smtClean="0">
                        <a:latin typeface="Cambria Math"/>
                      </a:rPr>
                      <m:t>k</m:t>
                    </m:r>
                    <m:r>
                      <a:rPr lang="en-US" sz="3200" i="1">
                        <a:latin typeface="Cambria Math"/>
                      </a:rPr>
                      <m:t>−1</m:t>
                    </m:r>
                  </m:oMath>
                </a14:m>
                <a:r>
                  <a:rPr lang="en-US" sz="3200" dirty="0"/>
                  <a:t/>
                </a:r>
                <a:br>
                  <a:rPr lang="en-US" sz="3200" dirty="0"/>
                </a:br>
                <a:r>
                  <a:rPr lang="en-US" sz="3200" dirty="0"/>
                  <a:t/>
                </a:r>
                <a:br>
                  <a:rPr lang="en-US" sz="3200" dirty="0"/>
                </a:br>
                <a:r>
                  <a:rPr lang="en-US" sz="3200" dirty="0"/>
                  <a:t>For this problem,</a:t>
                </a:r>
                <a:r>
                  <a:rPr lang="en-US" sz="3200" i="1" dirty="0">
                    <a:latin typeface="Cambria Math"/>
                    <a:ea typeface="Cambria Math"/>
                  </a:rPr>
                  <a:t/>
                </a:r>
                <a:br>
                  <a:rPr lang="en-US" sz="3200" i="1" dirty="0">
                    <a:latin typeface="Cambria Math"/>
                    <a:ea typeface="Cambria Math"/>
                  </a:rPr>
                </a:br>
                <a14:m>
                  <m:oMath xmlns:m="http://schemas.openxmlformats.org/officeDocument/2006/math">
                    <m:r>
                      <a:rPr lang="en-US" sz="3200" i="1">
                        <a:latin typeface="Cambria Math"/>
                        <a:ea typeface="Cambria Math"/>
                      </a:rPr>
                      <m:t>𝛼</m:t>
                    </m:r>
                    <m:r>
                      <a:rPr lang="en-US" sz="3200">
                        <a:latin typeface="Cambria Math"/>
                        <a:ea typeface="Cambria Math"/>
                      </a:rPr>
                      <m:t>=0.05</m:t>
                    </m:r>
                  </m:oMath>
                </a14:m>
                <a:r>
                  <a:rPr lang="en-US" sz="3200" dirty="0"/>
                  <a:t> and </a:t>
                </a:r>
                <a14:m>
                  <m:oMath xmlns:m="http://schemas.openxmlformats.org/officeDocument/2006/math">
                    <m:r>
                      <m:rPr>
                        <m:sty m:val="p"/>
                      </m:rPr>
                      <a:rPr lang="en-US" sz="3200" b="0" i="0" smtClean="0">
                        <a:latin typeface="Cambria Math"/>
                      </a:rPr>
                      <m:t>k</m:t>
                    </m:r>
                    <m:r>
                      <a:rPr lang="en-US" sz="3200" i="1">
                        <a:latin typeface="Cambria Math"/>
                      </a:rPr>
                      <m:t>−1=7−1=6</m:t>
                    </m:r>
                  </m:oMath>
                </a14:m>
                <a:endParaRPr lang="en-US" sz="3200" dirty="0"/>
              </a:p>
            </p:txBody>
          </p:sp>
        </mc:Choice>
        <mc:Fallback xmlns="">
          <p:sp>
            <p:nvSpPr>
              <p:cNvPr id="3" name="TextBox 2"/>
              <p:cNvSpPr txBox="1">
                <a:spLocks noRot="1" noChangeAspect="1" noMove="1" noResize="1" noEditPoints="1" noAdjustHandles="1" noChangeArrowheads="1" noChangeShapeType="1" noTextEdit="1"/>
              </p:cNvSpPr>
              <p:nvPr/>
            </p:nvSpPr>
            <p:spPr>
              <a:xfrm>
                <a:off x="609600" y="685800"/>
                <a:ext cx="8001000" cy="4524315"/>
              </a:xfrm>
              <a:prstGeom prst="rect">
                <a:avLst/>
              </a:prstGeom>
              <a:blipFill rotWithShape="1">
                <a:blip r:embed="rId2"/>
                <a:stretch>
                  <a:fillRect l="-1904" t="-1617" r="-381" b="-3504"/>
                </a:stretch>
              </a:blipFill>
            </p:spPr>
            <p:txBody>
              <a:bodyPr/>
              <a:lstStyle/>
              <a:p>
                <a:r>
                  <a:rPr lang="en-US">
                    <a:noFill/>
                  </a:rPr>
                  <a:t> </a:t>
                </a:r>
              </a:p>
            </p:txBody>
          </p:sp>
        </mc:Fallback>
      </mc:AlternateContent>
    </p:spTree>
    <p:extLst>
      <p:ext uri="{BB962C8B-B14F-4D97-AF65-F5344CB8AC3E}">
        <p14:creationId xmlns:p14="http://schemas.microsoft.com/office/powerpoint/2010/main" val="1261585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938" y="152400"/>
            <a:ext cx="7858125"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2432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3486</TotalTime>
  <Words>1721</Words>
  <Application>Microsoft Office PowerPoint</Application>
  <PresentationFormat>On-screen Show (4:3)</PresentationFormat>
  <Paragraphs>639</Paragraphs>
  <Slides>47</Slides>
  <Notes>0</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Chapter 13 – The Χ^2 or Chi-Square Hypothesis Tests</vt:lpstr>
      <vt:lpstr>How do we conduct a hypothesis test for questions like this:  Does road rage tend to occur more often on certain days of the week than on others?  First, we need to define road rage: “an incident in which an angry or impatient motorist or passenger intentionally injures or kills another motorist, passenger, or pedestrian, or attempts or threatens to injure or kill another motorist, passenger, or pedestrian.”</vt:lpstr>
      <vt:lpstr>A study was conducted and the days on which 67 road rage incidents occurred.  The data are:</vt:lpstr>
      <vt:lpstr>A study was conducted and the days on which 67 road rage incidents occurred.  The null and alternative hypotheses are:  H_o: Road rage incidents are uniformly distributed over every day of the week.  H_a: Road rage incidents are not uniformly distributed over every day of the week. </vt:lpstr>
      <vt:lpstr>H_o: Road rage incidents are uniformly distributed over every day of the week.  This means if we have 67 road rage incidents there should be 67/7 = 9.57 each day of the week:    </vt:lpstr>
      <vt:lpstr>H_o: Road rage incidents are uniformly distributed over every day of the week.  These values are the “expected frequencies” given the null hypothesis is true.    </vt:lpstr>
      <vt:lpstr>Now, we compute the test statistic which is: Test Statistic=∑▒(Observed-Expected)^2/Expected        TS=(5-9.57)^2/9.57+(5-9.57)^2/9.57+⋯+(7-9.57)^2/9.57=13.35  </vt:lpstr>
      <vt:lpstr>PowerPoint Presentation</vt:lpstr>
      <vt:lpstr>PowerPoint Presentation</vt:lpstr>
      <vt:lpstr>The critical value is 12.592.  Decision rule for the Χ^2 test:  •  If the test statistic is less than the critical value then the data supports the null hypothesis  •  If the test statistic is equal to or greater than the critical value then the data supports the alternative hypothesis</vt:lpstr>
      <vt:lpstr>The critical value is 12.592 and the test statistic is 13.35.  So, our data supports the alternative hypothesis.  •  If the test statistic is less than the critical value then the data supports the null hypothesis  •  If the test statistic is equal to or greater than the critical value then the data supports the alternative hypothesis</vt:lpstr>
      <vt:lpstr>The critical value is 12.592 and the test statistic is 13.35.  So, our data supports the alternative hypothesis.  H_o: Road rage incidents are uniformly distributed over every day of the week.  H_a: Road rage incidents are not uniformly distributed over every day of the week.</vt:lpstr>
      <vt:lpstr>H_o: Road rage incidents are uniformly distributed over every day of the week.  H_a: Road rage incidents are not uniformly distributed over every day of the week.</vt:lpstr>
      <vt:lpstr>Is a particular 6-sided die fair?  I rolled a 6-sided die 300 times and got the following values: </vt:lpstr>
      <vt:lpstr>Is a particular 6-sided die fair?  I rolled a 6-sided die 300 times and got the following values: </vt:lpstr>
      <vt:lpstr>Is a particular 6-sided die fair?  I rolled a 6-sided die 300 times and got the following values: </vt:lpstr>
      <vt:lpstr>Is a particular 6-sided die fair?  I rolled a 6-sided die 300 times and got the following values: </vt:lpstr>
      <vt:lpstr>Test Statistic=∑▒(Observed-Expected)^2/Expected </vt:lpstr>
      <vt:lpstr>Test Statistic=∑▒(Observed-Expected)^2/Expected </vt:lpstr>
      <vt:lpstr>PowerPoint Presentation</vt:lpstr>
      <vt:lpstr>PowerPoint Presentation</vt:lpstr>
      <vt:lpstr>The critical value is 11.070.  Decision rule for the Χ^2 test:  •  If the test statistic is less than the critical value then the data supports the null hypothesis  •  If the test statistic is equal to or greater than the critical value then the data supports the alternative hypothesis  The test statistic is 10.28</vt:lpstr>
      <vt:lpstr>The data supports the null. </vt:lpstr>
      <vt:lpstr>A new casino game involves rolling 3 dice. The winnings are directly proportional to the total number of sixes rolled. Suppose a gambler plays the game 100 times, with the following observed counts: Number of Sixes   Number of Rolls   0    48  1    34  2    15  3    3</vt:lpstr>
      <vt:lpstr>The casino becomes suspicious of the gambler and wishes to determine whether the dice are fair. What do they conclude?  Suppose a gambler plays the game 100 times, with the following observed counts: Number of Sixes   Number of Rolls   0    48  1    34  2    15  3    3</vt:lpstr>
      <vt:lpstr>The Chi Square test for contingency tables </vt:lpstr>
      <vt:lpstr>Parents of 66 children in kindergarten through 2nd grade were surveyed.  Two social groups, middle and working, were identified.  One of the questions dealt with the children’s knowledge of nursery rhymes. </vt:lpstr>
      <vt:lpstr>Parents of 66 children in kindergarten through 2nd grade were surveyed.  Two social groups, middle and working, were identified.  One of the questions dealt with the children’s knowledge of nursery rhymes.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critical value is 5.991.  Decision rule for the Χ^2 test:  •  If the test statistic is less than the critical value then the data supports the null hypothesis  •  If the test statistic is equal to or greater than the critical value then the data supports the alternative hypothesis  The test statistic is 0.4903</vt:lpstr>
      <vt:lpstr>The data supports the null hypothesis: </vt:lpstr>
      <vt:lpstr>Suppose you conducted a drug trial on a group of animals and you hypothesized that the animals receiving the drug would survive better than those that did not receive the drug. You conduct the study and collect the following data:</vt:lpstr>
      <vt:lpstr>PowerPoint Presentation</vt:lpstr>
      <vt:lpstr>PowerPoint Presentation</vt:lpstr>
      <vt:lpstr>Is there a relationship between having AIDS and sexual preference of men?  Thirty men were surveyed and the following hypotheses are to be examined:</vt:lpstr>
      <vt:lpstr>PowerPoint Presentation</vt:lpstr>
      <vt:lpstr>PowerPoint Presentation</vt:lpstr>
      <vt:lpstr>Is there a relationship between dining out and the sex of the individual?  One hundred and ninety seven men and women were surveyed and the following hypotheses are to be examined:</vt:lpstr>
      <vt:lpstr>PowerPoint Presentation</vt:lpstr>
      <vt:lpstr>PowerPoint Presentation</vt:lpstr>
    </vt:vector>
  </TitlesOfParts>
  <Company>BSU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Windows User</cp:lastModifiedBy>
  <cp:revision>367</cp:revision>
  <dcterms:created xsi:type="dcterms:W3CDTF">2012-01-10T14:52:13Z</dcterms:created>
  <dcterms:modified xsi:type="dcterms:W3CDTF">2012-04-13T13:48:11Z</dcterms:modified>
</cp:coreProperties>
</file>