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5" r:id="rId2"/>
    <p:sldId id="275" r:id="rId3"/>
    <p:sldId id="276" r:id="rId4"/>
    <p:sldId id="277" r:id="rId5"/>
    <p:sldId id="278" r:id="rId6"/>
    <p:sldId id="279" r:id="rId7"/>
    <p:sldId id="280" r:id="rId8"/>
    <p:sldId id="281" r:id="rId9"/>
    <p:sldId id="282" r:id="rId10"/>
    <p:sldId id="283" r:id="rId11"/>
    <p:sldId id="284" r:id="rId12"/>
    <p:sldId id="285"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10" r:id="rId35"/>
    <p:sldId id="308" r:id="rId36"/>
    <p:sldId id="309" r:id="rId37"/>
    <p:sldId id="311" r:id="rId38"/>
    <p:sldId id="312" r:id="rId39"/>
    <p:sldId id="313" r:id="rId40"/>
    <p:sldId id="314" r:id="rId41"/>
    <p:sldId id="315" r:id="rId42"/>
    <p:sldId id="316"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81" d="100"/>
          <a:sy n="81" d="100"/>
        </p:scale>
        <p:origin x="-1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C01C-972C-482D-BDED-EA6CCB0686FB}" type="datetimeFigureOut">
              <a:rPr lang="en-US" smtClean="0"/>
              <a:t>3/30/2012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AB1CE-1F1D-40BD-824C-F1269866BFE7}" type="slidenum">
              <a:rPr lang="en-US" smtClean="0"/>
              <a:t>‹#›</a:t>
            </a:fld>
            <a:endParaRPr lang="en-US" dirty="0"/>
          </a:p>
        </p:txBody>
      </p:sp>
    </p:spTree>
    <p:extLst>
      <p:ext uri="{BB962C8B-B14F-4D97-AF65-F5344CB8AC3E}">
        <p14:creationId xmlns:p14="http://schemas.microsoft.com/office/powerpoint/2010/main" val="40739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3/30/2012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5471-C1CC-44CA-87E6-51B24E230476}" type="datetimeFigureOut">
              <a:rPr lang="en-US" smtClean="0"/>
              <a:pPr/>
              <a:t>3/30/2012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DA43-75AC-4B6E-ACDA-A3AD42B4AE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610600" cy="4953000"/>
          </a:xfrm>
        </p:spPr>
        <p:txBody>
          <a:bodyPr>
            <a:normAutofit/>
          </a:bodyPr>
          <a:lstStyle/>
          <a:p>
            <a:pPr algn="l"/>
            <a:r>
              <a:rPr lang="en-US" dirty="0" smtClean="0"/>
              <a:t>Chapter </a:t>
            </a:r>
            <a:r>
              <a:rPr lang="en-US" dirty="0" smtClean="0"/>
              <a:t>10 –Hypothesis Tests Concerning Two Population Means</a:t>
            </a:r>
            <a:endParaRPr lang="en-US" dirty="0"/>
          </a:p>
        </p:txBody>
      </p:sp>
    </p:spTree>
    <p:extLst>
      <p:ext uri="{BB962C8B-B14F-4D97-AF65-F5344CB8AC3E}">
        <p14:creationId xmlns:p14="http://schemas.microsoft.com/office/powerpoint/2010/main" val="247748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534400" cy="6771084"/>
              </a:xfrm>
              <a:prstGeom prst="rect">
                <a:avLst/>
              </a:prstGeom>
              <a:noFill/>
            </p:spPr>
            <p:txBody>
              <a:bodyPr wrap="square" rtlCol="0">
                <a:spAutoFit/>
              </a:bodyPr>
              <a:lstStyle/>
              <a:p>
                <a:pPr lvl="0"/>
                <a:r>
                  <a:rPr lang="en-US" sz="3200" dirty="0" smtClean="0"/>
                  <a:t>Farmer Myrtle Field grew two types of pumpkins to see which type yielded bigger pumpkins.  She grew 30 of the first type and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=110</m:t>
                    </m:r>
                  </m:oMath>
                </a14:m>
                <a:r>
                  <a:rPr lang="en-US" sz="3200" dirty="0"/>
                  <a:t> pounds with </a:t>
                </a:r>
                <a14:m>
                  <m:oMath xmlns:m="http://schemas.openxmlformats.org/officeDocument/2006/math">
                    <m:r>
                      <a:rPr lang="en-US" sz="3200" b="0" i="1" smtClean="0">
                        <a:latin typeface="Cambria Math"/>
                      </a:rPr>
                      <m:t>𝑠</m:t>
                    </m:r>
                    <m:r>
                      <a:rPr lang="en-US" sz="3200" b="0" i="1" smtClean="0">
                        <a:latin typeface="Cambria Math"/>
                      </a:rPr>
                      <m:t>=</m:t>
                    </m:r>
                  </m:oMath>
                </a14:m>
                <a:r>
                  <a:rPr lang="en-US" sz="3200" dirty="0" smtClean="0"/>
                  <a:t>13.  </a:t>
                </a:r>
                <a:r>
                  <a:rPr lang="en-US" sz="3200" dirty="0"/>
                  <a:t>She grew 31 of the second type </a:t>
                </a:r>
                <a:r>
                  <a:rPr lang="en-US" sz="3200" dirty="0" smtClean="0"/>
                  <a:t>and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=104</m:t>
                    </m:r>
                  </m:oMath>
                </a14:m>
                <a:r>
                  <a:rPr lang="en-US" sz="3200" dirty="0" smtClean="0"/>
                  <a:t> </a:t>
                </a:r>
                <a:r>
                  <a:rPr lang="en-US" sz="3200" dirty="0"/>
                  <a:t>pounds with </a:t>
                </a:r>
                <a14:m>
                  <m:oMath xmlns:m="http://schemas.openxmlformats.org/officeDocument/2006/math">
                    <m:r>
                      <a:rPr lang="en-US" sz="3200" b="0" i="1" smtClean="0">
                        <a:latin typeface="Cambria Math"/>
                      </a:rPr>
                      <m:t>𝑠</m:t>
                    </m:r>
                    <m:r>
                      <a:rPr lang="en-US" sz="3200" b="0" i="1" smtClean="0">
                        <a:latin typeface="Cambria Math"/>
                      </a:rPr>
                      <m:t>=12</m:t>
                    </m:r>
                  </m:oMath>
                </a14:m>
                <a:r>
                  <a:rPr lang="en-US" sz="3200" dirty="0"/>
                  <a:t> pounds</a:t>
                </a:r>
                <a:r>
                  <a:rPr lang="en-US" sz="3200" dirty="0" smtClean="0"/>
                  <a:t>.  Since the sample means are 110 </a:t>
                </a:r>
                <a:r>
                  <a:rPr lang="en-US" sz="3200" dirty="0" err="1" smtClean="0"/>
                  <a:t>lbs</a:t>
                </a:r>
                <a:r>
                  <a:rPr lang="en-US" sz="3200" dirty="0" smtClean="0"/>
                  <a:t> and 104 </a:t>
                </a:r>
                <a:r>
                  <a:rPr lang="en-US" sz="3200" dirty="0" err="1" smtClean="0"/>
                  <a:t>lbs</a:t>
                </a:r>
                <a:r>
                  <a:rPr lang="en-US" sz="3200" dirty="0" smtClean="0"/>
                  <a:t>, Farmer Field correctly concluded the first type produces bigger pumpkins</a:t>
                </a:r>
              </a:p>
              <a:p>
                <a:pPr lvl="0"/>
                <a:endParaRPr lang="en-US" sz="3200" dirty="0"/>
              </a:p>
              <a:p>
                <a:pPr marL="514350" lvl="0" indent="-514350">
                  <a:buFont typeface="+mj-lt"/>
                  <a:buAutoNum type="alphaUcPeriod"/>
                </a:pPr>
                <a:r>
                  <a:rPr lang="en-US" sz="3200" dirty="0" smtClean="0"/>
                  <a:t>True</a:t>
                </a:r>
              </a:p>
              <a:p>
                <a:pPr marL="514350" lvl="0" indent="-514350">
                  <a:buFont typeface="+mj-lt"/>
                  <a:buAutoNum type="alphaUcPeriod"/>
                </a:pPr>
                <a:r>
                  <a:rPr lang="en-US" sz="3200" dirty="0" smtClean="0"/>
                  <a:t>False</a:t>
                </a:r>
                <a:endParaRPr lang="en-US" sz="3200" dirty="0"/>
              </a:p>
              <a:p>
                <a:pPr lvl="0"/>
                <a:endParaRPr lang="en-US" sz="3200" i="1" dirty="0">
                  <a:latin typeface="Cambria Math"/>
                </a:endParaRPr>
              </a:p>
              <a:p>
                <a:pPr lvl="0"/>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534400" cy="6771084"/>
              </a:xfrm>
              <a:prstGeom prst="rect">
                <a:avLst/>
              </a:prstGeom>
              <a:blipFill rotWithShape="1">
                <a:blip r:embed="rId2"/>
                <a:stretch>
                  <a:fillRect l="-1857" t="-1171"/>
                </a:stretch>
              </a:blipFill>
            </p:spPr>
            <p:txBody>
              <a:bodyPr/>
              <a:lstStyle/>
              <a:p>
                <a:r>
                  <a:rPr lang="en-US">
                    <a:noFill/>
                  </a:rPr>
                  <a:t> </a:t>
                </a:r>
              </a:p>
            </p:txBody>
          </p:sp>
        </mc:Fallback>
      </mc:AlternateContent>
    </p:spTree>
    <p:extLst>
      <p:ext uri="{BB962C8B-B14F-4D97-AF65-F5344CB8AC3E}">
        <p14:creationId xmlns:p14="http://schemas.microsoft.com/office/powerpoint/2010/main" val="18504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534400" cy="7263527"/>
              </a:xfrm>
              <a:prstGeom prst="rect">
                <a:avLst/>
              </a:prstGeom>
              <a:noFill/>
            </p:spPr>
            <p:txBody>
              <a:bodyPr wrap="square" rtlCol="0">
                <a:spAutoFit/>
              </a:bodyPr>
              <a:lstStyle/>
              <a:p>
                <a:pPr lvl="0"/>
                <a:r>
                  <a:rPr lang="en-US" sz="3200" dirty="0" smtClean="0"/>
                  <a:t>Farmer Myrtle Field grew two types of pumpkins to see which type yielded bigger pumpkins.  She grew 30 of the first type and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=110</m:t>
                    </m:r>
                  </m:oMath>
                </a14:m>
                <a:r>
                  <a:rPr lang="en-US" sz="3200" dirty="0"/>
                  <a:t> pounds with </a:t>
                </a:r>
                <a14:m>
                  <m:oMath xmlns:m="http://schemas.openxmlformats.org/officeDocument/2006/math">
                    <m:r>
                      <a:rPr lang="en-US" sz="3200" b="0" i="1" smtClean="0">
                        <a:latin typeface="Cambria Math"/>
                      </a:rPr>
                      <m:t>𝑠</m:t>
                    </m:r>
                    <m:r>
                      <a:rPr lang="en-US" sz="3200" b="0" i="1" smtClean="0">
                        <a:latin typeface="Cambria Math"/>
                      </a:rPr>
                      <m:t>=</m:t>
                    </m:r>
                  </m:oMath>
                </a14:m>
                <a:r>
                  <a:rPr lang="en-US" sz="3200" dirty="0" smtClean="0"/>
                  <a:t>13.  </a:t>
                </a:r>
                <a:r>
                  <a:rPr lang="en-US" sz="3200" dirty="0"/>
                  <a:t>She grew 31 of the second type </a:t>
                </a:r>
                <a:r>
                  <a:rPr lang="en-US" sz="3200" dirty="0" smtClean="0"/>
                  <a:t>and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=104</m:t>
                    </m:r>
                  </m:oMath>
                </a14:m>
                <a:r>
                  <a:rPr lang="en-US" sz="3200" dirty="0" smtClean="0"/>
                  <a:t> </a:t>
                </a:r>
                <a:r>
                  <a:rPr lang="en-US" sz="3200" dirty="0"/>
                  <a:t>pounds with </a:t>
                </a:r>
                <a14:m>
                  <m:oMath xmlns:m="http://schemas.openxmlformats.org/officeDocument/2006/math">
                    <m:r>
                      <a:rPr lang="en-US" sz="3200" b="0" i="1" smtClean="0">
                        <a:latin typeface="Cambria Math"/>
                      </a:rPr>
                      <m:t>𝑠</m:t>
                    </m:r>
                    <m:r>
                      <a:rPr lang="en-US" sz="3200" b="0" i="1" smtClean="0">
                        <a:latin typeface="Cambria Math"/>
                      </a:rPr>
                      <m:t>=12</m:t>
                    </m:r>
                  </m:oMath>
                </a14:m>
                <a:r>
                  <a:rPr lang="en-US" sz="3200" dirty="0"/>
                  <a:t> pounds</a:t>
                </a:r>
                <a:r>
                  <a:rPr lang="en-US" sz="3200" dirty="0" smtClean="0"/>
                  <a:t>.  Conduct a non-pooled two-sample t test.  The p-value is?</a:t>
                </a:r>
              </a:p>
              <a:p>
                <a:pPr lvl="0"/>
                <a:endParaRPr lang="en-US" sz="3200" dirty="0"/>
              </a:p>
              <a:p>
                <a:pPr marL="514350" lvl="0" indent="-514350">
                  <a:buFont typeface="+mj-lt"/>
                  <a:buAutoNum type="alphaUcPeriod"/>
                </a:pPr>
                <a:r>
                  <a:rPr lang="en-US" sz="3200" dirty="0" smtClean="0"/>
                  <a:t>0.0332</a:t>
                </a:r>
              </a:p>
              <a:p>
                <a:pPr marL="514350" lvl="0" indent="-514350">
                  <a:buFont typeface="+mj-lt"/>
                  <a:buAutoNum type="alphaUcPeriod"/>
                </a:pPr>
                <a:r>
                  <a:rPr lang="en-US" sz="3200" dirty="0" smtClean="0"/>
                  <a:t>0.0613</a:t>
                </a:r>
              </a:p>
              <a:p>
                <a:pPr marL="514350" lvl="0" indent="-514350">
                  <a:buFont typeface="+mj-lt"/>
                  <a:buAutoNum type="alphaUcPeriod"/>
                </a:pPr>
                <a:r>
                  <a:rPr lang="en-US" sz="3200" dirty="0" smtClean="0"/>
                  <a:t>0.0659</a:t>
                </a:r>
              </a:p>
              <a:p>
                <a:pPr marL="514350" lvl="0" indent="-514350">
                  <a:buFont typeface="+mj-lt"/>
                  <a:buAutoNum type="alphaUcPeriod"/>
                </a:pPr>
                <a:r>
                  <a:rPr lang="en-US" sz="3200" dirty="0" smtClean="0"/>
                  <a:t>0.0663</a:t>
                </a:r>
              </a:p>
              <a:p>
                <a:pPr marL="514350" lvl="0" indent="-514350">
                  <a:buFont typeface="+mj-lt"/>
                  <a:buAutoNum type="alphaUcPeriod"/>
                </a:pPr>
                <a:endParaRPr lang="en-US" sz="3200" dirty="0"/>
              </a:p>
              <a:p>
                <a:pPr lvl="0"/>
                <a:endParaRPr lang="en-US" sz="3200" i="1" dirty="0">
                  <a:latin typeface="Cambria Math"/>
                </a:endParaRPr>
              </a:p>
              <a:p>
                <a:pPr lvl="0"/>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534400" cy="7263527"/>
              </a:xfrm>
              <a:prstGeom prst="rect">
                <a:avLst/>
              </a:prstGeom>
              <a:blipFill rotWithShape="1">
                <a:blip r:embed="rId2"/>
                <a:stretch>
                  <a:fillRect l="-1857" t="-1092" r="-286"/>
                </a:stretch>
              </a:blipFill>
            </p:spPr>
            <p:txBody>
              <a:bodyPr/>
              <a:lstStyle/>
              <a:p>
                <a:r>
                  <a:rPr lang="en-US">
                    <a:noFill/>
                  </a:rPr>
                  <a:t> </a:t>
                </a:r>
              </a:p>
            </p:txBody>
          </p:sp>
        </mc:Fallback>
      </mc:AlternateContent>
    </p:spTree>
    <p:extLst>
      <p:ext uri="{BB962C8B-B14F-4D97-AF65-F5344CB8AC3E}">
        <p14:creationId xmlns:p14="http://schemas.microsoft.com/office/powerpoint/2010/main" val="353122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763000" cy="6801862"/>
              </a:xfrm>
              <a:prstGeom prst="rect">
                <a:avLst/>
              </a:prstGeom>
              <a:noFill/>
            </p:spPr>
            <p:txBody>
              <a:bodyPr wrap="square" rtlCol="0">
                <a:spAutoFit/>
              </a:bodyPr>
              <a:lstStyle/>
              <a:p>
                <a:pPr lvl="0"/>
                <a:r>
                  <a:rPr lang="en-US" sz="3200" dirty="0" smtClean="0"/>
                  <a:t>Farmer Myrtle Field grew two types of pumpkins to see which type yielded bigger pumpkins.  She grew 30 of the first type and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=110</m:t>
                    </m:r>
                  </m:oMath>
                </a14:m>
                <a:r>
                  <a:rPr lang="en-US" sz="3200" dirty="0"/>
                  <a:t> pounds with </a:t>
                </a:r>
                <a14:m>
                  <m:oMath xmlns:m="http://schemas.openxmlformats.org/officeDocument/2006/math">
                    <m:r>
                      <a:rPr lang="en-US" sz="3200" b="0" i="1" smtClean="0">
                        <a:latin typeface="Cambria Math"/>
                      </a:rPr>
                      <m:t>𝑠</m:t>
                    </m:r>
                    <m:r>
                      <a:rPr lang="en-US" sz="3200" b="0" i="1" smtClean="0">
                        <a:latin typeface="Cambria Math"/>
                      </a:rPr>
                      <m:t>=</m:t>
                    </m:r>
                  </m:oMath>
                </a14:m>
                <a:r>
                  <a:rPr lang="en-US" sz="3200" dirty="0" smtClean="0"/>
                  <a:t>13.  </a:t>
                </a:r>
                <a:r>
                  <a:rPr lang="en-US" sz="3200" dirty="0"/>
                  <a:t>She grew 31 of the second type </a:t>
                </a:r>
                <a:r>
                  <a:rPr lang="en-US" sz="3200" dirty="0" smtClean="0"/>
                  <a:t>and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=104</m:t>
                    </m:r>
                  </m:oMath>
                </a14:m>
                <a:r>
                  <a:rPr lang="en-US" sz="3200" dirty="0" smtClean="0"/>
                  <a:t> </a:t>
                </a:r>
                <a:r>
                  <a:rPr lang="en-US" sz="3200" dirty="0"/>
                  <a:t>pounds with </a:t>
                </a:r>
                <a14:m>
                  <m:oMath xmlns:m="http://schemas.openxmlformats.org/officeDocument/2006/math">
                    <m:r>
                      <a:rPr lang="en-US" sz="3200" b="0" i="1" smtClean="0">
                        <a:latin typeface="Cambria Math"/>
                      </a:rPr>
                      <m:t>𝑠</m:t>
                    </m:r>
                    <m:r>
                      <a:rPr lang="en-US" sz="3200" b="0" i="1" smtClean="0">
                        <a:latin typeface="Cambria Math"/>
                      </a:rPr>
                      <m:t>=12</m:t>
                    </m:r>
                  </m:oMath>
                </a14:m>
                <a:r>
                  <a:rPr lang="en-US" sz="3200" dirty="0"/>
                  <a:t> pounds</a:t>
                </a:r>
                <a:r>
                  <a:rPr lang="en-US" sz="3200" dirty="0" smtClean="0"/>
                  <a:t>.  The p-value is 0.0663. If </a:t>
                </a:r>
                <a14:m>
                  <m:oMath xmlns:m="http://schemas.openxmlformats.org/officeDocument/2006/math">
                    <m:r>
                      <a:rPr lang="en-US" sz="3200" i="1" smtClean="0">
                        <a:latin typeface="Cambria Math"/>
                        <a:ea typeface="Cambria Math"/>
                      </a:rPr>
                      <m:t>𝛼</m:t>
                    </m:r>
                    <m:r>
                      <a:rPr lang="en-US" sz="3200" b="0" i="1" smtClean="0">
                        <a:latin typeface="Cambria Math"/>
                        <a:ea typeface="Cambria Math"/>
                      </a:rPr>
                      <m:t>=0.05</m:t>
                    </m:r>
                  </m:oMath>
                </a14:m>
                <a:r>
                  <a:rPr lang="en-US" sz="3200" dirty="0" smtClean="0"/>
                  <a:t> then Myrtle concludes:</a:t>
                </a:r>
              </a:p>
              <a:p>
                <a:pPr lvl="0"/>
                <a:endParaRPr lang="en-US" sz="3200" dirty="0"/>
              </a:p>
              <a:p>
                <a:endParaRPr lang="en-US" dirty="0"/>
              </a:p>
              <a:p>
                <a:pPr marL="914400" lvl="1" indent="-457200">
                  <a:buFont typeface="+mj-lt"/>
                  <a:buAutoNum type="alphaUcPeriod"/>
                </a:pPr>
                <a:r>
                  <a:rPr lang="en-US" sz="2000" dirty="0"/>
                  <a:t>Mean weight of pumpkin type </a:t>
                </a:r>
                <a:r>
                  <a:rPr lang="en-US" sz="2000" dirty="0" smtClean="0"/>
                  <a:t>1 </a:t>
                </a:r>
                <a:r>
                  <a:rPr lang="en-US" sz="2000" dirty="0"/>
                  <a:t>= mean weight of pumpkin type </a:t>
                </a:r>
                <a:r>
                  <a:rPr lang="en-US" sz="2000" dirty="0" smtClean="0"/>
                  <a:t>2</a:t>
                </a:r>
              </a:p>
              <a:p>
                <a:pPr marL="914400" lvl="1" indent="-457200">
                  <a:buFont typeface="+mj-lt"/>
                  <a:buAutoNum type="alphaUcPeriod"/>
                </a:pPr>
                <a:r>
                  <a:rPr lang="en-US" sz="2000" dirty="0" smtClean="0"/>
                  <a:t>Mean </a:t>
                </a:r>
                <a:r>
                  <a:rPr lang="en-US" sz="2000" dirty="0"/>
                  <a:t>weight of pumpkin type </a:t>
                </a:r>
                <a:r>
                  <a:rPr lang="en-US" sz="2000" dirty="0" smtClean="0"/>
                  <a:t>1 </a:t>
                </a:r>
                <a:r>
                  <a:rPr lang="en-US" sz="2000" dirty="0"/>
                  <a:t>&gt; mean weight of pumpkin type </a:t>
                </a:r>
                <a:r>
                  <a:rPr lang="en-US" sz="2000" dirty="0" smtClean="0"/>
                  <a:t>2</a:t>
                </a:r>
                <a:endParaRPr lang="en-US" sz="2000" dirty="0"/>
              </a:p>
              <a:p>
                <a:pPr marL="914400" lvl="1" indent="-457200">
                  <a:buFont typeface="+mj-lt"/>
                  <a:buAutoNum type="alphaUcPeriod"/>
                </a:pPr>
                <a:r>
                  <a:rPr lang="en-US" sz="2000" dirty="0" smtClean="0"/>
                  <a:t>Mean </a:t>
                </a:r>
                <a:r>
                  <a:rPr lang="en-US" sz="2000" dirty="0"/>
                  <a:t>weight of pumpkin type </a:t>
                </a:r>
                <a:r>
                  <a:rPr lang="en-US" sz="2000" dirty="0" smtClean="0"/>
                  <a:t>1 </a:t>
                </a:r>
                <a:r>
                  <a:rPr lang="en-US" sz="2000" dirty="0"/>
                  <a:t>&lt; mean weight of pumpkin type </a:t>
                </a:r>
                <a:r>
                  <a:rPr lang="en-US" sz="2000" dirty="0" smtClean="0"/>
                  <a:t>2</a:t>
                </a:r>
                <a:endParaRPr lang="en-US" sz="2000" dirty="0"/>
              </a:p>
              <a:p>
                <a:pPr marL="914400" lvl="1" indent="-457200">
                  <a:buFont typeface="+mj-lt"/>
                  <a:buAutoNum type="alphaUcPeriod"/>
                </a:pPr>
                <a:r>
                  <a:rPr lang="en-US" sz="2000" dirty="0" smtClean="0"/>
                  <a:t>Mean </a:t>
                </a:r>
                <a:r>
                  <a:rPr lang="en-US" sz="2000" dirty="0"/>
                  <a:t>weight of pumpkin type </a:t>
                </a:r>
                <a:r>
                  <a:rPr lang="en-US" sz="2000" dirty="0" smtClean="0"/>
                  <a:t>1 </a:t>
                </a:r>
                <a:r>
                  <a:rPr lang="en-US" sz="2000" dirty="0"/>
                  <a:t>≠ mean weight of pumpkin type </a:t>
                </a:r>
                <a:r>
                  <a:rPr lang="en-US" sz="2000" dirty="0" smtClean="0"/>
                  <a:t>2</a:t>
                </a:r>
                <a:endParaRPr lang="en-US" sz="2000" dirty="0"/>
              </a:p>
              <a:p>
                <a:pPr lvl="0"/>
                <a:endParaRPr lang="en-US" sz="3200" dirty="0"/>
              </a:p>
              <a:p>
                <a:pPr lvl="0"/>
                <a:endParaRPr lang="en-US" sz="3200" i="1" dirty="0">
                  <a:latin typeface="Cambria Math"/>
                </a:endParaRPr>
              </a:p>
              <a:p>
                <a:pPr lvl="0"/>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763000" cy="6801862"/>
              </a:xfrm>
              <a:prstGeom prst="rect">
                <a:avLst/>
              </a:prstGeom>
              <a:blipFill rotWithShape="1">
                <a:blip r:embed="rId2"/>
                <a:stretch>
                  <a:fillRect l="-1739" t="-1166" r="-1460"/>
                </a:stretch>
              </a:blipFill>
            </p:spPr>
            <p:txBody>
              <a:bodyPr/>
              <a:lstStyle/>
              <a:p>
                <a:r>
                  <a:rPr lang="en-US">
                    <a:noFill/>
                  </a:rPr>
                  <a:t> </a:t>
                </a:r>
              </a:p>
            </p:txBody>
          </p:sp>
        </mc:Fallback>
      </mc:AlternateContent>
    </p:spTree>
    <p:extLst>
      <p:ext uri="{BB962C8B-B14F-4D97-AF65-F5344CB8AC3E}">
        <p14:creationId xmlns:p14="http://schemas.microsoft.com/office/powerpoint/2010/main" val="108511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6032421"/>
              </a:xfrm>
              <a:prstGeom prst="rect">
                <a:avLst/>
              </a:prstGeom>
              <a:noFill/>
            </p:spPr>
            <p:txBody>
              <a:bodyPr wrap="square" rtlCol="0">
                <a:spAutoFit/>
              </a:bodyPr>
              <a:lstStyle/>
              <a:p>
                <a:pPr lvl="0"/>
                <a:r>
                  <a:rPr lang="en-US" sz="2400" dirty="0" smtClean="0"/>
                  <a:t>Researchers are interested in comparing the mean age of buyers of new domestic cars to the mean age of buyers of new imported cars.  Suppose that they want to perform a hypothesis test to decide whether the mean age of buyers of new domestic cars (</a:t>
                </a:r>
                <a14:m>
                  <m:oMath xmlns:m="http://schemas.openxmlformats.org/officeDocument/2006/math">
                    <m:sSub>
                      <m:sSubPr>
                        <m:ctrlPr>
                          <a:rPr lang="en-US" sz="2400" i="1" smtClean="0">
                            <a:latin typeface="Cambria Math"/>
                          </a:rPr>
                        </m:ctrlPr>
                      </m:sSubPr>
                      <m:e>
                        <m:r>
                          <a:rPr lang="en-US" sz="2400" i="1" smtClean="0">
                            <a:latin typeface="Cambria Math"/>
                            <a:ea typeface="Cambria Math"/>
                          </a:rPr>
                          <m:t>𝜇</m:t>
                        </m:r>
                      </m:e>
                      <m:sub>
                        <m:r>
                          <a:rPr lang="en-US" sz="2400" b="0" i="1" smtClean="0">
                            <a:latin typeface="Cambria Math"/>
                          </a:rPr>
                          <m:t>1</m:t>
                        </m:r>
                      </m:sub>
                    </m:sSub>
                  </m:oMath>
                </a14:m>
                <a:r>
                  <a:rPr lang="en-US" sz="2400" dirty="0" smtClean="0"/>
                  <a:t>) is greater than the mean age of buyers of new imported cars </a:t>
                </a:r>
                <a:r>
                  <a:rPr lang="en-US" sz="2400" dirty="0"/>
                  <a:t>(</a:t>
                </a:r>
                <a14:m>
                  <m:oMath xmlns:m="http://schemas.openxmlformats.org/officeDocument/2006/math">
                    <m:sSub>
                      <m:sSubPr>
                        <m:ctrlPr>
                          <a:rPr lang="en-US" sz="2400" i="1">
                            <a:latin typeface="Cambria Math"/>
                          </a:rPr>
                        </m:ctrlPr>
                      </m:sSubPr>
                      <m:e>
                        <m:r>
                          <a:rPr lang="en-US" sz="2400" i="1">
                            <a:latin typeface="Cambria Math"/>
                            <a:ea typeface="Cambria Math"/>
                          </a:rPr>
                          <m:t>𝜇</m:t>
                        </m:r>
                      </m:e>
                      <m:sub>
                        <m:r>
                          <a:rPr lang="en-US" sz="2400" b="0" i="1" smtClean="0">
                            <a:latin typeface="Cambria Math"/>
                            <a:ea typeface="Cambria Math"/>
                          </a:rPr>
                          <m:t>2</m:t>
                        </m:r>
                      </m:sub>
                    </m:sSub>
                  </m:oMath>
                </a14:m>
                <a:r>
                  <a:rPr lang="en-US" sz="2400" dirty="0"/>
                  <a:t>) </a:t>
                </a:r>
                <a:r>
                  <a:rPr lang="en-US" sz="2400" dirty="0" smtClean="0"/>
                  <a:t>.  The correct hypotheses are:</a:t>
                </a:r>
                <a:endParaRPr lang="en-US" sz="2400" dirty="0"/>
              </a:p>
              <a:p>
                <a:endParaRPr lang="en-US" sz="3200" dirty="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b="0" i="1" smtClean="0">
                        <a:latin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6032421"/>
              </a:xfrm>
              <a:prstGeom prst="rect">
                <a:avLst/>
              </a:prstGeom>
              <a:blipFill rotWithShape="1">
                <a:blip r:embed="rId2"/>
                <a:stretch>
                  <a:fillRect l="-1034" t="-809"/>
                </a:stretch>
              </a:blipFill>
            </p:spPr>
            <p:txBody>
              <a:bodyPr/>
              <a:lstStyle/>
              <a:p>
                <a:r>
                  <a:rPr lang="en-US">
                    <a:noFill/>
                  </a:rPr>
                  <a:t> </a:t>
                </a:r>
              </a:p>
            </p:txBody>
          </p:sp>
        </mc:Fallback>
      </mc:AlternateContent>
    </p:spTree>
    <p:extLst>
      <p:ext uri="{BB962C8B-B14F-4D97-AF65-F5344CB8AC3E}">
        <p14:creationId xmlns:p14="http://schemas.microsoft.com/office/powerpoint/2010/main" val="149644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5970865"/>
              </a:xfrm>
              <a:prstGeom prst="rect">
                <a:avLst/>
              </a:prstGeom>
              <a:noFill/>
            </p:spPr>
            <p:txBody>
              <a:bodyPr wrap="square" rtlCol="0">
                <a:spAutoFit/>
              </a:bodyPr>
              <a:lstStyle/>
              <a:p>
                <a:pPr lvl="0"/>
                <a:r>
                  <a:rPr lang="en-US" sz="2800" dirty="0" smtClean="0"/>
                  <a:t>Researchers studied two subspecies of dark-eyed juncos.  One of the subspecies migrates each year and the other does not migrate.  A hypothesis test is to be performed to decide whether the mean wing lengths for the two subspecies are different.  The correct hypotheses are:</a:t>
                </a:r>
                <a:endParaRPr lang="en-US" sz="2800" dirty="0"/>
              </a:p>
              <a:p>
                <a:endParaRPr lang="en-US" sz="3200" dirty="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b="0" i="1" smtClean="0">
                        <a:latin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5970865"/>
              </a:xfrm>
              <a:prstGeom prst="rect">
                <a:avLst/>
              </a:prstGeom>
              <a:blipFill rotWithShape="1">
                <a:blip r:embed="rId2"/>
                <a:stretch>
                  <a:fillRect l="-1379" t="-919"/>
                </a:stretch>
              </a:blipFill>
            </p:spPr>
            <p:txBody>
              <a:bodyPr/>
              <a:lstStyle/>
              <a:p>
                <a:r>
                  <a:rPr lang="en-US">
                    <a:noFill/>
                  </a:rPr>
                  <a:t> </a:t>
                </a:r>
              </a:p>
            </p:txBody>
          </p:sp>
        </mc:Fallback>
      </mc:AlternateContent>
    </p:spTree>
    <p:extLst>
      <p:ext uri="{BB962C8B-B14F-4D97-AF65-F5344CB8AC3E}">
        <p14:creationId xmlns:p14="http://schemas.microsoft.com/office/powerpoint/2010/main" val="264187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5970865"/>
              </a:xfrm>
              <a:prstGeom prst="rect">
                <a:avLst/>
              </a:prstGeom>
              <a:noFill/>
            </p:spPr>
            <p:txBody>
              <a:bodyPr wrap="square" rtlCol="0">
                <a:spAutoFit/>
              </a:bodyPr>
              <a:lstStyle/>
              <a:p>
                <a:pPr lvl="0"/>
                <a:r>
                  <a:rPr lang="en-US" sz="2800" dirty="0" smtClean="0"/>
                  <a:t>An issue of USA Today discussed the amounts spent by teens and adults at shopping malls.  Suppose that we want to perform a hypothesis test to decide whether the mean amount spent by teens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 </a:t>
                </a:r>
                <a:r>
                  <a:rPr lang="en-US" sz="2800" dirty="0" smtClean="0"/>
                  <a:t>is less than the mean amount spent by adults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The correct hypotheses are:</a:t>
                </a:r>
                <a:endParaRPr lang="en-US" sz="2800" dirty="0"/>
              </a:p>
              <a:p>
                <a:endParaRPr lang="en-US" sz="3200" dirty="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b="0" i="1" smtClean="0">
                        <a:latin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5970865"/>
              </a:xfrm>
              <a:prstGeom prst="rect">
                <a:avLst/>
              </a:prstGeom>
              <a:blipFill rotWithShape="1">
                <a:blip r:embed="rId2"/>
                <a:stretch>
                  <a:fillRect l="-1379" t="-919" r="-69"/>
                </a:stretch>
              </a:blipFill>
            </p:spPr>
            <p:txBody>
              <a:bodyPr/>
              <a:lstStyle/>
              <a:p>
                <a:r>
                  <a:rPr lang="en-US">
                    <a:noFill/>
                  </a:rPr>
                  <a:t> </a:t>
                </a:r>
              </a:p>
            </p:txBody>
          </p:sp>
        </mc:Fallback>
      </mc:AlternateContent>
    </p:spTree>
    <p:extLst>
      <p:ext uri="{BB962C8B-B14F-4D97-AF65-F5344CB8AC3E}">
        <p14:creationId xmlns:p14="http://schemas.microsoft.com/office/powerpoint/2010/main" val="394870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6401753"/>
              </a:xfrm>
              <a:prstGeom prst="rect">
                <a:avLst/>
              </a:prstGeom>
              <a:noFill/>
            </p:spPr>
            <p:txBody>
              <a:bodyPr wrap="square" rtlCol="0">
                <a:spAutoFit/>
              </a:bodyPr>
              <a:lstStyle/>
              <a:p>
                <a:pPr lvl="0"/>
                <a:r>
                  <a:rPr lang="en-US" sz="2800" dirty="0" smtClean="0"/>
                  <a:t>The U.S. Bureau of Prisons publishes data on the times served by prisoners released from federal institutions for the first time.  Researchers want to see if there is evidence to conclude that the mean time served for fraud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a:t>
                </a:r>
                <a:r>
                  <a:rPr lang="en-US" sz="2800" dirty="0" smtClean="0"/>
                  <a:t> is less than that for firearms offenses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The correct hypotheses are:</a:t>
                </a:r>
                <a:endParaRPr lang="en-US" sz="2800" dirty="0"/>
              </a:p>
              <a:p>
                <a:endParaRPr lang="en-US" sz="3200" dirty="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b="0" i="1" smtClean="0">
                        <a:latin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6401753"/>
              </a:xfrm>
              <a:prstGeom prst="rect">
                <a:avLst/>
              </a:prstGeom>
              <a:blipFill rotWithShape="1">
                <a:blip r:embed="rId2"/>
                <a:stretch>
                  <a:fillRect l="-1379" t="-857" r="-759"/>
                </a:stretch>
              </a:blipFill>
            </p:spPr>
            <p:txBody>
              <a:bodyPr/>
              <a:lstStyle/>
              <a:p>
                <a:r>
                  <a:rPr lang="en-US">
                    <a:noFill/>
                  </a:rPr>
                  <a:t> </a:t>
                </a:r>
              </a:p>
            </p:txBody>
          </p:sp>
        </mc:Fallback>
      </mc:AlternateContent>
    </p:spTree>
    <p:extLst>
      <p:ext uri="{BB962C8B-B14F-4D97-AF65-F5344CB8AC3E}">
        <p14:creationId xmlns:p14="http://schemas.microsoft.com/office/powerpoint/2010/main" val="340953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6894195"/>
              </a:xfrm>
              <a:prstGeom prst="rect">
                <a:avLst/>
              </a:prstGeom>
              <a:noFill/>
            </p:spPr>
            <p:txBody>
              <a:bodyPr wrap="square" rtlCol="0">
                <a:spAutoFit/>
              </a:bodyPr>
              <a:lstStyle/>
              <a:p>
                <a:pPr lvl="0"/>
                <a:r>
                  <a:rPr lang="en-US" sz="2800" dirty="0" smtClean="0"/>
                  <a:t>Researchers want to see if there is evidence to conclude that the mean time served for fraud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a:t>
                </a:r>
                <a:r>
                  <a:rPr lang="en-US" sz="2800" dirty="0" smtClean="0"/>
                  <a:t> is less than that for firearms offenses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i="1" dirty="0"/>
                  <a:t> </a:t>
                </a:r>
                <a:r>
                  <a:rPr lang="en-US" sz="2800" dirty="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&lt;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smtClean="0"/>
                  <a:t>.  The sample information is: </a:t>
                </a:r>
                <a14:m>
                  <m:oMath xmlns:m="http://schemas.openxmlformats.org/officeDocument/2006/math">
                    <m:sSub>
                      <m:sSubPr>
                        <m:ctrlPr>
                          <a:rPr lang="en-US" sz="2800" i="1" smtClean="0">
                            <a:latin typeface="Cambria Math"/>
                          </a:rPr>
                        </m:ctrlPr>
                      </m:sSubPr>
                      <m:e>
                        <m:acc>
                          <m:accPr>
                            <m:chr m:val="̅"/>
                            <m:ctrlPr>
                              <a:rPr lang="en-US" sz="2800" i="1" smtClean="0">
                                <a:latin typeface="Cambria Math"/>
                              </a:rPr>
                            </m:ctrlPr>
                          </m:accPr>
                          <m:e>
                            <m:r>
                              <a:rPr lang="en-US" sz="2800" b="0" i="1" smtClean="0">
                                <a:latin typeface="Cambria Math"/>
                              </a:rPr>
                              <m:t>𝑥</m:t>
                            </m:r>
                          </m:e>
                        </m:acc>
                      </m:e>
                      <m:sub>
                        <m:r>
                          <a:rPr lang="en-US" sz="2800" b="0" i="1" smtClean="0">
                            <a:latin typeface="Cambria Math"/>
                          </a:rPr>
                          <m:t>1</m:t>
                        </m:r>
                      </m:sub>
                    </m:sSub>
                    <m:r>
                      <a:rPr lang="en-US" sz="2800" b="0" i="1" smtClean="0">
                        <a:latin typeface="Cambria Math"/>
                      </a:rPr>
                      <m:t>=10.12</m:t>
                    </m:r>
                  </m:oMath>
                </a14:m>
                <a:r>
                  <a:rPr lang="en-US" sz="2800" dirty="0" smtClean="0"/>
                  <a:t>, </a:t>
                </a:r>
                <a14:m>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b="0" i="1" smtClean="0">
                                <a:latin typeface="Cambria Math"/>
                              </a:rPr>
                              <m:t>𝑠</m:t>
                            </m:r>
                          </m:e>
                        </m:acc>
                      </m:e>
                      <m:sub>
                        <m:r>
                          <a:rPr lang="en-US" sz="2800" i="1">
                            <a:latin typeface="Cambria Math"/>
                          </a:rPr>
                          <m:t>1</m:t>
                        </m:r>
                      </m:sub>
                    </m:sSub>
                    <m:r>
                      <a:rPr lang="en-US" sz="2800" i="1">
                        <a:latin typeface="Cambria Math"/>
                      </a:rPr>
                      <m:t>=</m:t>
                    </m:r>
                    <m:r>
                      <a:rPr lang="en-US" sz="2800" b="0" i="1" smtClean="0">
                        <a:latin typeface="Cambria Math"/>
                      </a:rPr>
                      <m:t>4.90</m:t>
                    </m:r>
                  </m:oMath>
                </a14:m>
                <a:r>
                  <a:rPr lang="en-US" sz="2800" dirty="0" smtClean="0"/>
                  <a:t>, </a:t>
                </a:r>
                <a14:m>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i="1">
                                <a:latin typeface="Cambria Math"/>
                              </a:rPr>
                              <m:t>𝑥</m:t>
                            </m:r>
                          </m:e>
                        </m:acc>
                      </m:e>
                      <m:sub>
                        <m:r>
                          <a:rPr lang="en-US" sz="2800" b="0" i="1" smtClean="0">
                            <a:latin typeface="Cambria Math"/>
                          </a:rPr>
                          <m:t>2</m:t>
                        </m:r>
                      </m:sub>
                    </m:sSub>
                    <m:r>
                      <a:rPr lang="en-US" sz="2800" i="1">
                        <a:latin typeface="Cambria Math"/>
                      </a:rPr>
                      <m:t>=</m:t>
                    </m:r>
                    <m:r>
                      <a:rPr lang="en-US" sz="2800" b="0" i="1" smtClean="0">
                        <a:latin typeface="Cambria Math"/>
                      </a:rPr>
                      <m:t>18.78</m:t>
                    </m:r>
                  </m:oMath>
                </a14:m>
                <a:r>
                  <a:rPr lang="en-US" sz="2800" dirty="0" smtClean="0"/>
                  <a:t>, </a:t>
                </a:r>
                <a14:m>
                  <m:oMath xmlns:m="http://schemas.openxmlformats.org/officeDocument/2006/math">
                    <m:sSub>
                      <m:sSubPr>
                        <m:ctrlPr>
                          <a:rPr lang="en-US" sz="2800" i="1">
                            <a:latin typeface="Cambria Math"/>
                          </a:rPr>
                        </m:ctrlPr>
                      </m:sSubPr>
                      <m:e>
                        <m:acc>
                          <m:accPr>
                            <m:chr m:val="̅"/>
                            <m:ctrlPr>
                              <a:rPr lang="en-US" sz="2800" i="1" smtClean="0">
                                <a:latin typeface="Cambria Math"/>
                              </a:rPr>
                            </m:ctrlPr>
                          </m:accPr>
                          <m:e>
                            <m:r>
                              <a:rPr lang="en-US" sz="2800" b="0" i="1" smtClean="0">
                                <a:latin typeface="Cambria Math"/>
                              </a:rPr>
                              <m:t>𝑠</m:t>
                            </m:r>
                          </m:e>
                        </m:acc>
                      </m:e>
                      <m:sub>
                        <m:r>
                          <a:rPr lang="en-US" sz="2800" b="0" i="1" smtClean="0">
                            <a:latin typeface="Cambria Math"/>
                          </a:rPr>
                          <m:t>2</m:t>
                        </m:r>
                      </m:sub>
                    </m:sSub>
                    <m:r>
                      <a:rPr lang="en-US" sz="2800" i="1">
                        <a:latin typeface="Cambria Math"/>
                      </a:rPr>
                      <m:t>=</m:t>
                    </m:r>
                    <m:r>
                      <a:rPr lang="en-US" sz="2800" b="0" i="1" smtClean="0">
                        <a:latin typeface="Cambria Math"/>
                      </a:rPr>
                      <m:t>4.64</m:t>
                    </m:r>
                  </m:oMath>
                </a14:m>
                <a:r>
                  <a:rPr lang="en-US" sz="2800" dirty="0" smtClean="0"/>
                  <a:t>, </a:t>
                </a:r>
                <a14:m>
                  <m:oMath xmlns:m="http://schemas.openxmlformats.org/officeDocument/2006/math">
                    <m:sSub>
                      <m:sSubPr>
                        <m:ctrlPr>
                          <a:rPr lang="en-US" sz="2800" i="1" smtClean="0">
                            <a:latin typeface="Cambria Math"/>
                          </a:rPr>
                        </m:ctrlPr>
                      </m:sSubPr>
                      <m:e>
                        <m:r>
                          <a:rPr lang="en-US" sz="2800" b="0" i="1" smtClean="0">
                            <a:latin typeface="Cambria Math"/>
                          </a:rPr>
                          <m:t>𝑛</m:t>
                        </m:r>
                      </m:e>
                      <m:sub>
                        <m:r>
                          <a:rPr lang="en-US" sz="2800" b="0" i="1" smtClean="0">
                            <a:latin typeface="Cambria Math"/>
                          </a:rPr>
                          <m:t>1</m:t>
                        </m:r>
                      </m:sub>
                    </m:sSub>
                    <m:r>
                      <a:rPr lang="en-US" sz="2800" b="0" i="1" smtClean="0">
                        <a:latin typeface="Cambria Math"/>
                      </a:rPr>
                      <m:t>=10</m:t>
                    </m:r>
                  </m:oMath>
                </a14:m>
                <a:r>
                  <a:rPr lang="en-US" sz="2800" dirty="0" smtClean="0"/>
                  <a:t>, and </a:t>
                </a:r>
                <a14:m>
                  <m:oMath xmlns:m="http://schemas.openxmlformats.org/officeDocument/2006/math">
                    <m:sSub>
                      <m:sSubPr>
                        <m:ctrlPr>
                          <a:rPr lang="en-US" sz="2800" i="1">
                            <a:latin typeface="Cambria Math"/>
                          </a:rPr>
                        </m:ctrlPr>
                      </m:sSubPr>
                      <m:e>
                        <m:r>
                          <a:rPr lang="en-US" sz="2800" i="1">
                            <a:latin typeface="Cambria Math"/>
                          </a:rPr>
                          <m:t>𝑛</m:t>
                        </m:r>
                      </m:e>
                      <m:sub>
                        <m:r>
                          <a:rPr lang="en-US" sz="2800" b="0" i="1" smtClean="0">
                            <a:latin typeface="Cambria Math"/>
                          </a:rPr>
                          <m:t>2</m:t>
                        </m:r>
                      </m:sub>
                    </m:sSub>
                    <m:r>
                      <a:rPr lang="en-US" sz="2800" i="1">
                        <a:latin typeface="Cambria Math"/>
                      </a:rPr>
                      <m:t>=</m:t>
                    </m:r>
                  </m:oMath>
                </a14:m>
                <a:r>
                  <a:rPr lang="en-US" sz="2800" dirty="0" smtClean="0"/>
                  <a:t>10.  Conduct the appropriate test.  The p-value is:</a:t>
                </a:r>
              </a:p>
              <a:p>
                <a:pPr lvl="0"/>
                <a:endParaRPr lang="en-US" sz="3200" dirty="0"/>
              </a:p>
              <a:p>
                <a:pPr marL="971550" lvl="1" indent="-514350">
                  <a:buFont typeface="+mj-lt"/>
                  <a:buAutoNum type="alphaUcPeriod"/>
                </a:pPr>
                <a:r>
                  <a:rPr lang="en-US" sz="3200" dirty="0" smtClean="0"/>
                  <a:t>0.000371</a:t>
                </a:r>
              </a:p>
              <a:p>
                <a:pPr marL="971550" lvl="1" indent="-514350">
                  <a:buFont typeface="+mj-lt"/>
                  <a:buAutoNum type="alphaUcPeriod"/>
                </a:pPr>
                <a:r>
                  <a:rPr lang="en-US" sz="3200" dirty="0" smtClean="0"/>
                  <a:t>0.000369</a:t>
                </a:r>
              </a:p>
              <a:p>
                <a:pPr marL="971550" lvl="1" indent="-514350">
                  <a:buFont typeface="+mj-lt"/>
                  <a:buAutoNum type="alphaUcPeriod"/>
                </a:pPr>
                <a:r>
                  <a:rPr lang="en-US" sz="3200" dirty="0" smtClean="0"/>
                  <a:t>0.000742</a:t>
                </a:r>
              </a:p>
              <a:p>
                <a:pPr marL="971550" lvl="1" indent="-514350">
                  <a:buFont typeface="+mj-lt"/>
                  <a:buAutoNum type="alphaUcPeriod"/>
                </a:pPr>
                <a:r>
                  <a:rPr lang="en-US" sz="3200" dirty="0" smtClean="0"/>
                  <a:t>0.000738</a:t>
                </a:r>
              </a:p>
              <a:p>
                <a:pPr marL="971550" lvl="1" indent="-514350">
                  <a:buFont typeface="+mj-lt"/>
                  <a:buAutoNum type="alphaUcPeriod"/>
                </a:pPr>
                <a:r>
                  <a:rPr lang="en-US" sz="3200" dirty="0" smtClean="0"/>
                  <a:t>None of the above</a:t>
                </a:r>
              </a:p>
              <a:p>
                <a:pPr marL="971550" lvl="1" indent="-514350">
                  <a:buFont typeface="+mj-lt"/>
                  <a:buAutoNum type="alphaUcPeriod"/>
                </a:pPr>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6894195"/>
              </a:xfrm>
              <a:prstGeom prst="rect">
                <a:avLst/>
              </a:prstGeom>
              <a:blipFill rotWithShape="1">
                <a:blip r:embed="rId2"/>
                <a:stretch>
                  <a:fillRect l="-1379" t="-796" r="-828"/>
                </a:stretch>
              </a:blipFill>
            </p:spPr>
            <p:txBody>
              <a:bodyPr/>
              <a:lstStyle/>
              <a:p>
                <a:r>
                  <a:rPr lang="en-US">
                    <a:noFill/>
                  </a:rPr>
                  <a:t> </a:t>
                </a:r>
              </a:p>
            </p:txBody>
          </p:sp>
        </mc:Fallback>
      </mc:AlternateContent>
    </p:spTree>
    <p:extLst>
      <p:ext uri="{BB962C8B-B14F-4D97-AF65-F5344CB8AC3E}">
        <p14:creationId xmlns:p14="http://schemas.microsoft.com/office/powerpoint/2010/main" val="217807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6894195"/>
              </a:xfrm>
              <a:prstGeom prst="rect">
                <a:avLst/>
              </a:prstGeom>
              <a:noFill/>
            </p:spPr>
            <p:txBody>
              <a:bodyPr wrap="square" rtlCol="0">
                <a:spAutoFit/>
              </a:bodyPr>
              <a:lstStyle/>
              <a:p>
                <a:pPr lvl="0"/>
                <a:r>
                  <a:rPr lang="en-US" sz="2800" dirty="0" smtClean="0"/>
                  <a:t>Researchers want to see if there is evidence to conclude that the mean time served for fraud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a:t>
                </a:r>
                <a:r>
                  <a:rPr lang="en-US" sz="2800" dirty="0" smtClean="0"/>
                  <a:t> is less than that for firearms offenses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i="1" dirty="0"/>
                  <a:t> </a:t>
                </a:r>
                <a:r>
                  <a:rPr lang="en-US" sz="2800" dirty="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&lt;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smtClean="0"/>
                  <a:t>.  The sample information is: </a:t>
                </a:r>
                <a14:m>
                  <m:oMath xmlns:m="http://schemas.openxmlformats.org/officeDocument/2006/math">
                    <m:sSub>
                      <m:sSubPr>
                        <m:ctrlPr>
                          <a:rPr lang="en-US" sz="2800" i="1" smtClean="0">
                            <a:latin typeface="Cambria Math"/>
                          </a:rPr>
                        </m:ctrlPr>
                      </m:sSubPr>
                      <m:e>
                        <m:acc>
                          <m:accPr>
                            <m:chr m:val="̅"/>
                            <m:ctrlPr>
                              <a:rPr lang="en-US" sz="2800" i="1" smtClean="0">
                                <a:latin typeface="Cambria Math"/>
                              </a:rPr>
                            </m:ctrlPr>
                          </m:accPr>
                          <m:e>
                            <m:r>
                              <a:rPr lang="en-US" sz="2800" b="0" i="1" smtClean="0">
                                <a:latin typeface="Cambria Math"/>
                              </a:rPr>
                              <m:t>𝑥</m:t>
                            </m:r>
                          </m:e>
                        </m:acc>
                      </m:e>
                      <m:sub>
                        <m:r>
                          <a:rPr lang="en-US" sz="2800" b="0" i="1" smtClean="0">
                            <a:latin typeface="Cambria Math"/>
                          </a:rPr>
                          <m:t>1</m:t>
                        </m:r>
                      </m:sub>
                    </m:sSub>
                    <m:r>
                      <a:rPr lang="en-US" sz="2800" b="0" i="1" smtClean="0">
                        <a:latin typeface="Cambria Math"/>
                      </a:rPr>
                      <m:t>=10.12</m:t>
                    </m:r>
                  </m:oMath>
                </a14:m>
                <a:r>
                  <a:rPr lang="en-US" sz="2800" dirty="0" smtClean="0"/>
                  <a:t>, </a:t>
                </a:r>
                <a14:m>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b="0" i="1" smtClean="0">
                                <a:latin typeface="Cambria Math"/>
                              </a:rPr>
                              <m:t>𝑠</m:t>
                            </m:r>
                          </m:e>
                        </m:acc>
                      </m:e>
                      <m:sub>
                        <m:r>
                          <a:rPr lang="en-US" sz="2800" i="1">
                            <a:latin typeface="Cambria Math"/>
                          </a:rPr>
                          <m:t>1</m:t>
                        </m:r>
                      </m:sub>
                    </m:sSub>
                    <m:r>
                      <a:rPr lang="en-US" sz="2800" i="1">
                        <a:latin typeface="Cambria Math"/>
                      </a:rPr>
                      <m:t>=</m:t>
                    </m:r>
                    <m:r>
                      <a:rPr lang="en-US" sz="2800" b="0" i="1" smtClean="0">
                        <a:latin typeface="Cambria Math"/>
                      </a:rPr>
                      <m:t>4.90</m:t>
                    </m:r>
                  </m:oMath>
                </a14:m>
                <a:r>
                  <a:rPr lang="en-US" sz="2800" dirty="0" smtClean="0"/>
                  <a:t>, </a:t>
                </a:r>
                <a14:m>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i="1">
                                <a:latin typeface="Cambria Math"/>
                              </a:rPr>
                              <m:t>𝑥</m:t>
                            </m:r>
                          </m:e>
                        </m:acc>
                      </m:e>
                      <m:sub>
                        <m:r>
                          <a:rPr lang="en-US" sz="2800" b="0" i="1" smtClean="0">
                            <a:latin typeface="Cambria Math"/>
                          </a:rPr>
                          <m:t>2</m:t>
                        </m:r>
                      </m:sub>
                    </m:sSub>
                    <m:r>
                      <a:rPr lang="en-US" sz="2800" i="1">
                        <a:latin typeface="Cambria Math"/>
                      </a:rPr>
                      <m:t>=</m:t>
                    </m:r>
                    <m:r>
                      <a:rPr lang="en-US" sz="2800" b="0" i="1" smtClean="0">
                        <a:latin typeface="Cambria Math"/>
                      </a:rPr>
                      <m:t>18.78</m:t>
                    </m:r>
                  </m:oMath>
                </a14:m>
                <a:r>
                  <a:rPr lang="en-US" sz="2800" dirty="0" smtClean="0"/>
                  <a:t>, </a:t>
                </a:r>
                <a14:m>
                  <m:oMath xmlns:m="http://schemas.openxmlformats.org/officeDocument/2006/math">
                    <m:sSub>
                      <m:sSubPr>
                        <m:ctrlPr>
                          <a:rPr lang="en-US" sz="2800" i="1">
                            <a:latin typeface="Cambria Math"/>
                          </a:rPr>
                        </m:ctrlPr>
                      </m:sSubPr>
                      <m:e>
                        <m:acc>
                          <m:accPr>
                            <m:chr m:val="̅"/>
                            <m:ctrlPr>
                              <a:rPr lang="en-US" sz="2800" i="1" smtClean="0">
                                <a:latin typeface="Cambria Math"/>
                              </a:rPr>
                            </m:ctrlPr>
                          </m:accPr>
                          <m:e>
                            <m:r>
                              <a:rPr lang="en-US" sz="2800" b="0" i="1" smtClean="0">
                                <a:latin typeface="Cambria Math"/>
                              </a:rPr>
                              <m:t>𝑠</m:t>
                            </m:r>
                          </m:e>
                        </m:acc>
                      </m:e>
                      <m:sub>
                        <m:r>
                          <a:rPr lang="en-US" sz="2800" b="0" i="1" smtClean="0">
                            <a:latin typeface="Cambria Math"/>
                          </a:rPr>
                          <m:t>2</m:t>
                        </m:r>
                      </m:sub>
                    </m:sSub>
                    <m:r>
                      <a:rPr lang="en-US" sz="2800" i="1">
                        <a:latin typeface="Cambria Math"/>
                      </a:rPr>
                      <m:t>=</m:t>
                    </m:r>
                    <m:r>
                      <a:rPr lang="en-US" sz="2800" b="0" i="1" smtClean="0">
                        <a:latin typeface="Cambria Math"/>
                      </a:rPr>
                      <m:t>4.64</m:t>
                    </m:r>
                  </m:oMath>
                </a14:m>
                <a:r>
                  <a:rPr lang="en-US" sz="2800" dirty="0" smtClean="0"/>
                  <a:t>, </a:t>
                </a:r>
                <a14:m>
                  <m:oMath xmlns:m="http://schemas.openxmlformats.org/officeDocument/2006/math">
                    <m:sSub>
                      <m:sSubPr>
                        <m:ctrlPr>
                          <a:rPr lang="en-US" sz="2800" i="1" smtClean="0">
                            <a:latin typeface="Cambria Math"/>
                          </a:rPr>
                        </m:ctrlPr>
                      </m:sSubPr>
                      <m:e>
                        <m:r>
                          <a:rPr lang="en-US" sz="2800" b="0" i="1" smtClean="0">
                            <a:latin typeface="Cambria Math"/>
                          </a:rPr>
                          <m:t>𝑛</m:t>
                        </m:r>
                      </m:e>
                      <m:sub>
                        <m:r>
                          <a:rPr lang="en-US" sz="2800" b="0" i="1" smtClean="0">
                            <a:latin typeface="Cambria Math"/>
                          </a:rPr>
                          <m:t>1</m:t>
                        </m:r>
                      </m:sub>
                    </m:sSub>
                    <m:r>
                      <a:rPr lang="en-US" sz="2800" b="0" i="1" smtClean="0">
                        <a:latin typeface="Cambria Math"/>
                      </a:rPr>
                      <m:t>=10</m:t>
                    </m:r>
                  </m:oMath>
                </a14:m>
                <a:r>
                  <a:rPr lang="en-US" sz="2800" dirty="0" smtClean="0"/>
                  <a:t>, and </a:t>
                </a:r>
                <a14:m>
                  <m:oMath xmlns:m="http://schemas.openxmlformats.org/officeDocument/2006/math">
                    <m:sSub>
                      <m:sSubPr>
                        <m:ctrlPr>
                          <a:rPr lang="en-US" sz="2800" i="1">
                            <a:latin typeface="Cambria Math"/>
                          </a:rPr>
                        </m:ctrlPr>
                      </m:sSubPr>
                      <m:e>
                        <m:r>
                          <a:rPr lang="en-US" sz="2800" i="1">
                            <a:latin typeface="Cambria Math"/>
                          </a:rPr>
                          <m:t>𝑛</m:t>
                        </m:r>
                      </m:e>
                      <m:sub>
                        <m:r>
                          <a:rPr lang="en-US" sz="2800" b="0" i="1" smtClean="0">
                            <a:latin typeface="Cambria Math"/>
                          </a:rPr>
                          <m:t>2</m:t>
                        </m:r>
                      </m:sub>
                    </m:sSub>
                    <m:r>
                      <a:rPr lang="en-US" sz="2800" i="1">
                        <a:latin typeface="Cambria Math"/>
                      </a:rPr>
                      <m:t>=</m:t>
                    </m:r>
                  </m:oMath>
                </a14:m>
                <a:r>
                  <a:rPr lang="en-US" sz="2800" dirty="0" smtClean="0"/>
                  <a:t>10.  Compute the appropriate test.  The p-value is 0.000371.  The correct decision is:</a:t>
                </a:r>
              </a:p>
              <a:p>
                <a:pPr lvl="0"/>
                <a:endParaRPr lang="en-US" sz="3200" dirty="0"/>
              </a:p>
              <a:p>
                <a:pPr marL="971550" lvl="1" indent="-514350">
                  <a:buFont typeface="+mj-lt"/>
                  <a:buAutoNum type="alphaUcPeriod"/>
                </a:pPr>
                <a:r>
                  <a:rPr lang="en-US" sz="3200" dirty="0" smtClean="0"/>
                  <a:t>Mean time served for fraud is greater than that for firearms</a:t>
                </a:r>
              </a:p>
              <a:p>
                <a:pPr marL="971550" lvl="1" indent="-514350">
                  <a:buFont typeface="+mj-lt"/>
                  <a:buAutoNum type="alphaUcPeriod"/>
                </a:pPr>
                <a:r>
                  <a:rPr lang="en-US" sz="3200" dirty="0" smtClean="0"/>
                  <a:t>Mean time served for fraud is less than that for firearms</a:t>
                </a:r>
              </a:p>
              <a:p>
                <a:pPr marL="971550" lvl="1" indent="-514350">
                  <a:buFont typeface="+mj-lt"/>
                  <a:buAutoNum type="alphaUcPeriod"/>
                </a:pPr>
                <a:r>
                  <a:rPr lang="en-US" sz="3200" dirty="0" smtClean="0"/>
                  <a:t>Mean time served for fraud is the same as that for firearms</a:t>
                </a:r>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6894195"/>
              </a:xfrm>
              <a:prstGeom prst="rect">
                <a:avLst/>
              </a:prstGeom>
              <a:blipFill rotWithShape="1">
                <a:blip r:embed="rId2"/>
                <a:stretch>
                  <a:fillRect l="-1379" t="-796" r="-2207"/>
                </a:stretch>
              </a:blipFill>
            </p:spPr>
            <p:txBody>
              <a:bodyPr/>
              <a:lstStyle/>
              <a:p>
                <a:r>
                  <a:rPr lang="en-US">
                    <a:noFill/>
                  </a:rPr>
                  <a:t> </a:t>
                </a:r>
              </a:p>
            </p:txBody>
          </p:sp>
        </mc:Fallback>
      </mc:AlternateContent>
    </p:spTree>
    <p:extLst>
      <p:ext uri="{BB962C8B-B14F-4D97-AF65-F5344CB8AC3E}">
        <p14:creationId xmlns:p14="http://schemas.microsoft.com/office/powerpoint/2010/main" val="120894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839200" cy="1292662"/>
          </a:xfrm>
          <a:prstGeom prst="rect">
            <a:avLst/>
          </a:prstGeom>
          <a:noFill/>
        </p:spPr>
        <p:txBody>
          <a:bodyPr wrap="square" rtlCol="0">
            <a:spAutoFit/>
          </a:bodyPr>
          <a:lstStyle/>
          <a:p>
            <a:pPr lvl="0"/>
            <a:r>
              <a:rPr lang="en-US" sz="2800" dirty="0" smtClean="0"/>
              <a:t>Sex and Direction – Problem in book</a:t>
            </a:r>
            <a:endParaRPr lang="en-US" sz="3200" dirty="0" smtClean="0"/>
          </a:p>
          <a:p>
            <a:pPr marL="800100" lvl="1" indent="-342900">
              <a:buFont typeface="+mj-lt"/>
              <a:buAutoNum type="alphaUcPeriod"/>
            </a:pPr>
            <a:endParaRPr lang="en-US" sz="3200" dirty="0"/>
          </a:p>
          <a:p>
            <a:endParaRPr lang="en-US" dirty="0"/>
          </a:p>
        </p:txBody>
      </p:sp>
    </p:spTree>
    <p:extLst>
      <p:ext uri="{BB962C8B-B14F-4D97-AF65-F5344CB8AC3E}">
        <p14:creationId xmlns:p14="http://schemas.microsoft.com/office/powerpoint/2010/main" val="410894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534400" cy="6555641"/>
          </a:xfrm>
          <a:prstGeom prst="rect">
            <a:avLst/>
          </a:prstGeom>
          <a:noFill/>
        </p:spPr>
        <p:txBody>
          <a:bodyPr wrap="square" rtlCol="0">
            <a:spAutoFit/>
          </a:bodyPr>
          <a:lstStyle/>
          <a:p>
            <a:pPr lvl="0"/>
            <a:r>
              <a:rPr lang="en-US" sz="2400" dirty="0"/>
              <a:t>Farmer Myrtle Field grew two types of pumpkins to see which type yielded bigger pumpkins.  She grew 30 of the first type and </a:t>
            </a:r>
            <a:r>
              <a:rPr lang="en-US" sz="2400" dirty="0" smtClean="0"/>
              <a:t>she </a:t>
            </a:r>
            <a:r>
              <a:rPr lang="en-US" sz="2400" dirty="0"/>
              <a:t>grew 31 of the second </a:t>
            </a:r>
            <a:r>
              <a:rPr lang="en-US" sz="2400" dirty="0" smtClean="0"/>
              <a:t>type.  If </a:t>
            </a:r>
            <a:r>
              <a:rPr lang="en-US" sz="2400" dirty="0"/>
              <a:t>Ms. Field wished to test whether or not the two pumpkin types yielded, on average, pumpkins of the same weight  then the appropriate null hypothesis would be</a:t>
            </a:r>
            <a:r>
              <a:rPr lang="en-US" sz="2400" dirty="0" smtClean="0"/>
              <a:t>:</a:t>
            </a:r>
          </a:p>
          <a:p>
            <a:pPr lvl="0"/>
            <a:endParaRPr lang="en-US" sz="2400" dirty="0"/>
          </a:p>
          <a:p>
            <a:endParaRPr lang="en-US" sz="2400" dirty="0"/>
          </a:p>
          <a:p>
            <a:pPr marL="800100" lvl="1" indent="-342900">
              <a:buFont typeface="+mj-lt"/>
              <a:buAutoNum type="alphaUcPeriod"/>
            </a:pPr>
            <a:r>
              <a:rPr lang="en-US" sz="2400" dirty="0"/>
              <a:t>Mean weight of pumpkin type one = mean weight of pumpkin type </a:t>
            </a:r>
            <a:r>
              <a:rPr lang="en-US" sz="2400" dirty="0" smtClean="0"/>
              <a:t>two</a:t>
            </a:r>
          </a:p>
          <a:p>
            <a:pPr marL="800100" lvl="1" indent="-342900">
              <a:buFont typeface="+mj-lt"/>
              <a:buAutoNum type="alphaUcPeriod"/>
            </a:pPr>
            <a:r>
              <a:rPr lang="en-US" sz="2400" dirty="0" smtClean="0"/>
              <a:t>Mean </a:t>
            </a:r>
            <a:r>
              <a:rPr lang="en-US" sz="2400" dirty="0"/>
              <a:t>weight of pumpkin type one &gt; mean weight of pumpkin type </a:t>
            </a:r>
            <a:r>
              <a:rPr lang="en-US" sz="2400" dirty="0" smtClean="0"/>
              <a:t>two</a:t>
            </a:r>
          </a:p>
          <a:p>
            <a:pPr marL="800100" lvl="1" indent="-342900">
              <a:buFont typeface="+mj-lt"/>
              <a:buAutoNum type="alphaUcPeriod"/>
            </a:pPr>
            <a:r>
              <a:rPr lang="en-US" sz="2400" dirty="0" smtClean="0"/>
              <a:t>Mean </a:t>
            </a:r>
            <a:r>
              <a:rPr lang="en-US" sz="2400" dirty="0"/>
              <a:t>weight of pumpkin type one &lt; mean weight of pumpkin type </a:t>
            </a:r>
            <a:r>
              <a:rPr lang="en-US" sz="2400" dirty="0" smtClean="0"/>
              <a:t>two</a:t>
            </a:r>
          </a:p>
          <a:p>
            <a:pPr marL="800100" lvl="1" indent="-342900">
              <a:buFont typeface="+mj-lt"/>
              <a:buAutoNum type="alphaUcPeriod"/>
            </a:pPr>
            <a:r>
              <a:rPr lang="en-US" sz="2400" dirty="0" smtClean="0"/>
              <a:t>Mean </a:t>
            </a:r>
            <a:r>
              <a:rPr lang="en-US" sz="2400" dirty="0"/>
              <a:t>weight of pumpkin type one ≠ mean weight of pumpkin type </a:t>
            </a:r>
            <a:r>
              <a:rPr lang="en-US" sz="2400" dirty="0" smtClean="0"/>
              <a:t>two</a:t>
            </a:r>
          </a:p>
          <a:p>
            <a:pPr marL="800100" lvl="1" indent="-342900">
              <a:buFont typeface="+mj-lt"/>
              <a:buAutoNum type="alphaUcPeriod"/>
            </a:pPr>
            <a:r>
              <a:rPr lang="en-US" sz="2400" dirty="0" smtClean="0"/>
              <a:t>None </a:t>
            </a:r>
            <a:r>
              <a:rPr lang="en-US" sz="2400" dirty="0"/>
              <a:t>of the above</a:t>
            </a:r>
          </a:p>
          <a:p>
            <a:pPr lvl="0"/>
            <a:endParaRPr lang="en-US" dirty="0"/>
          </a:p>
          <a:p>
            <a:endParaRPr lang="en-US" dirty="0"/>
          </a:p>
        </p:txBody>
      </p:sp>
    </p:spTree>
    <p:extLst>
      <p:ext uri="{BB962C8B-B14F-4D97-AF65-F5344CB8AC3E}">
        <p14:creationId xmlns:p14="http://schemas.microsoft.com/office/powerpoint/2010/main" val="21366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839200" cy="6771084"/>
              </a:xfrm>
              <a:prstGeom prst="rect">
                <a:avLst/>
              </a:prstGeom>
              <a:noFill/>
            </p:spPr>
            <p:txBody>
              <a:bodyPr wrap="square" rtlCol="0">
                <a:spAutoFit/>
              </a:bodyPr>
              <a:lstStyle/>
              <a:p>
                <a:pPr lvl="0"/>
                <a:r>
                  <a:rPr lang="en-US" sz="2400" dirty="0" smtClean="0"/>
                  <a:t>Intervention program implemented to improve work conditions of bus drivers in Stockholm.  Intervention group of 10 drivers drove improved route (intervention group) and 31 drivers drove normal route (control group).  Drivers were assigned to each group randomly.  Heart rates of drivers during work were recorded.  Researchers want to see if there is evidence to conclude that the mean heart rate for intervention group </a:t>
                </a:r>
                <a:r>
                  <a:rPr lang="en-US" sz="2400" dirty="0"/>
                  <a:t>(</a:t>
                </a:r>
                <a14:m>
                  <m:oMath xmlns:m="http://schemas.openxmlformats.org/officeDocument/2006/math">
                    <m:sSub>
                      <m:sSubPr>
                        <m:ctrlPr>
                          <a:rPr lang="en-US" sz="2400" i="1">
                            <a:latin typeface="Cambria Math"/>
                          </a:rPr>
                        </m:ctrlPr>
                      </m:sSubPr>
                      <m:e>
                        <m:r>
                          <a:rPr lang="en-US" sz="2400" i="1">
                            <a:latin typeface="Cambria Math"/>
                            <a:ea typeface="Cambria Math"/>
                          </a:rPr>
                          <m:t>𝜇</m:t>
                        </m:r>
                      </m:e>
                      <m:sub>
                        <m:r>
                          <a:rPr lang="en-US" sz="2400" i="1">
                            <a:latin typeface="Cambria Math"/>
                          </a:rPr>
                          <m:t>1</m:t>
                        </m:r>
                      </m:sub>
                    </m:sSub>
                  </m:oMath>
                </a14:m>
                <a:r>
                  <a:rPr lang="en-US" sz="2400" dirty="0"/>
                  <a:t>)</a:t>
                </a:r>
                <a:r>
                  <a:rPr lang="en-US" sz="2400" dirty="0" smtClean="0"/>
                  <a:t> is less than that for control group </a:t>
                </a:r>
                <a:r>
                  <a:rPr lang="en-US" sz="2400" dirty="0"/>
                  <a:t>(</a:t>
                </a:r>
                <a14:m>
                  <m:oMath xmlns:m="http://schemas.openxmlformats.org/officeDocument/2006/math">
                    <m:sSub>
                      <m:sSubPr>
                        <m:ctrlPr>
                          <a:rPr lang="en-US" sz="2400" i="1">
                            <a:latin typeface="Cambria Math"/>
                          </a:rPr>
                        </m:ctrlPr>
                      </m:sSubPr>
                      <m:e>
                        <m:r>
                          <a:rPr lang="en-US" sz="2400" i="1">
                            <a:latin typeface="Cambria Math"/>
                            <a:ea typeface="Cambria Math"/>
                          </a:rPr>
                          <m:t>𝜇</m:t>
                        </m:r>
                      </m:e>
                      <m:sub>
                        <m:r>
                          <a:rPr lang="en-US" sz="2400" i="1">
                            <a:latin typeface="Cambria Math"/>
                            <a:ea typeface="Cambria Math"/>
                          </a:rPr>
                          <m:t>2</m:t>
                        </m:r>
                      </m:sub>
                    </m:sSub>
                  </m:oMath>
                </a14:m>
                <a:r>
                  <a:rPr lang="en-US" sz="2400" dirty="0"/>
                  <a:t>)</a:t>
                </a:r>
                <a:r>
                  <a:rPr lang="en-US" sz="2400" dirty="0" smtClean="0"/>
                  <a:t>.  The correct hypotheses are:</a:t>
                </a:r>
                <a:endParaRPr lang="en-US" sz="2400" dirty="0"/>
              </a:p>
              <a:p>
                <a:endParaRPr lang="en-US" sz="3200" dirty="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smtClean="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b="0" i="1" smtClean="0">
                        <a:latin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839200" cy="6771084"/>
              </a:xfrm>
              <a:prstGeom prst="rect">
                <a:avLst/>
              </a:prstGeom>
              <a:blipFill rotWithShape="1">
                <a:blip r:embed="rId2"/>
                <a:stretch>
                  <a:fillRect l="-1034" t="-721" r="-1793"/>
                </a:stretch>
              </a:blipFill>
            </p:spPr>
            <p:txBody>
              <a:bodyPr/>
              <a:lstStyle/>
              <a:p>
                <a:r>
                  <a:rPr lang="en-US">
                    <a:noFill/>
                  </a:rPr>
                  <a:t> </a:t>
                </a:r>
              </a:p>
            </p:txBody>
          </p:sp>
        </mc:Fallback>
      </mc:AlternateContent>
    </p:spTree>
    <p:extLst>
      <p:ext uri="{BB962C8B-B14F-4D97-AF65-F5344CB8AC3E}">
        <p14:creationId xmlns:p14="http://schemas.microsoft.com/office/powerpoint/2010/main" val="3200769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533400"/>
                <a:ext cx="8839200" cy="4739759"/>
              </a:xfrm>
              <a:prstGeom prst="rect">
                <a:avLst/>
              </a:prstGeom>
              <a:noFill/>
            </p:spPr>
            <p:txBody>
              <a:bodyPr wrap="square" rtlCol="0">
                <a:spAutoFit/>
              </a:bodyPr>
              <a:lstStyle/>
              <a:p>
                <a:r>
                  <a:rPr lang="en-US" sz="2800" dirty="0" smtClean="0"/>
                  <a:t>Researchers want to see if there is evidence to conclude that the mean heart rate for intervention group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a:t>
                </a:r>
                <a:r>
                  <a:rPr lang="en-US" sz="2800" dirty="0" smtClean="0"/>
                  <a:t> is less than that for control group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i="1" dirty="0"/>
                  <a:t> </a:t>
                </a:r>
                <a:r>
                  <a:rPr lang="en-US" sz="2800" dirty="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&lt;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  The sample information is: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𝑥</m:t>
                            </m:r>
                          </m:e>
                        </m:acc>
                      </m:e>
                      <m:sub>
                        <m:r>
                          <a:rPr lang="en-US" sz="2800" i="1">
                            <a:latin typeface="Cambria Math"/>
                          </a:rPr>
                          <m:t>1</m:t>
                        </m:r>
                      </m:sub>
                    </m:sSub>
                    <m:r>
                      <a:rPr lang="en-US" sz="2800" i="1">
                        <a:latin typeface="Cambria Math"/>
                      </a:rPr>
                      <m:t>=</m:t>
                    </m:r>
                    <m:r>
                      <a:rPr lang="en-US" sz="2800" b="0" i="1" smtClean="0">
                        <a:latin typeface="Cambria Math"/>
                      </a:rPr>
                      <m:t>67.90</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𝑠</m:t>
                            </m:r>
                          </m:e>
                        </m:acc>
                      </m:e>
                      <m:sub>
                        <m:r>
                          <a:rPr lang="en-US" sz="2800" i="1">
                            <a:latin typeface="Cambria Math"/>
                          </a:rPr>
                          <m:t>1</m:t>
                        </m:r>
                      </m:sub>
                    </m:sSub>
                    <m:r>
                      <a:rPr lang="en-US" sz="2800" i="1">
                        <a:latin typeface="Cambria Math"/>
                      </a:rPr>
                      <m:t>=</m:t>
                    </m:r>
                    <m:r>
                      <a:rPr lang="en-US" sz="2800" b="0" i="1" smtClean="0">
                        <a:latin typeface="Cambria Math"/>
                      </a:rPr>
                      <m:t>5.49</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𝑥</m:t>
                            </m:r>
                          </m:e>
                        </m:acc>
                      </m:e>
                      <m:sub>
                        <m:r>
                          <a:rPr lang="en-US" sz="2800" i="1">
                            <a:latin typeface="Cambria Math"/>
                          </a:rPr>
                          <m:t>2</m:t>
                        </m:r>
                      </m:sub>
                    </m:sSub>
                    <m:r>
                      <a:rPr lang="en-US" sz="2800" i="1">
                        <a:latin typeface="Cambria Math"/>
                      </a:rPr>
                      <m:t>=</m:t>
                    </m:r>
                    <m:r>
                      <a:rPr lang="en-US" sz="2800" b="0" i="1" smtClean="0">
                        <a:latin typeface="Cambria Math"/>
                      </a:rPr>
                      <m:t>66.81</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𝑠</m:t>
                            </m:r>
                          </m:e>
                        </m:acc>
                      </m:e>
                      <m:sub>
                        <m:r>
                          <a:rPr lang="en-US" sz="2800" i="1">
                            <a:latin typeface="Cambria Math"/>
                          </a:rPr>
                          <m:t>2</m:t>
                        </m:r>
                      </m:sub>
                    </m:sSub>
                    <m:r>
                      <a:rPr lang="en-US" sz="2800" i="1">
                        <a:latin typeface="Cambria Math"/>
                      </a:rPr>
                      <m:t>=</m:t>
                    </m:r>
                  </m:oMath>
                </a14:m>
                <a:r>
                  <a:rPr lang="en-US" sz="2800" dirty="0" smtClean="0"/>
                  <a:t>9.04, </a:t>
                </a:r>
                <a14:m>
                  <m:oMath xmlns:m="http://schemas.openxmlformats.org/officeDocument/2006/math">
                    <m:sSub>
                      <m:sSubPr>
                        <m:ctrlPr>
                          <a:rPr lang="en-US" sz="2800" i="1">
                            <a:latin typeface="Cambria Math"/>
                          </a:rPr>
                        </m:ctrlPr>
                      </m:sSubPr>
                      <m:e>
                        <m:r>
                          <a:rPr lang="en-US" sz="2800" i="1">
                            <a:latin typeface="Cambria Math"/>
                          </a:rPr>
                          <m:t>𝑛</m:t>
                        </m:r>
                      </m:e>
                      <m:sub>
                        <m:r>
                          <a:rPr lang="en-US" sz="2800" i="1">
                            <a:latin typeface="Cambria Math"/>
                          </a:rPr>
                          <m:t>1</m:t>
                        </m:r>
                      </m:sub>
                    </m:sSub>
                    <m:r>
                      <a:rPr lang="en-US" sz="2800" i="1">
                        <a:latin typeface="Cambria Math"/>
                      </a:rPr>
                      <m:t>=</m:t>
                    </m:r>
                  </m:oMath>
                </a14:m>
                <a:r>
                  <a:rPr lang="en-US" sz="2800" dirty="0" smtClean="0"/>
                  <a:t>10, </a:t>
                </a:r>
                <a:r>
                  <a:rPr lang="en-US" sz="2800" dirty="0"/>
                  <a:t>and </a:t>
                </a:r>
                <a14:m>
                  <m:oMath xmlns:m="http://schemas.openxmlformats.org/officeDocument/2006/math">
                    <m:sSub>
                      <m:sSubPr>
                        <m:ctrlPr>
                          <a:rPr lang="en-US" sz="2800" i="1">
                            <a:latin typeface="Cambria Math"/>
                          </a:rPr>
                        </m:ctrlPr>
                      </m:sSubPr>
                      <m:e>
                        <m:r>
                          <a:rPr lang="en-US" sz="2800" i="1">
                            <a:latin typeface="Cambria Math"/>
                          </a:rPr>
                          <m:t>𝑛</m:t>
                        </m:r>
                      </m:e>
                      <m:sub>
                        <m:r>
                          <a:rPr lang="en-US" sz="2800" i="1">
                            <a:latin typeface="Cambria Math"/>
                          </a:rPr>
                          <m:t>2</m:t>
                        </m:r>
                      </m:sub>
                    </m:sSub>
                    <m:r>
                      <a:rPr lang="en-US" sz="2800" i="1">
                        <a:latin typeface="Cambria Math"/>
                      </a:rPr>
                      <m:t>=</m:t>
                    </m:r>
                  </m:oMath>
                </a14:m>
                <a:r>
                  <a:rPr lang="en-US" sz="2800" dirty="0" smtClean="0"/>
                  <a:t>31.  Conduct the </a:t>
                </a:r>
                <a:r>
                  <a:rPr lang="en-US" sz="2800" dirty="0"/>
                  <a:t>appropriate test</a:t>
                </a:r>
                <a:r>
                  <a:rPr lang="en-US" sz="2800" dirty="0" smtClean="0"/>
                  <a:t>.</a:t>
                </a:r>
              </a:p>
              <a:p>
                <a:endParaRPr lang="en-US" sz="2800" dirty="0"/>
              </a:p>
              <a:p>
                <a:r>
                  <a:rPr lang="en-US" sz="2800" dirty="0" smtClean="0"/>
                  <a:t>Before we compute the p-value, do you notice anything about the data?</a:t>
                </a:r>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533400"/>
                <a:ext cx="8839200" cy="4739759"/>
              </a:xfrm>
              <a:prstGeom prst="rect">
                <a:avLst/>
              </a:prstGeom>
              <a:blipFill rotWithShape="1">
                <a:blip r:embed="rId2"/>
                <a:stretch>
                  <a:fillRect l="-1379" t="-1158" r="-2414"/>
                </a:stretch>
              </a:blipFill>
            </p:spPr>
            <p:txBody>
              <a:bodyPr/>
              <a:lstStyle/>
              <a:p>
                <a:r>
                  <a:rPr lang="en-US">
                    <a:noFill/>
                  </a:rPr>
                  <a:t> </a:t>
                </a:r>
              </a:p>
            </p:txBody>
          </p:sp>
        </mc:Fallback>
      </mc:AlternateContent>
    </p:spTree>
    <p:extLst>
      <p:ext uri="{BB962C8B-B14F-4D97-AF65-F5344CB8AC3E}">
        <p14:creationId xmlns:p14="http://schemas.microsoft.com/office/powerpoint/2010/main" val="423326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533400"/>
                <a:ext cx="8839200" cy="6340197"/>
              </a:xfrm>
              <a:prstGeom prst="rect">
                <a:avLst/>
              </a:prstGeom>
              <a:noFill/>
            </p:spPr>
            <p:txBody>
              <a:bodyPr wrap="square" rtlCol="0">
                <a:spAutoFit/>
              </a:bodyPr>
              <a:lstStyle/>
              <a:p>
                <a:r>
                  <a:rPr lang="en-US" sz="2800" dirty="0" smtClean="0"/>
                  <a:t>Researchers want to see if there is evidence to conclude that the mean heart rate for intervention group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a:t>
                </a:r>
                <a:r>
                  <a:rPr lang="en-US" sz="2800" dirty="0" smtClean="0"/>
                  <a:t> is less than that for control group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i="1" dirty="0"/>
                  <a:t> </a:t>
                </a:r>
                <a:r>
                  <a:rPr lang="en-US" sz="2800" dirty="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&lt;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  The sample information is: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𝑥</m:t>
                            </m:r>
                          </m:e>
                        </m:acc>
                      </m:e>
                      <m:sub>
                        <m:r>
                          <a:rPr lang="en-US" sz="2800" i="1">
                            <a:latin typeface="Cambria Math"/>
                          </a:rPr>
                          <m:t>1</m:t>
                        </m:r>
                      </m:sub>
                    </m:sSub>
                    <m:r>
                      <a:rPr lang="en-US" sz="2800" i="1">
                        <a:latin typeface="Cambria Math"/>
                      </a:rPr>
                      <m:t>=</m:t>
                    </m:r>
                    <m:r>
                      <a:rPr lang="en-US" sz="2800" b="0" i="1" smtClean="0">
                        <a:latin typeface="Cambria Math"/>
                      </a:rPr>
                      <m:t>67.90</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𝑠</m:t>
                            </m:r>
                          </m:e>
                        </m:acc>
                      </m:e>
                      <m:sub>
                        <m:r>
                          <a:rPr lang="en-US" sz="2800" i="1">
                            <a:latin typeface="Cambria Math"/>
                          </a:rPr>
                          <m:t>1</m:t>
                        </m:r>
                      </m:sub>
                    </m:sSub>
                    <m:r>
                      <a:rPr lang="en-US" sz="2800" i="1">
                        <a:latin typeface="Cambria Math"/>
                      </a:rPr>
                      <m:t>=</m:t>
                    </m:r>
                    <m:r>
                      <a:rPr lang="en-US" sz="2800" b="0" i="1" smtClean="0">
                        <a:latin typeface="Cambria Math"/>
                      </a:rPr>
                      <m:t>5.49</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𝑥</m:t>
                            </m:r>
                          </m:e>
                        </m:acc>
                      </m:e>
                      <m:sub>
                        <m:r>
                          <a:rPr lang="en-US" sz="2800" i="1">
                            <a:latin typeface="Cambria Math"/>
                          </a:rPr>
                          <m:t>2</m:t>
                        </m:r>
                      </m:sub>
                    </m:sSub>
                    <m:r>
                      <a:rPr lang="en-US" sz="2800" i="1">
                        <a:latin typeface="Cambria Math"/>
                      </a:rPr>
                      <m:t>=</m:t>
                    </m:r>
                    <m:r>
                      <a:rPr lang="en-US" sz="2800" b="0" i="1" smtClean="0">
                        <a:latin typeface="Cambria Math"/>
                      </a:rPr>
                      <m:t>66.81</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𝑠</m:t>
                            </m:r>
                          </m:e>
                        </m:acc>
                      </m:e>
                      <m:sub>
                        <m:r>
                          <a:rPr lang="en-US" sz="2800" i="1">
                            <a:latin typeface="Cambria Math"/>
                          </a:rPr>
                          <m:t>2</m:t>
                        </m:r>
                      </m:sub>
                    </m:sSub>
                    <m:r>
                      <a:rPr lang="en-US" sz="2800" i="1">
                        <a:latin typeface="Cambria Math"/>
                      </a:rPr>
                      <m:t>=</m:t>
                    </m:r>
                  </m:oMath>
                </a14:m>
                <a:r>
                  <a:rPr lang="en-US" sz="2800" dirty="0" smtClean="0"/>
                  <a:t>9.04, </a:t>
                </a:r>
                <a14:m>
                  <m:oMath xmlns:m="http://schemas.openxmlformats.org/officeDocument/2006/math">
                    <m:sSub>
                      <m:sSubPr>
                        <m:ctrlPr>
                          <a:rPr lang="en-US" sz="2800" i="1">
                            <a:latin typeface="Cambria Math"/>
                          </a:rPr>
                        </m:ctrlPr>
                      </m:sSubPr>
                      <m:e>
                        <m:r>
                          <a:rPr lang="en-US" sz="2800" i="1">
                            <a:latin typeface="Cambria Math"/>
                          </a:rPr>
                          <m:t>𝑛</m:t>
                        </m:r>
                      </m:e>
                      <m:sub>
                        <m:r>
                          <a:rPr lang="en-US" sz="2800" i="1">
                            <a:latin typeface="Cambria Math"/>
                          </a:rPr>
                          <m:t>1</m:t>
                        </m:r>
                      </m:sub>
                    </m:sSub>
                    <m:r>
                      <a:rPr lang="en-US" sz="2800" i="1">
                        <a:latin typeface="Cambria Math"/>
                      </a:rPr>
                      <m:t>=</m:t>
                    </m:r>
                  </m:oMath>
                </a14:m>
                <a:r>
                  <a:rPr lang="en-US" sz="2800" dirty="0" smtClean="0"/>
                  <a:t>10, </a:t>
                </a:r>
                <a:r>
                  <a:rPr lang="en-US" sz="2800" dirty="0"/>
                  <a:t>and </a:t>
                </a:r>
                <a14:m>
                  <m:oMath xmlns:m="http://schemas.openxmlformats.org/officeDocument/2006/math">
                    <m:sSub>
                      <m:sSubPr>
                        <m:ctrlPr>
                          <a:rPr lang="en-US" sz="2800" i="1">
                            <a:latin typeface="Cambria Math"/>
                          </a:rPr>
                        </m:ctrlPr>
                      </m:sSubPr>
                      <m:e>
                        <m:r>
                          <a:rPr lang="en-US" sz="2800" i="1">
                            <a:latin typeface="Cambria Math"/>
                          </a:rPr>
                          <m:t>𝑛</m:t>
                        </m:r>
                      </m:e>
                      <m:sub>
                        <m:r>
                          <a:rPr lang="en-US" sz="2800" i="1">
                            <a:latin typeface="Cambria Math"/>
                          </a:rPr>
                          <m:t>2</m:t>
                        </m:r>
                      </m:sub>
                    </m:sSub>
                    <m:r>
                      <a:rPr lang="en-US" sz="2800" i="1">
                        <a:latin typeface="Cambria Math"/>
                      </a:rPr>
                      <m:t>=</m:t>
                    </m:r>
                  </m:oMath>
                </a14:m>
                <a:r>
                  <a:rPr lang="en-US" sz="2800" dirty="0" smtClean="0"/>
                  <a:t>31.  Conduct the </a:t>
                </a:r>
                <a:r>
                  <a:rPr lang="en-US" sz="2800" dirty="0"/>
                  <a:t>appropriate test</a:t>
                </a:r>
                <a:r>
                  <a:rPr lang="en-US" sz="2800" dirty="0" smtClean="0"/>
                  <a:t>.  The p-value is:</a:t>
                </a:r>
              </a:p>
              <a:p>
                <a:endParaRPr lang="en-US" sz="2800" dirty="0"/>
              </a:p>
              <a:p>
                <a:pPr marL="971550" lvl="1" indent="-514350">
                  <a:buFont typeface="+mj-lt"/>
                  <a:buAutoNum type="alphaUcPeriod"/>
                </a:pPr>
                <a:r>
                  <a:rPr lang="en-US" sz="3200" dirty="0" smtClean="0"/>
                  <a:t>0.6748</a:t>
                </a:r>
              </a:p>
              <a:p>
                <a:pPr marL="971550" lvl="1" indent="-514350">
                  <a:buFont typeface="+mj-lt"/>
                  <a:buAutoNum type="alphaUcPeriod"/>
                </a:pPr>
                <a:r>
                  <a:rPr lang="en-US" sz="3200" dirty="0" smtClean="0"/>
                  <a:t>0.4586</a:t>
                </a:r>
              </a:p>
              <a:p>
                <a:pPr marL="971550" lvl="1" indent="-514350">
                  <a:buFont typeface="+mj-lt"/>
                  <a:buAutoNum type="alphaUcPeriod"/>
                </a:pPr>
                <a:r>
                  <a:rPr lang="en-US" sz="3200" dirty="0" smtClean="0"/>
                  <a:t>0.6504</a:t>
                </a:r>
              </a:p>
              <a:p>
                <a:pPr marL="971550" lvl="1" indent="-514350">
                  <a:buFont typeface="+mj-lt"/>
                  <a:buAutoNum type="alphaUcPeriod"/>
                </a:pPr>
                <a:r>
                  <a:rPr lang="en-US" sz="3200" dirty="0" smtClean="0"/>
                  <a:t>0.7218</a:t>
                </a:r>
              </a:p>
              <a:p>
                <a:pPr marL="971550" lvl="1" indent="-514350">
                  <a:buFont typeface="+mj-lt"/>
                  <a:buAutoNum type="alphaUcPeriod"/>
                </a:pPr>
                <a:r>
                  <a:rPr lang="en-US" sz="3200" dirty="0"/>
                  <a:t>5</a:t>
                </a:r>
                <a:endParaRPr lang="en-US" sz="3200" dirty="0" smtClean="0"/>
              </a:p>
              <a:p>
                <a:pPr marL="800100" lvl="1" indent="-342900">
                  <a:buFont typeface="+mj-lt"/>
                  <a:buAutoNum type="alphaUcPeriod"/>
                </a:pPr>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533400"/>
                <a:ext cx="8839200" cy="6340197"/>
              </a:xfrm>
              <a:prstGeom prst="rect">
                <a:avLst/>
              </a:prstGeom>
              <a:blipFill rotWithShape="1">
                <a:blip r:embed="rId2"/>
                <a:stretch>
                  <a:fillRect l="-1379" t="-865" r="-2414"/>
                </a:stretch>
              </a:blipFill>
            </p:spPr>
            <p:txBody>
              <a:bodyPr/>
              <a:lstStyle/>
              <a:p>
                <a:r>
                  <a:rPr lang="en-US">
                    <a:noFill/>
                  </a:rPr>
                  <a:t> </a:t>
                </a:r>
              </a:p>
            </p:txBody>
          </p:sp>
        </mc:Fallback>
      </mc:AlternateContent>
    </p:spTree>
    <p:extLst>
      <p:ext uri="{BB962C8B-B14F-4D97-AF65-F5344CB8AC3E}">
        <p14:creationId xmlns:p14="http://schemas.microsoft.com/office/powerpoint/2010/main" val="53859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533400"/>
                <a:ext cx="8839200" cy="4524315"/>
              </a:xfrm>
              <a:prstGeom prst="rect">
                <a:avLst/>
              </a:prstGeom>
              <a:noFill/>
            </p:spPr>
            <p:txBody>
              <a:bodyPr wrap="square" rtlCol="0">
                <a:spAutoFit/>
              </a:bodyPr>
              <a:lstStyle/>
              <a:p>
                <a:r>
                  <a:rPr lang="en-US" sz="2800" dirty="0" smtClean="0"/>
                  <a:t>Researchers want to see if there is evidence to conclude that the mean heart rate for intervention group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oMath>
                </a14:m>
                <a:r>
                  <a:rPr lang="en-US" sz="2800" dirty="0"/>
                  <a:t>)</a:t>
                </a:r>
                <a:r>
                  <a:rPr lang="en-US" sz="2800" dirty="0" smtClean="0"/>
                  <a:t> is less than that for control group </a:t>
                </a:r>
                <a:r>
                  <a:rPr lang="en-US" sz="2800" dirty="0"/>
                  <a:t>(</a:t>
                </a:r>
                <a14:m>
                  <m:oMath xmlns:m="http://schemas.openxmlformats.org/officeDocument/2006/math">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a:t>
                </a:r>
                <a:r>
                  <a:rPr lang="en-US" sz="2800" dirty="0" smtClean="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i="1" dirty="0"/>
                  <a:t> </a:t>
                </a:r>
                <a:r>
                  <a:rPr lang="en-US" sz="2800" dirty="0"/>
                  <a:t> </a:t>
                </a:r>
                <a14:m>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rPr>
                          <m:t>1</m:t>
                        </m:r>
                      </m:sub>
                    </m:sSub>
                    <m:r>
                      <a:rPr lang="en-US" sz="2800" i="1">
                        <a:latin typeface="Cambria Math"/>
                        <a:ea typeface="Cambria Math"/>
                      </a:rPr>
                      <m:t>&lt;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2</m:t>
                        </m:r>
                      </m:sub>
                    </m:sSub>
                  </m:oMath>
                </a14:m>
                <a:r>
                  <a:rPr lang="en-US" sz="2800" dirty="0"/>
                  <a:t>.  The sample information is: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𝑥</m:t>
                            </m:r>
                          </m:e>
                        </m:acc>
                      </m:e>
                      <m:sub>
                        <m:r>
                          <a:rPr lang="en-US" sz="2800" i="1">
                            <a:latin typeface="Cambria Math"/>
                          </a:rPr>
                          <m:t>1</m:t>
                        </m:r>
                      </m:sub>
                    </m:sSub>
                    <m:r>
                      <a:rPr lang="en-US" sz="2800" i="1">
                        <a:latin typeface="Cambria Math"/>
                      </a:rPr>
                      <m:t>=</m:t>
                    </m:r>
                    <m:r>
                      <a:rPr lang="en-US" sz="2800" b="0" i="1" smtClean="0">
                        <a:latin typeface="Cambria Math"/>
                      </a:rPr>
                      <m:t>67.90</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𝑠</m:t>
                            </m:r>
                          </m:e>
                        </m:acc>
                      </m:e>
                      <m:sub>
                        <m:r>
                          <a:rPr lang="en-US" sz="2800" i="1">
                            <a:latin typeface="Cambria Math"/>
                          </a:rPr>
                          <m:t>1</m:t>
                        </m:r>
                      </m:sub>
                    </m:sSub>
                    <m:r>
                      <a:rPr lang="en-US" sz="2800" i="1">
                        <a:latin typeface="Cambria Math"/>
                      </a:rPr>
                      <m:t>=</m:t>
                    </m:r>
                    <m:r>
                      <a:rPr lang="en-US" sz="2800" b="0" i="1" smtClean="0">
                        <a:latin typeface="Cambria Math"/>
                      </a:rPr>
                      <m:t>5.49</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𝑥</m:t>
                            </m:r>
                          </m:e>
                        </m:acc>
                      </m:e>
                      <m:sub>
                        <m:r>
                          <a:rPr lang="en-US" sz="2800" i="1">
                            <a:latin typeface="Cambria Math"/>
                          </a:rPr>
                          <m:t>2</m:t>
                        </m:r>
                      </m:sub>
                    </m:sSub>
                    <m:r>
                      <a:rPr lang="en-US" sz="2800" i="1">
                        <a:latin typeface="Cambria Math"/>
                      </a:rPr>
                      <m:t>=</m:t>
                    </m:r>
                    <m:r>
                      <a:rPr lang="en-US" sz="2800" b="0" i="1" smtClean="0">
                        <a:latin typeface="Cambria Math"/>
                      </a:rPr>
                      <m:t>66.81</m:t>
                    </m:r>
                  </m:oMath>
                </a14:m>
                <a:r>
                  <a:rPr lang="en-US" sz="2800" dirty="0"/>
                  <a:t>, </a:t>
                </a:r>
                <a14:m>
                  <m:oMath xmlns:m="http://schemas.openxmlformats.org/officeDocument/2006/math">
                    <m:sSub>
                      <m:sSubPr>
                        <m:ctrlPr>
                          <a:rPr lang="en-US" sz="2800" i="1">
                            <a:latin typeface="Cambria Math"/>
                          </a:rPr>
                        </m:ctrlPr>
                      </m:sSubPr>
                      <m:e>
                        <m:acc>
                          <m:accPr>
                            <m:chr m:val="̅"/>
                            <m:ctrlPr>
                              <a:rPr lang="en-US" sz="2800" i="1">
                                <a:latin typeface="Cambria Math"/>
                              </a:rPr>
                            </m:ctrlPr>
                          </m:accPr>
                          <m:e>
                            <m:r>
                              <a:rPr lang="en-US" sz="2800" i="1">
                                <a:latin typeface="Cambria Math"/>
                              </a:rPr>
                              <m:t>𝑠</m:t>
                            </m:r>
                          </m:e>
                        </m:acc>
                      </m:e>
                      <m:sub>
                        <m:r>
                          <a:rPr lang="en-US" sz="2800" i="1">
                            <a:latin typeface="Cambria Math"/>
                          </a:rPr>
                          <m:t>2</m:t>
                        </m:r>
                      </m:sub>
                    </m:sSub>
                    <m:r>
                      <a:rPr lang="en-US" sz="2800" i="1">
                        <a:latin typeface="Cambria Math"/>
                      </a:rPr>
                      <m:t>=</m:t>
                    </m:r>
                  </m:oMath>
                </a14:m>
                <a:r>
                  <a:rPr lang="en-US" sz="2800" dirty="0" smtClean="0"/>
                  <a:t>9.04, </a:t>
                </a:r>
                <a14:m>
                  <m:oMath xmlns:m="http://schemas.openxmlformats.org/officeDocument/2006/math">
                    <m:sSub>
                      <m:sSubPr>
                        <m:ctrlPr>
                          <a:rPr lang="en-US" sz="2800" i="1">
                            <a:latin typeface="Cambria Math"/>
                          </a:rPr>
                        </m:ctrlPr>
                      </m:sSubPr>
                      <m:e>
                        <m:r>
                          <a:rPr lang="en-US" sz="2800" i="1">
                            <a:latin typeface="Cambria Math"/>
                          </a:rPr>
                          <m:t>𝑛</m:t>
                        </m:r>
                      </m:e>
                      <m:sub>
                        <m:r>
                          <a:rPr lang="en-US" sz="2800" i="1">
                            <a:latin typeface="Cambria Math"/>
                          </a:rPr>
                          <m:t>1</m:t>
                        </m:r>
                      </m:sub>
                    </m:sSub>
                    <m:r>
                      <a:rPr lang="en-US" sz="2800" i="1">
                        <a:latin typeface="Cambria Math"/>
                      </a:rPr>
                      <m:t>=</m:t>
                    </m:r>
                  </m:oMath>
                </a14:m>
                <a:r>
                  <a:rPr lang="en-US" sz="2800" dirty="0" smtClean="0"/>
                  <a:t>10, </a:t>
                </a:r>
                <a:r>
                  <a:rPr lang="en-US" sz="2800" dirty="0"/>
                  <a:t>and </a:t>
                </a:r>
                <a14:m>
                  <m:oMath xmlns:m="http://schemas.openxmlformats.org/officeDocument/2006/math">
                    <m:sSub>
                      <m:sSubPr>
                        <m:ctrlPr>
                          <a:rPr lang="en-US" sz="2800" i="1">
                            <a:latin typeface="Cambria Math"/>
                          </a:rPr>
                        </m:ctrlPr>
                      </m:sSubPr>
                      <m:e>
                        <m:r>
                          <a:rPr lang="en-US" sz="2800" i="1">
                            <a:latin typeface="Cambria Math"/>
                          </a:rPr>
                          <m:t>𝑛</m:t>
                        </m:r>
                      </m:e>
                      <m:sub>
                        <m:r>
                          <a:rPr lang="en-US" sz="2800" i="1">
                            <a:latin typeface="Cambria Math"/>
                          </a:rPr>
                          <m:t>2</m:t>
                        </m:r>
                      </m:sub>
                    </m:sSub>
                    <m:r>
                      <a:rPr lang="en-US" sz="2800" i="1">
                        <a:latin typeface="Cambria Math"/>
                      </a:rPr>
                      <m:t>=</m:t>
                    </m:r>
                  </m:oMath>
                </a14:m>
                <a:r>
                  <a:rPr lang="en-US" sz="2800" dirty="0" smtClean="0"/>
                  <a:t>31.  Conduct the </a:t>
                </a:r>
                <a:r>
                  <a:rPr lang="en-US" sz="2800" dirty="0"/>
                  <a:t>appropriate test</a:t>
                </a:r>
                <a:r>
                  <a:rPr lang="en-US" sz="2800" dirty="0" smtClean="0"/>
                  <a:t>.  The p-value is 0.6748.  The correct decision is:</a:t>
                </a:r>
              </a:p>
              <a:p>
                <a:endParaRPr lang="en-US" sz="2800" dirty="0"/>
              </a:p>
              <a:p>
                <a:pPr marL="971550" lvl="1" indent="-514350">
                  <a:buFont typeface="+mj-lt"/>
                  <a:buAutoNum type="alphaUcPeriod"/>
                </a:pPr>
                <a:r>
                  <a:rPr lang="en-US" sz="3200" dirty="0" smtClean="0"/>
                  <a:t>The intervention program worked</a:t>
                </a:r>
                <a:endParaRPr lang="en-US" dirty="0"/>
              </a:p>
              <a:p>
                <a:pPr marL="971550" lvl="1" indent="-514350">
                  <a:buFont typeface="+mj-lt"/>
                  <a:buAutoNum type="alphaUcPeriod"/>
                </a:pPr>
                <a:r>
                  <a:rPr lang="en-US" sz="3200" dirty="0" smtClean="0"/>
                  <a:t>The intervention program did not work</a:t>
                </a:r>
              </a:p>
            </p:txBody>
          </p:sp>
        </mc:Choice>
        <mc:Fallback xmlns="">
          <p:sp>
            <p:nvSpPr>
              <p:cNvPr id="4" name="TextBox 3"/>
              <p:cNvSpPr txBox="1">
                <a:spLocks noRot="1" noChangeAspect="1" noMove="1" noResize="1" noEditPoints="1" noAdjustHandles="1" noChangeArrowheads="1" noChangeShapeType="1" noTextEdit="1"/>
              </p:cNvSpPr>
              <p:nvPr/>
            </p:nvSpPr>
            <p:spPr>
              <a:xfrm>
                <a:off x="152400" y="533400"/>
                <a:ext cx="8839200" cy="4524315"/>
              </a:xfrm>
              <a:prstGeom prst="rect">
                <a:avLst/>
              </a:prstGeom>
              <a:blipFill rotWithShape="1">
                <a:blip r:embed="rId2"/>
                <a:stretch>
                  <a:fillRect l="-1379" t="-1213" r="-2414" b="-3504"/>
                </a:stretch>
              </a:blipFill>
            </p:spPr>
            <p:txBody>
              <a:bodyPr/>
              <a:lstStyle/>
              <a:p>
                <a:r>
                  <a:rPr lang="en-US">
                    <a:noFill/>
                  </a:rPr>
                  <a:t> </a:t>
                </a:r>
              </a:p>
            </p:txBody>
          </p:sp>
        </mc:Fallback>
      </mc:AlternateContent>
    </p:spTree>
    <p:extLst>
      <p:ext uri="{BB962C8B-B14F-4D97-AF65-F5344CB8AC3E}">
        <p14:creationId xmlns:p14="http://schemas.microsoft.com/office/powerpoint/2010/main" val="314178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a:bodyPr>
          <a:lstStyle/>
          <a:p>
            <a:pPr algn="l"/>
            <a:r>
              <a:rPr lang="en-US" sz="3200" dirty="0" smtClean="0"/>
              <a:t>Assumption of the two-sample </a:t>
            </a:r>
            <a:r>
              <a:rPr lang="en-US" sz="3200" i="1" dirty="0" smtClean="0"/>
              <a:t>t</a:t>
            </a:r>
            <a:r>
              <a:rPr lang="en-US" sz="3200" dirty="0" smtClean="0"/>
              <a:t> hypothesis test in order for the decision to be valid:</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1981200"/>
                <a:ext cx="8686800" cy="4648200"/>
              </a:xfrm>
            </p:spPr>
            <p:txBody>
              <a:bodyPr>
                <a:normAutofit/>
              </a:bodyPr>
              <a:lstStyle/>
              <a:p>
                <a:pPr marL="914400" lvl="1" indent="-457200" algn="l">
                  <a:buFont typeface="Arial" pitchFamily="34" charset="0"/>
                  <a:buChar char="•"/>
                </a:pPr>
                <a:r>
                  <a:rPr lang="en-US" dirty="0" smtClean="0">
                    <a:solidFill>
                      <a:schemeClr val="tx1"/>
                    </a:solidFill>
                  </a:rPr>
                  <a:t>Random samples are independent of each other</a:t>
                </a:r>
              </a:p>
              <a:p>
                <a:pPr marL="914400" lvl="1" indent="-457200" algn="l">
                  <a:buFont typeface="Arial" pitchFamily="34" charset="0"/>
                  <a:buChar char="•"/>
                </a:pPr>
                <a:r>
                  <a:rPr lang="en-US" dirty="0" smtClean="0">
                    <a:solidFill>
                      <a:schemeClr val="tx1"/>
                    </a:solidFill>
                  </a:rPr>
                  <a:t>The random samples each came from a normal distribution OR each random sample size is </a:t>
                </a:r>
                <a14:m>
                  <m:oMath xmlns:m="http://schemas.openxmlformats.org/officeDocument/2006/math">
                    <m:r>
                      <a:rPr lang="en-US" b="0" i="1" smtClean="0">
                        <a:solidFill>
                          <a:schemeClr val="tx1"/>
                        </a:solidFill>
                        <a:latin typeface="Cambria Math"/>
                      </a:rPr>
                      <m:t>𝑛</m:t>
                    </m:r>
                    <m:r>
                      <a:rPr lang="en-US" b="0" i="1" smtClean="0">
                        <a:solidFill>
                          <a:schemeClr val="tx1"/>
                        </a:solidFill>
                        <a:latin typeface="Cambria Math"/>
                        <a:ea typeface="Cambria Math"/>
                      </a:rPr>
                      <m:t>≥30</m:t>
                    </m:r>
                  </m:oMath>
                </a14:m>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1981200"/>
                <a:ext cx="8686800" cy="4648200"/>
              </a:xfrm>
              <a:blipFill rotWithShape="1">
                <a:blip r:embed="rId2"/>
                <a:stretch>
                  <a:fillRect t="-1180"/>
                </a:stretch>
              </a:blipFill>
            </p:spPr>
            <p:txBody>
              <a:bodyPr/>
              <a:lstStyle/>
              <a:p>
                <a:r>
                  <a:rPr lang="en-US">
                    <a:noFill/>
                  </a:rPr>
                  <a:t> </a:t>
                </a:r>
              </a:p>
            </p:txBody>
          </p:sp>
        </mc:Fallback>
      </mc:AlternateContent>
    </p:spTree>
    <p:extLst>
      <p:ext uri="{BB962C8B-B14F-4D97-AF65-F5344CB8AC3E}">
        <p14:creationId xmlns:p14="http://schemas.microsoft.com/office/powerpoint/2010/main" val="2269450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609600"/>
                <a:ext cx="8458200" cy="1752600"/>
              </a:xfrm>
            </p:spPr>
            <p:txBody>
              <a:bodyPr>
                <a:normAutofit fontScale="90000"/>
              </a:bodyPr>
              <a:lstStyle/>
              <a:p>
                <a:pPr algn="l"/>
                <a:r>
                  <a:rPr lang="en-US" sz="3200" dirty="0" smtClean="0"/>
                  <a:t>A researcher has two independent random samples with sample sizes </a:t>
                </a:r>
                <a14:m>
                  <m:oMath xmlns:m="http://schemas.openxmlformats.org/officeDocument/2006/math">
                    <m:sSub>
                      <m:sSubPr>
                        <m:ctrlPr>
                          <a:rPr lang="en-US" sz="3200" i="1" smtClean="0">
                            <a:latin typeface="Cambria Math"/>
                          </a:rPr>
                        </m:ctrlPr>
                      </m:sSubPr>
                      <m:e>
                        <m:r>
                          <a:rPr lang="en-US" sz="3200" b="0" i="1" smtClean="0">
                            <a:latin typeface="Cambria Math"/>
                          </a:rPr>
                          <m:t>𝑛</m:t>
                        </m:r>
                      </m:e>
                      <m:sub>
                        <m:r>
                          <a:rPr lang="en-US" sz="3200" b="0" i="1" smtClean="0">
                            <a:latin typeface="Cambria Math"/>
                          </a:rPr>
                          <m:t>1</m:t>
                        </m:r>
                      </m:sub>
                    </m:sSub>
                    <m:r>
                      <a:rPr lang="en-US" sz="3200" b="0" i="1" smtClean="0">
                        <a:latin typeface="Cambria Math"/>
                      </a:rPr>
                      <m:t>=10</m:t>
                    </m:r>
                  </m:oMath>
                </a14:m>
                <a:r>
                  <a:rPr lang="en-US" sz="3200" dirty="0" smtClean="0"/>
                  <a:t> and </a:t>
                </a:r>
                <a14:m>
                  <m:oMath xmlns:m="http://schemas.openxmlformats.org/officeDocument/2006/math">
                    <m:sSub>
                      <m:sSubPr>
                        <m:ctrlPr>
                          <a:rPr lang="en-US" sz="3200" i="1" smtClean="0">
                            <a:latin typeface="Cambria Math"/>
                          </a:rPr>
                        </m:ctrlPr>
                      </m:sSubPr>
                      <m:e>
                        <m:r>
                          <a:rPr lang="en-US" sz="3200" b="0" i="1" smtClean="0">
                            <a:latin typeface="Cambria Math"/>
                          </a:rPr>
                          <m:t>𝑛</m:t>
                        </m:r>
                      </m:e>
                      <m:sub>
                        <m:r>
                          <a:rPr lang="en-US" sz="3200" b="0" i="1" smtClean="0">
                            <a:latin typeface="Cambria Math"/>
                          </a:rPr>
                          <m:t>2</m:t>
                        </m:r>
                      </m:sub>
                    </m:sSub>
                    <m:r>
                      <a:rPr lang="en-US" sz="3200" b="0" i="1" smtClean="0">
                        <a:latin typeface="Cambria Math"/>
                      </a:rPr>
                      <m:t>=10</m:t>
                    </m:r>
                  </m:oMath>
                </a14:m>
                <a:r>
                  <a:rPr lang="en-US" sz="3200" dirty="0" smtClean="0"/>
                  <a:t>.  Below are the normal probability plots for each sample.  The </a:t>
                </a:r>
                <a:r>
                  <a:rPr lang="en-US" sz="3200" i="1" dirty="0" smtClean="0"/>
                  <a:t>t</a:t>
                </a:r>
                <a:r>
                  <a:rPr lang="en-US" sz="3200" dirty="0" smtClean="0"/>
                  <a:t> distribution assumption for a two-sample </a:t>
                </a:r>
                <a:r>
                  <a:rPr lang="en-US" sz="3200" i="1" dirty="0" smtClean="0"/>
                  <a:t>t</a:t>
                </a:r>
                <a:r>
                  <a:rPr lang="en-US" sz="3200" dirty="0" smtClean="0"/>
                  <a:t> test is met.</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609600"/>
                <a:ext cx="8458200" cy="1752600"/>
              </a:xfrm>
              <a:blipFill rotWithShape="1">
                <a:blip r:embed="rId2"/>
                <a:stretch>
                  <a:fillRect l="-1586" t="-6597" r="-2451" b="-12847"/>
                </a:stretch>
              </a:blipFill>
            </p:spPr>
            <p:txBody>
              <a:bodyPr/>
              <a:lstStyle/>
              <a:p>
                <a:r>
                  <a:rPr lang="en-US">
                    <a:noFill/>
                  </a:rPr>
                  <a:t> </a:t>
                </a:r>
              </a:p>
            </p:txBody>
          </p:sp>
        </mc:Fallback>
      </mc:AlternateContent>
      <p:sp>
        <p:nvSpPr>
          <p:cNvPr id="3" name="Subtitle 2"/>
          <p:cNvSpPr>
            <a:spLocks noGrp="1"/>
          </p:cNvSpPr>
          <p:nvPr>
            <p:ph type="subTitle" idx="1"/>
          </p:nvPr>
        </p:nvSpPr>
        <p:spPr>
          <a:xfrm>
            <a:off x="228600" y="2514600"/>
            <a:ext cx="3200400" cy="1595534"/>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02" t="14715" r="17734" b="8303"/>
          <a:stretch/>
        </p:blipFill>
        <p:spPr bwMode="auto">
          <a:xfrm>
            <a:off x="4772361" y="3931919"/>
            <a:ext cx="3975399" cy="275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668" t="12999" r="17997" b="7001"/>
          <a:stretch/>
        </p:blipFill>
        <p:spPr bwMode="auto">
          <a:xfrm>
            <a:off x="609600" y="3931919"/>
            <a:ext cx="3792855" cy="275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79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153400" cy="3429000"/>
              </a:xfrm>
            </p:spPr>
            <p:txBody>
              <a:bodyPr>
                <a:normAutofit/>
              </a:bodyPr>
              <a:lstStyle/>
              <a:p>
                <a:pPr algn="l"/>
                <a:r>
                  <a:rPr lang="en-US" sz="3200" dirty="0" smtClean="0"/>
                  <a:t>A researcher has two independent random samples with sample sizes </a:t>
                </a:r>
                <a14:m>
                  <m:oMath xmlns:m="http://schemas.openxmlformats.org/officeDocument/2006/math">
                    <m:sSub>
                      <m:sSubPr>
                        <m:ctrlPr>
                          <a:rPr lang="en-US" sz="3200" i="1" smtClean="0">
                            <a:latin typeface="Cambria Math"/>
                          </a:rPr>
                        </m:ctrlPr>
                      </m:sSubPr>
                      <m:e>
                        <m:r>
                          <a:rPr lang="en-US" sz="3200" b="0" i="1" smtClean="0">
                            <a:latin typeface="Cambria Math"/>
                          </a:rPr>
                          <m:t>𝑛</m:t>
                        </m:r>
                      </m:e>
                      <m:sub>
                        <m:r>
                          <a:rPr lang="en-US" sz="3200" b="0" i="1" smtClean="0">
                            <a:latin typeface="Cambria Math"/>
                          </a:rPr>
                          <m:t>1</m:t>
                        </m:r>
                      </m:sub>
                    </m:sSub>
                    <m:r>
                      <a:rPr lang="en-US" sz="3200" b="0" i="1" smtClean="0">
                        <a:latin typeface="Cambria Math"/>
                      </a:rPr>
                      <m:t>=31</m:t>
                    </m:r>
                  </m:oMath>
                </a14:m>
                <a:r>
                  <a:rPr lang="en-US" sz="3200" dirty="0" smtClean="0"/>
                  <a:t> and </a:t>
                </a:r>
                <a14:m>
                  <m:oMath xmlns:m="http://schemas.openxmlformats.org/officeDocument/2006/math">
                    <m:sSub>
                      <m:sSubPr>
                        <m:ctrlPr>
                          <a:rPr lang="en-US" sz="3200" i="1" smtClean="0">
                            <a:latin typeface="Cambria Math"/>
                          </a:rPr>
                        </m:ctrlPr>
                      </m:sSubPr>
                      <m:e>
                        <m:r>
                          <a:rPr lang="en-US" sz="3200" b="0" i="1" smtClean="0">
                            <a:latin typeface="Cambria Math"/>
                          </a:rPr>
                          <m:t>𝑛</m:t>
                        </m:r>
                      </m:e>
                      <m:sub>
                        <m:r>
                          <a:rPr lang="en-US" sz="3200" b="0" i="1" smtClean="0">
                            <a:latin typeface="Cambria Math"/>
                          </a:rPr>
                          <m:t>2</m:t>
                        </m:r>
                      </m:sub>
                    </m:sSub>
                    <m:r>
                      <a:rPr lang="en-US" sz="3200" b="0" i="1" smtClean="0">
                        <a:latin typeface="Cambria Math"/>
                      </a:rPr>
                      <m:t>=</m:t>
                    </m:r>
                  </m:oMath>
                </a14:m>
                <a:r>
                  <a:rPr lang="en-US" sz="3200" dirty="0" smtClean="0"/>
                  <a:t>38.  The normal probability plots for each sample imply the samples are not from normal distributions.  The </a:t>
                </a:r>
                <a:r>
                  <a:rPr lang="en-US" sz="3200" i="1" dirty="0" smtClean="0"/>
                  <a:t>t</a:t>
                </a:r>
                <a:r>
                  <a:rPr lang="en-US" sz="3200" dirty="0" smtClean="0"/>
                  <a:t> distribution assumption for a two-sample </a:t>
                </a:r>
                <a:r>
                  <a:rPr lang="en-US" sz="3200" i="1" dirty="0" smtClean="0"/>
                  <a:t>t</a:t>
                </a:r>
                <a:r>
                  <a:rPr lang="en-US" sz="3200" dirty="0" smtClean="0"/>
                  <a:t> test is met.</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153400" cy="3429000"/>
              </a:xfrm>
              <a:blipFill rotWithShape="1">
                <a:blip r:embed="rId2"/>
                <a:stretch>
                  <a:fillRect l="-1945" r="-3964"/>
                </a:stretch>
              </a:blipFill>
            </p:spPr>
            <p:txBody>
              <a:bodyPr/>
              <a:lstStyle/>
              <a:p>
                <a:r>
                  <a:rPr lang="en-US">
                    <a:noFill/>
                  </a:rPr>
                  <a:t> </a:t>
                </a:r>
              </a:p>
            </p:txBody>
          </p:sp>
        </mc:Fallback>
      </mc:AlternateContent>
      <p:sp>
        <p:nvSpPr>
          <p:cNvPr id="3" name="Subtitle 2"/>
          <p:cNvSpPr>
            <a:spLocks noGrp="1"/>
          </p:cNvSpPr>
          <p:nvPr>
            <p:ph type="subTitle" idx="1"/>
          </p:nvPr>
        </p:nvSpPr>
        <p:spPr>
          <a:xfrm>
            <a:off x="152400" y="4876800"/>
            <a:ext cx="3200400" cy="1595534"/>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02935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153400" cy="3429000"/>
          </a:xfrm>
        </p:spPr>
        <p:txBody>
          <a:bodyPr>
            <a:normAutofit fontScale="90000"/>
          </a:bodyPr>
          <a:lstStyle/>
          <a:p>
            <a:pPr lvl="0" algn="l"/>
            <a:r>
              <a:rPr lang="en-US" sz="3200" dirty="0" smtClean="0"/>
              <a:t>Thirty </a:t>
            </a:r>
            <a:r>
              <a:rPr lang="en-US" sz="3200" dirty="0"/>
              <a:t>married couples are randomly selected.  </a:t>
            </a:r>
            <a:r>
              <a:rPr lang="en-US" sz="3200" dirty="0" smtClean="0"/>
              <a:t>The amount of TV the men view and the amount of TV the women view in a week is recorded.  Researchers want to </a:t>
            </a:r>
            <a:r>
              <a:rPr lang="en-US" sz="3200" dirty="0"/>
              <a:t>test the hypothesis that the mean amount of TV married men watch is less than the mean amount of TV married women </a:t>
            </a:r>
            <a:r>
              <a:rPr lang="en-US" sz="3200" dirty="0" smtClean="0"/>
              <a:t>watch. </a:t>
            </a:r>
            <a:r>
              <a:rPr lang="en-US" sz="3200" dirty="0"/>
              <a:t>The </a:t>
            </a:r>
            <a:r>
              <a:rPr lang="en-US" sz="3200" i="1" dirty="0"/>
              <a:t>t</a:t>
            </a:r>
            <a:r>
              <a:rPr lang="en-US" sz="3200" dirty="0"/>
              <a:t> distribution assumption for a two-sample </a:t>
            </a:r>
            <a:r>
              <a:rPr lang="en-US" sz="3200" i="1" dirty="0"/>
              <a:t>t</a:t>
            </a:r>
            <a:r>
              <a:rPr lang="en-US" sz="3200" dirty="0"/>
              <a:t> test is </a:t>
            </a:r>
            <a:r>
              <a:rPr lang="en-US" sz="3200" dirty="0" smtClean="0"/>
              <a:t>met. </a:t>
            </a:r>
            <a:r>
              <a:rPr lang="en-US" sz="3200" dirty="0"/>
              <a:t/>
            </a:r>
            <a:br>
              <a:rPr lang="en-US" sz="3200" dirty="0"/>
            </a:br>
            <a:endParaRPr lang="en-US" sz="3200" dirty="0"/>
          </a:p>
        </p:txBody>
      </p:sp>
      <p:sp>
        <p:nvSpPr>
          <p:cNvPr id="3" name="Subtitle 2"/>
          <p:cNvSpPr>
            <a:spLocks noGrp="1"/>
          </p:cNvSpPr>
          <p:nvPr>
            <p:ph type="subTitle" idx="1"/>
          </p:nvPr>
        </p:nvSpPr>
        <p:spPr>
          <a:xfrm>
            <a:off x="152400" y="4876800"/>
            <a:ext cx="3200400" cy="1595534"/>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54472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05800" cy="5867400"/>
          </a:xfrm>
        </p:spPr>
        <p:txBody>
          <a:bodyPr>
            <a:normAutofit/>
          </a:bodyPr>
          <a:lstStyle/>
          <a:p>
            <a:pPr lvl="0" algn="l"/>
            <a:r>
              <a:rPr lang="en-US" sz="3200" dirty="0" smtClean="0"/>
              <a:t>Thirty </a:t>
            </a:r>
            <a:r>
              <a:rPr lang="en-US" sz="3200" dirty="0"/>
              <a:t>married couples are randomly selected.  </a:t>
            </a:r>
            <a:r>
              <a:rPr lang="en-US" sz="3200" dirty="0" smtClean="0"/>
              <a:t>The amount of TV the men view and the amount of TV the women view in a week is recorded.  Researchers want to </a:t>
            </a:r>
            <a:r>
              <a:rPr lang="en-US" sz="3200" dirty="0"/>
              <a:t>test the hypothesis that the mean amount of TV married men watch is less than the mean amount of TV married women </a:t>
            </a:r>
            <a:r>
              <a:rPr lang="en-US" sz="3200" dirty="0" smtClean="0"/>
              <a:t>watch.</a:t>
            </a:r>
            <a:br>
              <a:rPr lang="en-US" sz="3200" dirty="0" smtClean="0"/>
            </a:br>
            <a:r>
              <a:rPr lang="en-US" sz="3200" dirty="0"/>
              <a:t/>
            </a:r>
            <a:br>
              <a:rPr lang="en-US" sz="3200" dirty="0"/>
            </a:br>
            <a:r>
              <a:rPr lang="en-US" sz="3200" dirty="0" smtClean="0"/>
              <a:t>This is called </a:t>
            </a:r>
            <a:r>
              <a:rPr lang="en-US" sz="3200" i="1" dirty="0" smtClean="0"/>
              <a:t>paired data</a:t>
            </a:r>
            <a:r>
              <a:rPr lang="en-US" sz="3200" dirty="0" smtClean="0"/>
              <a:t>.   A two-sample </a:t>
            </a:r>
            <a:r>
              <a:rPr lang="en-US" sz="3200" i="1" dirty="0" smtClean="0"/>
              <a:t>t</a:t>
            </a:r>
            <a:r>
              <a:rPr lang="en-US" sz="3200" dirty="0" smtClean="0"/>
              <a:t> test is not appropriate.  What can we do?</a:t>
            </a:r>
            <a:r>
              <a:rPr lang="en-US" sz="3200" dirty="0"/>
              <a:t/>
            </a:r>
            <a:br>
              <a:rPr lang="en-US" sz="3200" dirty="0"/>
            </a:br>
            <a:endParaRPr lang="en-US" sz="3200" dirty="0"/>
          </a:p>
        </p:txBody>
      </p:sp>
    </p:spTree>
    <p:extLst>
      <p:ext uri="{BB962C8B-B14F-4D97-AF65-F5344CB8AC3E}">
        <p14:creationId xmlns:p14="http://schemas.microsoft.com/office/powerpoint/2010/main" val="178959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305800" cy="5867400"/>
              </a:xfrm>
            </p:spPr>
            <p:txBody>
              <a:bodyPr>
                <a:normAutofit/>
              </a:bodyPr>
              <a:lstStyle/>
              <a:p>
                <a:pPr lvl="0" algn="l"/>
                <a:r>
                  <a:rPr lang="en-US" sz="3200" dirty="0" smtClean="0"/>
                  <a:t>Thirty </a:t>
                </a:r>
                <a:r>
                  <a:rPr lang="en-US" sz="3200" dirty="0"/>
                  <a:t>married couples are randomly selected.  </a:t>
                </a:r>
                <a:r>
                  <a:rPr lang="en-US" sz="3200" dirty="0" smtClean="0"/>
                  <a:t>The amount of TV the men view and the amount of TV the women view in a week is recorded.  Researchers want to </a:t>
                </a:r>
                <a:r>
                  <a:rPr lang="en-US" sz="3200" dirty="0"/>
                  <a:t>test the hypothesis that the mean amount of TV married men watch is less than the mean amount of TV married women </a:t>
                </a:r>
                <a:r>
                  <a:rPr lang="en-US" sz="3200" dirty="0" smtClean="0"/>
                  <a:t>watch.</a:t>
                </a:r>
                <a:br>
                  <a:rPr lang="en-US" sz="3200" dirty="0" smtClean="0"/>
                </a:br>
                <a:r>
                  <a:rPr lang="en-US" sz="3200" dirty="0"/>
                  <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𝑚𝑒𝑛</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b="0" i="1" smtClean="0">
                            <a:latin typeface="Cambria Math"/>
                            <a:ea typeface="Cambria Math"/>
                          </a:rPr>
                          <m:t>𝑤𝑜𝑚𝑒𝑛</m:t>
                        </m:r>
                      </m:sub>
                    </m:sSub>
                  </m:oMath>
                </a14:m>
                <a:r>
                  <a:rPr lang="en-US" sz="3200" i="1" dirty="0"/>
                  <a:t> </a:t>
                </a:r>
                <a:r>
                  <a:rPr lang="en-US" sz="3200" dirty="0"/>
                  <a:t> </a:t>
                </a:r>
                <a:br>
                  <a:rPr lang="en-US" sz="3200" dirty="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𝑚𝑒𝑛</m:t>
                          </m:r>
                        </m:sub>
                      </m:sSub>
                      <m:r>
                        <a:rPr lang="en-US" sz="3200" i="1">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b="0" i="1" smtClean="0">
                              <a:latin typeface="Cambria Math"/>
                              <a:ea typeface="Cambria Math"/>
                            </a:rPr>
                            <m:t>𝑤𝑜𝑚𝑒𝑛</m:t>
                          </m:r>
                        </m:sub>
                      </m:sSub>
                    </m:oMath>
                  </m:oMathPara>
                </a14:m>
                <a:r>
                  <a:rPr lang="en-US" sz="3200" dirty="0"/>
                  <a:t/>
                </a:r>
                <a:br>
                  <a:rPr lang="en-US" sz="3200" dirty="0"/>
                </a:b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305800" cy="5867400"/>
              </a:xfrm>
              <a:blipFill rotWithShape="1">
                <a:blip r:embed="rId2"/>
                <a:stretch>
                  <a:fillRect l="-1909" r="-1982"/>
                </a:stretch>
              </a:blipFill>
            </p:spPr>
            <p:txBody>
              <a:bodyPr/>
              <a:lstStyle/>
              <a:p>
                <a:r>
                  <a:rPr lang="en-US">
                    <a:noFill/>
                  </a:rPr>
                  <a:t> </a:t>
                </a:r>
              </a:p>
            </p:txBody>
          </p:sp>
        </mc:Fallback>
      </mc:AlternateContent>
    </p:spTree>
    <p:extLst>
      <p:ext uri="{BB962C8B-B14F-4D97-AF65-F5344CB8AC3E}">
        <p14:creationId xmlns:p14="http://schemas.microsoft.com/office/powerpoint/2010/main" val="340414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839200" cy="6555641"/>
          </a:xfrm>
          <a:prstGeom prst="rect">
            <a:avLst/>
          </a:prstGeom>
          <a:noFill/>
        </p:spPr>
        <p:txBody>
          <a:bodyPr wrap="square" rtlCol="0">
            <a:spAutoFit/>
          </a:bodyPr>
          <a:lstStyle/>
          <a:p>
            <a:pPr lvl="0"/>
            <a:r>
              <a:rPr lang="en-US" sz="2400" dirty="0"/>
              <a:t>Farmer Myrtle Field grew two types of pumpkins to see which type yielded bigger pumpkins.  She grew 30 of the first type and </a:t>
            </a:r>
            <a:r>
              <a:rPr lang="en-US" sz="2400" dirty="0" smtClean="0"/>
              <a:t>she </a:t>
            </a:r>
            <a:r>
              <a:rPr lang="en-US" sz="2400" dirty="0"/>
              <a:t>grew 31 of the second </a:t>
            </a:r>
            <a:r>
              <a:rPr lang="en-US" sz="2400" dirty="0" smtClean="0"/>
              <a:t>type.  If </a:t>
            </a:r>
            <a:r>
              <a:rPr lang="en-US" sz="2400" dirty="0"/>
              <a:t>Ms. Field wished to test whether or not the two pumpkin types yielded, on average, pumpkins of the same weight  then the appropriate </a:t>
            </a:r>
            <a:r>
              <a:rPr lang="en-US" sz="2400" dirty="0" smtClean="0"/>
              <a:t>alternative </a:t>
            </a:r>
            <a:r>
              <a:rPr lang="en-US" sz="2400" dirty="0"/>
              <a:t>hypothesis would be</a:t>
            </a:r>
            <a:r>
              <a:rPr lang="en-US" sz="2400" dirty="0" smtClean="0"/>
              <a:t>:</a:t>
            </a:r>
          </a:p>
          <a:p>
            <a:pPr lvl="0"/>
            <a:endParaRPr lang="en-US" sz="2400" dirty="0"/>
          </a:p>
          <a:p>
            <a:endParaRPr lang="en-US" sz="2400" dirty="0"/>
          </a:p>
          <a:p>
            <a:pPr marL="800100" lvl="1" indent="-342900">
              <a:buFont typeface="+mj-lt"/>
              <a:buAutoNum type="alphaUcPeriod"/>
            </a:pPr>
            <a:r>
              <a:rPr lang="en-US" sz="2400" dirty="0"/>
              <a:t>Mean weight of pumpkin type one = mean weight of pumpkin type </a:t>
            </a:r>
            <a:r>
              <a:rPr lang="en-US" sz="2400" dirty="0" smtClean="0"/>
              <a:t>two</a:t>
            </a:r>
          </a:p>
          <a:p>
            <a:pPr marL="800100" lvl="1" indent="-342900">
              <a:buFont typeface="+mj-lt"/>
              <a:buAutoNum type="alphaUcPeriod"/>
            </a:pPr>
            <a:r>
              <a:rPr lang="en-US" sz="2400" dirty="0" smtClean="0"/>
              <a:t>Mean </a:t>
            </a:r>
            <a:r>
              <a:rPr lang="en-US" sz="2400" dirty="0"/>
              <a:t>weight of pumpkin type one &gt; mean weight of pumpkin type </a:t>
            </a:r>
            <a:r>
              <a:rPr lang="en-US" sz="2400" dirty="0" smtClean="0"/>
              <a:t>two</a:t>
            </a:r>
          </a:p>
          <a:p>
            <a:pPr marL="800100" lvl="1" indent="-342900">
              <a:buFont typeface="+mj-lt"/>
              <a:buAutoNum type="alphaUcPeriod"/>
            </a:pPr>
            <a:r>
              <a:rPr lang="en-US" sz="2400" dirty="0" smtClean="0"/>
              <a:t>Mean </a:t>
            </a:r>
            <a:r>
              <a:rPr lang="en-US" sz="2400" dirty="0"/>
              <a:t>weight of pumpkin type one &lt; mean weight of pumpkin type </a:t>
            </a:r>
            <a:r>
              <a:rPr lang="en-US" sz="2400" dirty="0" smtClean="0"/>
              <a:t>two</a:t>
            </a:r>
          </a:p>
          <a:p>
            <a:pPr marL="800100" lvl="1" indent="-342900">
              <a:buFont typeface="+mj-lt"/>
              <a:buAutoNum type="alphaUcPeriod"/>
            </a:pPr>
            <a:r>
              <a:rPr lang="en-US" sz="2400" dirty="0" smtClean="0"/>
              <a:t>Mean </a:t>
            </a:r>
            <a:r>
              <a:rPr lang="en-US" sz="2400" dirty="0"/>
              <a:t>weight of pumpkin type one ≠ mean weight of pumpkin type </a:t>
            </a:r>
            <a:r>
              <a:rPr lang="en-US" sz="2400" dirty="0" smtClean="0"/>
              <a:t>two</a:t>
            </a:r>
          </a:p>
          <a:p>
            <a:pPr marL="800100" lvl="1" indent="-342900">
              <a:buFont typeface="+mj-lt"/>
              <a:buAutoNum type="alphaUcPeriod"/>
            </a:pPr>
            <a:r>
              <a:rPr lang="en-US" sz="2400" dirty="0" smtClean="0"/>
              <a:t>None </a:t>
            </a:r>
            <a:r>
              <a:rPr lang="en-US" sz="2400" dirty="0"/>
              <a:t>of the above</a:t>
            </a:r>
          </a:p>
          <a:p>
            <a:pPr lvl="0"/>
            <a:endParaRPr lang="en-US" dirty="0"/>
          </a:p>
          <a:p>
            <a:endParaRPr lang="en-US" dirty="0"/>
          </a:p>
        </p:txBody>
      </p:sp>
    </p:spTree>
    <p:extLst>
      <p:ext uri="{BB962C8B-B14F-4D97-AF65-F5344CB8AC3E}">
        <p14:creationId xmlns:p14="http://schemas.microsoft.com/office/powerpoint/2010/main" val="1457491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305800" cy="5867400"/>
              </a:xfrm>
            </p:spPr>
            <p:txBody>
              <a:bodyPr>
                <a:normAutofit/>
              </a:bodyPr>
              <a:lstStyle/>
              <a:p>
                <a:pPr lvl="0" algn="l"/>
                <a:r>
                  <a:rPr lang="en-US" sz="3200" dirty="0" smtClean="0"/>
                  <a:t>Researchers want to </a:t>
                </a:r>
                <a:r>
                  <a:rPr lang="en-US" sz="3200" dirty="0"/>
                  <a:t>test the hypothesis that the mean amount of TV married men watch is less than the mean amount of TV married women </a:t>
                </a:r>
                <a:r>
                  <a:rPr lang="en-US" sz="3200" dirty="0" smtClean="0"/>
                  <a:t>watch.</a:t>
                </a:r>
                <a:br>
                  <a:rPr lang="en-US" sz="3200" dirty="0" smtClean="0"/>
                </a:br>
                <a:r>
                  <a:rPr lang="en-US" sz="3200" dirty="0"/>
                  <a:t/>
                </a:r>
                <a:br>
                  <a:rPr lang="en-US" sz="3200" dirty="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𝑚𝑒𝑛</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b="0" i="1" smtClean="0">
                              <a:latin typeface="Cambria Math"/>
                              <a:ea typeface="Cambria Math"/>
                            </a:rPr>
                            <m:t>𝑤𝑜𝑚𝑒𝑛</m:t>
                          </m:r>
                        </m:sub>
                      </m:sSub>
                    </m:oMath>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𝑚𝑒𝑛</m:t>
                          </m:r>
                        </m:sub>
                      </m:sSub>
                      <m:r>
                        <a:rPr lang="en-US" sz="3200" i="1">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b="0" i="1" smtClean="0">
                              <a:latin typeface="Cambria Math"/>
                              <a:ea typeface="Cambria Math"/>
                            </a:rPr>
                            <m:t>𝑤𝑜𝑚𝑒𝑛</m:t>
                          </m:r>
                        </m:sub>
                      </m:sSub>
                    </m:oMath>
                  </m:oMathPara>
                </a14:m>
                <a:r>
                  <a:rPr lang="en-US" sz="3200" dirty="0"/>
                  <a:t/>
                </a:r>
                <a:br>
                  <a:rPr lang="en-US" sz="3200" dirty="0"/>
                </a:br>
                <a:r>
                  <a:rPr lang="en-US" sz="3200" dirty="0" smtClean="0"/>
                  <a:t/>
                </a:r>
                <a:br>
                  <a:rPr lang="en-US" sz="3200" dirty="0" smtClean="0"/>
                </a:br>
                <a:r>
                  <a:rPr lang="en-US" sz="3200" dirty="0" smtClean="0"/>
                  <a:t>Examine the difference:</a:t>
                </a:r>
                <a:r>
                  <a:rPr lang="en-US" sz="3200" i="1" dirty="0" smtClean="0">
                    <a:latin typeface="Cambria Math"/>
                  </a:rPr>
                  <a:t/>
                </a:r>
                <a:br>
                  <a:rPr lang="en-US" sz="3200" i="1" dirty="0" smtClean="0">
                    <a:latin typeface="Cambria Math"/>
                  </a:rPr>
                </a:br>
                <a14:m>
                  <m:oMath xmlns:m="http://schemas.openxmlformats.org/officeDocument/2006/math">
                    <m:r>
                      <a:rPr lang="en-US" sz="3200" i="1">
                        <a:latin typeface="Cambria Math"/>
                      </a:rPr>
                      <m:t>𝐷𝑖𝑓𝑓𝑒𝑟𝑒𝑛𝑐𝑒</m:t>
                    </m:r>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ea typeface="Cambria Math"/>
                          </a:rPr>
                          <m:t>𝑚𝑒𝑛</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𝑤𝑜𝑚𝑒𝑛</m:t>
                        </m:r>
                      </m:sub>
                    </m:sSub>
                  </m:oMath>
                </a14:m>
                <a:r>
                  <a:rPr lang="en-US" sz="3200" i="1" dirty="0"/>
                  <a:t> </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305800" cy="5867400"/>
              </a:xfrm>
              <a:blipFill rotWithShape="1">
                <a:blip r:embed="rId2"/>
                <a:stretch>
                  <a:fillRect l="-1909" r="-1468"/>
                </a:stretch>
              </a:blipFill>
            </p:spPr>
            <p:txBody>
              <a:bodyPr/>
              <a:lstStyle/>
              <a:p>
                <a:r>
                  <a:rPr lang="en-US">
                    <a:noFill/>
                  </a:rPr>
                  <a:t> </a:t>
                </a:r>
              </a:p>
            </p:txBody>
          </p:sp>
        </mc:Fallback>
      </mc:AlternateContent>
    </p:spTree>
    <p:extLst>
      <p:ext uri="{BB962C8B-B14F-4D97-AF65-F5344CB8AC3E}">
        <p14:creationId xmlns:p14="http://schemas.microsoft.com/office/powerpoint/2010/main" val="2338642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305800" cy="5867400"/>
              </a:xfrm>
            </p:spPr>
            <p:txBody>
              <a:bodyPr>
                <a:normAutofit/>
              </a:bodyPr>
              <a:lstStyle/>
              <a:p>
                <a:pPr lvl="0" algn="l"/>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i="1">
                              <a:latin typeface="Cambria Math"/>
                            </a:rPr>
                            <m:t>𝐻</m:t>
                          </m:r>
                        </m:e>
                        <m:sub>
                          <m:r>
                            <a:rPr lang="en-US" sz="2800" i="1">
                              <a:latin typeface="Cambria Math"/>
                            </a:rPr>
                            <m:t>𝑜</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b="0" i="1" smtClean="0">
                              <a:latin typeface="Cambria Math"/>
                              <a:ea typeface="Cambria Math"/>
                            </a:rPr>
                            <m:t>𝑚𝑒𝑛</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b="0" i="1" smtClean="0">
                              <a:latin typeface="Cambria Math"/>
                              <a:ea typeface="Cambria Math"/>
                            </a:rPr>
                            <m:t>𝑤𝑜𝑚𝑒𝑛</m:t>
                          </m:r>
                        </m:sub>
                      </m:sSub>
                    </m:oMath>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b="0" i="1" smtClean="0">
                              <a:latin typeface="Cambria Math"/>
                              <a:ea typeface="Cambria Math"/>
                            </a:rPr>
                            <m:t>𝑚𝑒𝑛</m:t>
                          </m:r>
                        </m:sub>
                      </m:sSub>
                      <m:r>
                        <a:rPr lang="en-US" sz="2800" i="1">
                          <a:latin typeface="Cambria Math"/>
                          <a:ea typeface="Cambria Math"/>
                        </a:rPr>
                        <m:t>&lt;</m:t>
                      </m:r>
                      <m:sSub>
                        <m:sSubPr>
                          <m:ctrlPr>
                            <a:rPr lang="en-US" sz="2800" i="1">
                              <a:latin typeface="Cambria Math"/>
                              <a:ea typeface="Cambria Math"/>
                            </a:rPr>
                          </m:ctrlPr>
                        </m:sSubPr>
                        <m:e>
                          <m:r>
                            <a:rPr lang="en-US" sz="2800" i="1">
                              <a:latin typeface="Cambria Math"/>
                              <a:ea typeface="Cambria Math"/>
                            </a:rPr>
                            <m:t>𝜇</m:t>
                          </m:r>
                        </m:e>
                        <m:sub>
                          <m:r>
                            <a:rPr lang="en-US" sz="2800" b="0" i="1" smtClean="0">
                              <a:latin typeface="Cambria Math"/>
                              <a:ea typeface="Cambria Math"/>
                            </a:rPr>
                            <m:t>𝑤𝑜𝑚𝑒𝑛</m:t>
                          </m:r>
                        </m:sub>
                      </m:sSub>
                    </m:oMath>
                  </m:oMathPara>
                </a14:m>
                <a:r>
                  <a:rPr lang="en-US" sz="2800" dirty="0"/>
                  <a:t/>
                </a:r>
                <a:br>
                  <a:rPr lang="en-US" sz="2800" dirty="0"/>
                </a:br>
                <a:r>
                  <a:rPr lang="en-US" sz="2800" dirty="0" smtClean="0"/>
                  <a:t/>
                </a:r>
                <a:br>
                  <a:rPr lang="en-US" sz="2800" dirty="0" smtClean="0"/>
                </a:br>
                <a:r>
                  <a:rPr lang="en-US" sz="2800" dirty="0" smtClean="0"/>
                  <a:t>Examine the difference:</a:t>
                </a:r>
                <a:r>
                  <a:rPr lang="en-US" sz="2800" i="1" dirty="0" smtClean="0">
                    <a:latin typeface="Cambria Math"/>
                  </a:rPr>
                  <a:t/>
                </a:r>
                <a:br>
                  <a:rPr lang="en-US" sz="2800" i="1" dirty="0" smtClean="0">
                    <a:latin typeface="Cambria Math"/>
                  </a:rPr>
                </a:br>
                <a14:m>
                  <m:oMath xmlns:m="http://schemas.openxmlformats.org/officeDocument/2006/math">
                    <m:r>
                      <a:rPr lang="en-US" sz="2800" i="1">
                        <a:latin typeface="Cambria Math"/>
                      </a:rPr>
                      <m:t>𝐷𝑖𝑓𝑓𝑒𝑟𝑒𝑛𝑐𝑒</m:t>
                    </m:r>
                    <m:r>
                      <a:rPr lang="en-US" sz="2800" i="1">
                        <a:latin typeface="Cambria Math"/>
                      </a:rPr>
                      <m:t>= </m:t>
                    </m:r>
                    <m:sSub>
                      <m:sSubPr>
                        <m:ctrlPr>
                          <a:rPr lang="en-US" sz="2800" i="1">
                            <a:latin typeface="Cambria Math"/>
                          </a:rPr>
                        </m:ctrlPr>
                      </m:sSubPr>
                      <m:e>
                        <m:r>
                          <a:rPr lang="en-US" sz="2800" i="1">
                            <a:latin typeface="Cambria Math"/>
                            <a:ea typeface="Cambria Math"/>
                          </a:rPr>
                          <m:t>𝜇</m:t>
                        </m:r>
                      </m:e>
                      <m:sub>
                        <m:r>
                          <a:rPr lang="en-US" sz="2800" i="1">
                            <a:latin typeface="Cambria Math"/>
                            <a:ea typeface="Cambria Math"/>
                          </a:rPr>
                          <m:t>𝑚𝑒𝑛</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𝜇</m:t>
                        </m:r>
                      </m:e>
                      <m:sub>
                        <m:r>
                          <a:rPr lang="en-US" sz="2800" i="1">
                            <a:latin typeface="Cambria Math"/>
                            <a:ea typeface="Cambria Math"/>
                          </a:rPr>
                          <m:t>𝑤𝑜𝑚𝑒𝑛</m:t>
                        </m:r>
                      </m:sub>
                    </m:sSub>
                  </m:oMath>
                </a14:m>
                <a:r>
                  <a:rPr lang="en-US" sz="2800" i="1" dirty="0"/>
                  <a:t> </a:t>
                </a:r>
                <a:r>
                  <a:rPr lang="en-US" sz="2800" i="1" dirty="0" smtClean="0"/>
                  <a:t/>
                </a:r>
                <a:br>
                  <a:rPr lang="en-US" sz="2800" i="1" dirty="0" smtClean="0"/>
                </a:br>
                <a:r>
                  <a:rPr lang="en-US" sz="2800" i="1" dirty="0"/>
                  <a:t/>
                </a:r>
                <a:br>
                  <a:rPr lang="en-US" sz="2800" i="1" dirty="0"/>
                </a:br>
                <a:r>
                  <a:rPr lang="en-US" sz="2800" dirty="0" smtClean="0"/>
                  <a:t>This implies the hypotheses can be written as:</a:t>
                </a:r>
                <a:br>
                  <a:rPr lang="en-US" sz="2800" dirty="0" smtClean="0"/>
                </a:br>
                <a:r>
                  <a:rPr lang="en-US" sz="2800" dirty="0"/>
                  <a:t/>
                </a:r>
                <a:br>
                  <a:rPr lang="en-US" sz="2800" dirty="0"/>
                </a:br>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r>
                        <a:rPr lang="en-US" sz="2800" b="0" i="1" smtClean="0">
                          <a:latin typeface="Cambria Math"/>
                        </a:rPr>
                        <m:t>𝐷𝑖𝑓𝑓𝑒𝑟𝑒𝑛𝑐𝑒</m:t>
                      </m:r>
                      <m:r>
                        <a:rPr lang="en-US" sz="2800" i="1">
                          <a:latin typeface="Cambria Math"/>
                          <a:ea typeface="Cambria Math"/>
                        </a:rPr>
                        <m:t>=</m:t>
                      </m:r>
                      <m:r>
                        <a:rPr lang="en-US" sz="2800" b="0" i="1" smtClean="0">
                          <a:latin typeface="Cambria Math"/>
                          <a:ea typeface="Cambria Math"/>
                        </a:rPr>
                        <m:t>0</m:t>
                      </m:r>
                    </m:oMath>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r>
                        <a:rPr lang="en-US" sz="2800" b="0" i="1" smtClean="0">
                          <a:latin typeface="Cambria Math"/>
                        </a:rPr>
                        <m:t>𝐷𝑖𝑓𝑓𝑒𝑟𝑒𝑛𝑐𝑒</m:t>
                      </m:r>
                      <m:r>
                        <a:rPr lang="en-US" sz="2800" i="1">
                          <a:latin typeface="Cambria Math"/>
                          <a:ea typeface="Cambria Math"/>
                        </a:rPr>
                        <m:t>&lt;</m:t>
                      </m:r>
                      <m:r>
                        <a:rPr lang="en-US" sz="2800" b="0" i="0" smtClean="0">
                          <a:latin typeface="Cambria Math"/>
                          <a:ea typeface="Cambria Math"/>
                        </a:rPr>
                        <m:t>0</m:t>
                      </m:r>
                    </m:oMath>
                  </m:oMathPara>
                </a14:m>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305800" cy="5867400"/>
              </a:xfrm>
              <a:blipFill rotWithShape="1">
                <a:blip r:embed="rId2"/>
                <a:stretch>
                  <a:fillRect l="-1542"/>
                </a:stretch>
              </a:blipFill>
            </p:spPr>
            <p:txBody>
              <a:bodyPr/>
              <a:lstStyle/>
              <a:p>
                <a:r>
                  <a:rPr lang="en-US">
                    <a:noFill/>
                  </a:rPr>
                  <a:t> </a:t>
                </a:r>
              </a:p>
            </p:txBody>
          </p:sp>
        </mc:Fallback>
      </mc:AlternateContent>
    </p:spTree>
    <p:extLst>
      <p:ext uri="{BB962C8B-B14F-4D97-AF65-F5344CB8AC3E}">
        <p14:creationId xmlns:p14="http://schemas.microsoft.com/office/powerpoint/2010/main" val="3776368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381000"/>
                <a:ext cx="8305800" cy="5867400"/>
              </a:xfrm>
            </p:spPr>
            <p:txBody>
              <a:bodyPr>
                <a:normAutofit/>
              </a:bodyPr>
              <a:lstStyle/>
              <a:p>
                <a:pPr lvl="0" algn="l"/>
                <a14:m>
                  <m:oMathPara xmlns:m="http://schemas.openxmlformats.org/officeDocument/2006/math">
                    <m:oMathParaPr>
                      <m:jc m:val="left"/>
                    </m:oMathParaPr>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𝑜</m:t>
                          </m:r>
                        </m:sub>
                      </m:sSub>
                      <m:r>
                        <a:rPr lang="en-US" sz="2800" i="1">
                          <a:latin typeface="Cambria Math"/>
                        </a:rPr>
                        <m:t>:</m:t>
                      </m:r>
                      <m:r>
                        <a:rPr lang="en-US" sz="2800" b="0" i="1" smtClean="0">
                          <a:latin typeface="Cambria Math"/>
                        </a:rPr>
                        <m:t>𝐷𝑖𝑓𝑓𝑒𝑟𝑒𝑛𝑐𝑒</m:t>
                      </m:r>
                      <m:r>
                        <a:rPr lang="en-US" sz="2800" i="1">
                          <a:latin typeface="Cambria Math"/>
                          <a:ea typeface="Cambria Math"/>
                        </a:rPr>
                        <m:t>=</m:t>
                      </m:r>
                      <m:r>
                        <a:rPr lang="en-US" sz="2800" b="0" i="1" smtClean="0">
                          <a:latin typeface="Cambria Math"/>
                          <a:ea typeface="Cambria Math"/>
                        </a:rPr>
                        <m:t>0</m:t>
                      </m:r>
                    </m:oMath>
                    <m:oMath xmlns:m="http://schemas.openxmlformats.org/officeDocument/2006/math">
                      <m:sSub>
                        <m:sSubPr>
                          <m:ctrlPr>
                            <a:rPr lang="en-US" sz="2800" i="1">
                              <a:latin typeface="Cambria Math"/>
                            </a:rPr>
                          </m:ctrlPr>
                        </m:sSubPr>
                        <m:e>
                          <m:r>
                            <a:rPr lang="en-US" sz="2800" i="1">
                              <a:latin typeface="Cambria Math"/>
                            </a:rPr>
                            <m:t>𝐻</m:t>
                          </m:r>
                        </m:e>
                        <m:sub>
                          <m:r>
                            <a:rPr lang="en-US" sz="2800" i="1">
                              <a:latin typeface="Cambria Math"/>
                            </a:rPr>
                            <m:t>𝑎</m:t>
                          </m:r>
                        </m:sub>
                      </m:sSub>
                      <m:r>
                        <a:rPr lang="en-US" sz="2800" i="1">
                          <a:latin typeface="Cambria Math"/>
                        </a:rPr>
                        <m:t>:</m:t>
                      </m:r>
                      <m:r>
                        <a:rPr lang="en-US" sz="2800" b="0" i="1" smtClean="0">
                          <a:latin typeface="Cambria Math"/>
                        </a:rPr>
                        <m:t>𝐷𝑖𝑓𝑓𝑒𝑟𝑒𝑛𝑐𝑒</m:t>
                      </m:r>
                      <m:r>
                        <a:rPr lang="en-US" sz="2800" i="1">
                          <a:latin typeface="Cambria Math"/>
                          <a:ea typeface="Cambria Math"/>
                        </a:rPr>
                        <m:t>&lt;</m:t>
                      </m:r>
                      <m:r>
                        <a:rPr lang="en-US" sz="2800" b="0" i="0" smtClean="0">
                          <a:latin typeface="Cambria Math"/>
                          <a:ea typeface="Cambria Math"/>
                        </a:rPr>
                        <m:t>0</m:t>
                      </m:r>
                    </m:oMath>
                  </m:oMathPara>
                </a14:m>
                <a:r>
                  <a:rPr lang="en-US" sz="2800" dirty="0" smtClean="0"/>
                  <a:t/>
                </a:r>
                <a:br>
                  <a:rPr lang="en-US" sz="2800" dirty="0" smtClean="0"/>
                </a:br>
                <a:r>
                  <a:rPr lang="en-US" sz="2800" dirty="0"/>
                  <a:t/>
                </a:r>
                <a:br>
                  <a:rPr lang="en-US" sz="2800" dirty="0"/>
                </a:br>
                <a:r>
                  <a:rPr lang="en-US" sz="2800" dirty="0" smtClean="0"/>
                  <a:t>Conduct a one-sample </a:t>
                </a:r>
                <a:r>
                  <a:rPr lang="en-US" sz="2800" i="1" dirty="0" smtClean="0"/>
                  <a:t>t</a:t>
                </a:r>
                <a:r>
                  <a:rPr lang="en-US" sz="2800" dirty="0"/>
                  <a:t> </a:t>
                </a:r>
                <a:r>
                  <a:rPr lang="en-US" sz="2800" dirty="0" smtClean="0"/>
                  <a:t>test on the differences.  This is called a paired </a:t>
                </a:r>
                <a:r>
                  <a:rPr lang="en-US" sz="2800" i="1" dirty="0" smtClean="0"/>
                  <a:t>t</a:t>
                </a:r>
                <a:r>
                  <a:rPr lang="en-US" sz="2800" dirty="0" smtClean="0"/>
                  <a:t> test.</a:t>
                </a:r>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381000"/>
                <a:ext cx="8305800" cy="5867400"/>
              </a:xfrm>
              <a:blipFill rotWithShape="1">
                <a:blip r:embed="rId2"/>
                <a:stretch>
                  <a:fillRect l="-1542"/>
                </a:stretch>
              </a:blipFill>
            </p:spPr>
            <p:txBody>
              <a:bodyPr/>
              <a:lstStyle/>
              <a:p>
                <a:r>
                  <a:rPr lang="en-US">
                    <a:noFill/>
                  </a:rPr>
                  <a:t> </a:t>
                </a:r>
              </a:p>
            </p:txBody>
          </p:sp>
        </mc:Fallback>
      </mc:AlternateContent>
    </p:spTree>
    <p:extLst>
      <p:ext uri="{BB962C8B-B14F-4D97-AF65-F5344CB8AC3E}">
        <p14:creationId xmlns:p14="http://schemas.microsoft.com/office/powerpoint/2010/main" val="263572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609600"/>
                <a:ext cx="8382000" cy="5638800"/>
              </a:xfrm>
            </p:spPr>
            <p:txBody>
              <a:bodyPr>
                <a:normAutofit fontScale="90000"/>
              </a:bodyPr>
              <a:lstStyle/>
              <a:p>
                <a:pPr algn="l"/>
                <a:r>
                  <a:rPr lang="en-US" sz="3200" dirty="0" smtClean="0"/>
                  <a:t>Two strains of tobacco leaf virus were studied by randomly selecting 8 tobacco leaves and putting virus 1 on half of each leaf and virus 2 on the other half of each leaf.  Researchers then counted the number of lesions each virus caused.  Researchers wanted to test the hypothesis that one virus produces more lesions, on average, than the other.</a:t>
                </a:r>
                <a:br>
                  <a:rPr lang="en-US" sz="3200" dirty="0" smtClean="0"/>
                </a:br>
                <a:r>
                  <a:rPr lang="en-US" sz="3200" dirty="0"/>
                  <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𝑣𝑖𝑟𝑢𝑠</m:t>
                        </m:r>
                        <m:r>
                          <a:rPr lang="en-US" sz="3200" b="0" i="1" smtClean="0">
                            <a:latin typeface="Cambria Math"/>
                            <a:ea typeface="Cambria Math"/>
                          </a:rPr>
                          <m:t> 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b="0" i="1" smtClean="0">
                            <a:latin typeface="Cambria Math"/>
                            <a:ea typeface="Cambria Math"/>
                          </a:rPr>
                          <m:t>𝑣𝑖𝑟𝑢𝑠</m:t>
                        </m:r>
                        <m:r>
                          <a:rPr lang="en-US" sz="3200" b="0" i="1" smtClean="0">
                            <a:latin typeface="Cambria Math"/>
                            <a:ea typeface="Cambria Math"/>
                          </a:rPr>
                          <m:t> 2</m:t>
                        </m:r>
                      </m:sub>
                    </m:sSub>
                  </m:oMath>
                </a14:m>
                <a:r>
                  <a:rPr lang="en-US" sz="3200" i="1" dirty="0"/>
                  <a:t> </a:t>
                </a:r>
                <a:r>
                  <a:rPr lang="en-US" sz="3200" dirty="0"/>
                  <a:t> </a:t>
                </a:r>
                <a:r>
                  <a:rPr lang="en-US" sz="3200" dirty="0" smtClean="0"/>
                  <a:t/>
                </a:r>
                <a:br>
                  <a:rPr lang="en-US" sz="3200" dirty="0" smtClean="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𝑣𝑖𝑟𝑢𝑠</m:t>
                          </m:r>
                          <m:r>
                            <a:rPr lang="en-US" sz="3200" b="0" i="1" smtClean="0">
                              <a:latin typeface="Cambria Math"/>
                              <a:ea typeface="Cambria Math"/>
                            </a:rPr>
                            <m:t> 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b="0" i="1" smtClean="0">
                              <a:latin typeface="Cambria Math"/>
                              <a:ea typeface="Cambria Math"/>
                            </a:rPr>
                            <m:t>𝑣𝑖𝑟𝑢𝑠</m:t>
                          </m:r>
                          <m:r>
                            <a:rPr lang="en-US" sz="3200" b="0" i="1" smtClean="0">
                              <a:latin typeface="Cambria Math"/>
                              <a:ea typeface="Cambria Math"/>
                            </a:rPr>
                            <m:t> 2</m:t>
                          </m:r>
                        </m:sub>
                      </m:sSub>
                    </m:oMath>
                  </m:oMathPara>
                </a14:m>
                <a:r>
                  <a:rPr lang="en-US" sz="3200" dirty="0" smtClean="0"/>
                  <a:t/>
                </a:r>
                <a:br>
                  <a:rPr lang="en-US" sz="3200" dirty="0" smtClean="0"/>
                </a:br>
                <a:r>
                  <a:rPr lang="en-US" sz="3200" dirty="0"/>
                  <a:t/>
                </a:r>
                <a:br>
                  <a:rPr lang="en-US" sz="3200" dirty="0"/>
                </a:br>
                <a:r>
                  <a:rPr lang="en-US" sz="3200" dirty="0" smtClean="0"/>
                  <a:t>Where </a:t>
                </a:r>
                <a14:m>
                  <m:oMath xmlns:m="http://schemas.openxmlformats.org/officeDocument/2006/math">
                    <m:r>
                      <a:rPr lang="en-US" sz="3200" i="1" smtClean="0">
                        <a:latin typeface="Cambria Math"/>
                        <a:ea typeface="Cambria Math"/>
                      </a:rPr>
                      <m:t>𝜇</m:t>
                    </m:r>
                  </m:oMath>
                </a14:m>
                <a:r>
                  <a:rPr lang="en-US" sz="3200" dirty="0" smtClean="0"/>
                  <a:t> is the mean number of lesions produced for each virus.</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609600"/>
                <a:ext cx="8382000" cy="5638800"/>
              </a:xfrm>
              <a:blipFill rotWithShape="1">
                <a:blip r:embed="rId2"/>
                <a:stretch>
                  <a:fillRect l="-1600" t="-2811" r="-800" b="-4973"/>
                </a:stretch>
              </a:blipFill>
            </p:spPr>
            <p:txBody>
              <a:bodyPr/>
              <a:lstStyle/>
              <a:p>
                <a:r>
                  <a:rPr lang="en-US">
                    <a:noFill/>
                  </a:rPr>
                  <a:t> </a:t>
                </a:r>
              </a:p>
            </p:txBody>
          </p:sp>
        </mc:Fallback>
      </mc:AlternateContent>
    </p:spTree>
    <p:extLst>
      <p:ext uri="{BB962C8B-B14F-4D97-AF65-F5344CB8AC3E}">
        <p14:creationId xmlns:p14="http://schemas.microsoft.com/office/powerpoint/2010/main" val="1682415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305800" cy="3276600"/>
          </a:xfrm>
        </p:spPr>
        <p:txBody>
          <a:bodyPr>
            <a:normAutofit fontScale="90000"/>
          </a:bodyPr>
          <a:lstStyle/>
          <a:p>
            <a:pPr algn="l"/>
            <a:r>
              <a:rPr lang="en-US" sz="3200" dirty="0" smtClean="0"/>
              <a:t>Two strains of tobacco leaf virus were studied by randomly selecting 8 tobacco leaves and putting virus 1 on half of each leaf and virus 2 on the other half of each leaf.  Researchers then counted the number of lesions each virus caused.  Researchers wanted to test the hypothesis that one virus produces more lesions, on average, than the other.  The data follow:</a:t>
            </a:r>
            <a:endParaRPr lang="en-US" sz="3200" dirty="0"/>
          </a:p>
        </p:txBody>
      </p:sp>
      <p:sp>
        <p:nvSpPr>
          <p:cNvPr id="3" name="Subtitle 2"/>
          <p:cNvSpPr>
            <a:spLocks noGrp="1"/>
          </p:cNvSpPr>
          <p:nvPr>
            <p:ph type="subTitle" idx="1"/>
          </p:nvPr>
        </p:nvSpPr>
        <p:spPr>
          <a:xfrm>
            <a:off x="304800" y="3886200"/>
            <a:ext cx="3200400" cy="1595534"/>
          </a:xfrm>
        </p:spPr>
        <p:txBody>
          <a:bodyPr>
            <a:normAutofit/>
          </a:bodyPr>
          <a:lstStyle/>
          <a:p>
            <a:pPr lvl="1" algn="l"/>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32754866"/>
              </p:ext>
            </p:extLst>
          </p:nvPr>
        </p:nvGraphicFramePr>
        <p:xfrm>
          <a:off x="1752600" y="4038600"/>
          <a:ext cx="4400548" cy="1287462"/>
        </p:xfrm>
        <a:graphic>
          <a:graphicData uri="http://schemas.openxmlformats.org/drawingml/2006/table">
            <a:tbl>
              <a:tblPr>
                <a:tableStyleId>{5C22544A-7EE6-4342-B048-85BDC9FD1C3A}</a:tableStyleId>
              </a:tblPr>
              <a:tblGrid>
                <a:gridCol w="818348"/>
                <a:gridCol w="447775"/>
                <a:gridCol w="447775"/>
                <a:gridCol w="447775"/>
                <a:gridCol w="447775"/>
                <a:gridCol w="447775"/>
                <a:gridCol w="447775"/>
                <a:gridCol w="447775"/>
                <a:gridCol w="447775"/>
              </a:tblGrid>
              <a:tr h="429154">
                <a:tc>
                  <a:txBody>
                    <a:bodyPr/>
                    <a:lstStyle/>
                    <a:p>
                      <a:pPr algn="r" fontAlgn="b"/>
                      <a:r>
                        <a:rPr lang="en-US" sz="1800" u="none" strike="noStrike" dirty="0">
                          <a:effectLst/>
                        </a:rPr>
                        <a:t>Leaf</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2</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Times New Roman"/>
                      </a:endParaRPr>
                    </a:p>
                  </a:txBody>
                  <a:tcPr marL="7620" marR="7620" marT="7620" marB="0" anchor="b"/>
                </a:tc>
              </a:tr>
              <a:tr h="429154">
                <a:tc>
                  <a:txBody>
                    <a:bodyPr/>
                    <a:lstStyle/>
                    <a:p>
                      <a:pPr algn="r" fontAlgn="b"/>
                      <a:r>
                        <a:rPr lang="en-US" sz="1800" u="none" strike="noStrike" dirty="0">
                          <a:effectLst/>
                        </a:rPr>
                        <a:t>Virus 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31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18</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9</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8</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10</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7</a:t>
                      </a:r>
                      <a:endParaRPr lang="en-US" sz="1800" b="0" i="0" u="none" strike="noStrike" dirty="0">
                        <a:solidFill>
                          <a:srgbClr val="000000"/>
                        </a:solidFill>
                        <a:effectLst/>
                        <a:latin typeface="Times New Roman"/>
                      </a:endParaRPr>
                    </a:p>
                  </a:txBody>
                  <a:tcPr marL="7620" marR="7620" marT="7620" marB="0" anchor="b"/>
                </a:tc>
              </a:tr>
              <a:tr h="429154">
                <a:tc>
                  <a:txBody>
                    <a:bodyPr/>
                    <a:lstStyle/>
                    <a:p>
                      <a:pPr algn="r" fontAlgn="b"/>
                      <a:r>
                        <a:rPr lang="en-US" sz="1800" u="none" strike="noStrike" dirty="0">
                          <a:effectLst/>
                        </a:rPr>
                        <a:t>Virus 2</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18</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14</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11</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760941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610600" cy="3048000"/>
          </a:xfrm>
        </p:spPr>
        <p:txBody>
          <a:bodyPr>
            <a:normAutofit fontScale="90000"/>
          </a:bodyPr>
          <a:lstStyle/>
          <a:p>
            <a:pPr algn="l"/>
            <a:r>
              <a:rPr lang="en-US" sz="3200" dirty="0" smtClean="0"/>
              <a:t>Two strains of tobacco leaf virus were studied by randomly selecting 8 tobacco leaves and putting virus 1 on half of each leaf and virus 2 on the other half of each leaf.  Researchers then counted the number of lesions each virus caused.</a:t>
            </a:r>
            <a:br>
              <a:rPr lang="en-US" sz="3200" dirty="0" smtClean="0"/>
            </a:br>
            <a:r>
              <a:rPr lang="en-US" sz="3200" dirty="0"/>
              <a:t/>
            </a:r>
            <a:br>
              <a:rPr lang="en-US" sz="3200" dirty="0"/>
            </a:br>
            <a:r>
              <a:rPr lang="en-US" sz="3200" dirty="0" smtClean="0"/>
              <a:t>Now, compute the differences.</a:t>
            </a:r>
            <a:endParaRPr lang="en-US" sz="3200" dirty="0"/>
          </a:p>
        </p:txBody>
      </p:sp>
      <p:sp>
        <p:nvSpPr>
          <p:cNvPr id="3" name="Subtitle 2"/>
          <p:cNvSpPr>
            <a:spLocks noGrp="1"/>
          </p:cNvSpPr>
          <p:nvPr>
            <p:ph type="subTitle" idx="1"/>
          </p:nvPr>
        </p:nvSpPr>
        <p:spPr>
          <a:xfrm>
            <a:off x="304800" y="3886200"/>
            <a:ext cx="3200400" cy="1595534"/>
          </a:xfrm>
        </p:spPr>
        <p:txBody>
          <a:bodyPr>
            <a:normAutofit/>
          </a:bodyPr>
          <a:lstStyle/>
          <a:p>
            <a:pPr lvl="1" algn="l"/>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89901045"/>
              </p:ext>
            </p:extLst>
          </p:nvPr>
        </p:nvGraphicFramePr>
        <p:xfrm>
          <a:off x="1143000" y="4191000"/>
          <a:ext cx="5791201" cy="1981200"/>
        </p:xfrm>
        <a:graphic>
          <a:graphicData uri="http://schemas.openxmlformats.org/drawingml/2006/table">
            <a:tbl>
              <a:tblPr>
                <a:tableStyleId>{5C22544A-7EE6-4342-B048-85BDC9FD1C3A}</a:tableStyleId>
              </a:tblPr>
              <a:tblGrid>
                <a:gridCol w="1175026"/>
                <a:gridCol w="491215"/>
                <a:gridCol w="589280"/>
                <a:gridCol w="589280"/>
                <a:gridCol w="589280"/>
                <a:gridCol w="589280"/>
                <a:gridCol w="589280"/>
                <a:gridCol w="589280"/>
                <a:gridCol w="589280"/>
              </a:tblGrid>
              <a:tr h="495300">
                <a:tc>
                  <a:txBody>
                    <a:bodyPr/>
                    <a:lstStyle/>
                    <a:p>
                      <a:pPr algn="r" fontAlgn="b"/>
                      <a:r>
                        <a:rPr lang="en-US" sz="1800" u="none" strike="noStrike" dirty="0">
                          <a:effectLst/>
                        </a:rPr>
                        <a:t>Leaf</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2</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Times New Roman"/>
                      </a:endParaRPr>
                    </a:p>
                  </a:txBody>
                  <a:tcPr marL="7620" marR="7620" marT="7620" marB="0" anchor="b"/>
                </a:tc>
              </a:tr>
              <a:tr h="495300">
                <a:tc>
                  <a:txBody>
                    <a:bodyPr/>
                    <a:lstStyle/>
                    <a:p>
                      <a:pPr algn="r" fontAlgn="b"/>
                      <a:r>
                        <a:rPr lang="en-US" sz="1800" u="none" strike="noStrike" dirty="0">
                          <a:effectLst/>
                        </a:rPr>
                        <a:t>Virus 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31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20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r>
              <a:tr h="495300">
                <a:tc>
                  <a:txBody>
                    <a:bodyPr/>
                    <a:lstStyle/>
                    <a:p>
                      <a:pPr algn="r" fontAlgn="b"/>
                      <a:r>
                        <a:rPr lang="en-US" sz="1800" u="none" strike="noStrike" dirty="0">
                          <a:effectLst/>
                        </a:rPr>
                        <a:t>Virus 2</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14</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11</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Times New Roman"/>
                      </a:endParaRPr>
                    </a:p>
                  </a:txBody>
                  <a:tcPr marL="7620" marR="7620" marT="7620" marB="0" anchor="b"/>
                </a:tc>
              </a:tr>
              <a:tr h="495300">
                <a:tc>
                  <a:txBody>
                    <a:bodyPr/>
                    <a:lstStyle/>
                    <a:p>
                      <a:pPr algn="r" fontAlgn="b"/>
                      <a:r>
                        <a:rPr lang="en-US" sz="1800" b="0" i="0" u="none" strike="noStrike" dirty="0" smtClean="0">
                          <a:solidFill>
                            <a:srgbClr val="000000"/>
                          </a:solidFill>
                          <a:effectLst/>
                          <a:latin typeface="Times New Roman"/>
                        </a:rPr>
                        <a:t>Differences</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2702664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534400" cy="1676400"/>
          </a:xfrm>
        </p:spPr>
        <p:txBody>
          <a:bodyPr>
            <a:normAutofit/>
          </a:bodyPr>
          <a:lstStyle/>
          <a:p>
            <a:pPr algn="l"/>
            <a:r>
              <a:rPr lang="en-US" sz="3200" dirty="0" smtClean="0"/>
              <a:t>Conduct a one-sample </a:t>
            </a:r>
            <a:r>
              <a:rPr lang="en-US" sz="3200" i="1" dirty="0" smtClean="0"/>
              <a:t>t</a:t>
            </a:r>
            <a:r>
              <a:rPr lang="en-US" sz="3200" dirty="0" smtClean="0"/>
              <a:t> test on the differences:</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457200" y="2133600"/>
                <a:ext cx="4572000" cy="2057400"/>
              </a:xfrm>
            </p:spPr>
            <p:txBody>
              <a:bodyPr>
                <a:normAutofit/>
              </a:bodyPr>
              <a:lstStyle/>
              <a:p>
                <a:pPr lvl="1" algn="l"/>
                <a:endParaRPr lang="en-US" dirty="0" smtClean="0"/>
              </a:p>
              <a:p>
                <a:pPr lvl="1" algn="l"/>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𝐻</m:t>
                        </m:r>
                      </m:e>
                      <m:sub>
                        <m:r>
                          <a:rPr lang="en-US" i="1">
                            <a:solidFill>
                              <a:schemeClr val="tx1"/>
                            </a:solidFill>
                            <a:latin typeface="Cambria Math"/>
                          </a:rPr>
                          <m:t>𝑜</m:t>
                        </m:r>
                      </m:sub>
                    </m:sSub>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1</m:t>
                        </m:r>
                      </m:sub>
                    </m:sSub>
                    <m:r>
                      <a:rPr lang="en-US" i="1">
                        <a:solidFill>
                          <a:schemeClr val="tx1"/>
                        </a:solidFill>
                        <a:latin typeface="Cambria Math"/>
                        <a:ea typeface="Cambria Math"/>
                      </a:rPr>
                      <m:t>=</m:t>
                    </m:r>
                    <m:sSub>
                      <m:sSubPr>
                        <m:ctrlPr>
                          <a:rPr lang="en-US" i="1">
                            <a:solidFill>
                              <a:schemeClr val="tx1"/>
                            </a:solidFill>
                            <a:latin typeface="Cambria Math"/>
                            <a:ea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2</m:t>
                        </m:r>
                      </m:sub>
                    </m:sSub>
                  </m:oMath>
                </a14:m>
                <a:r>
                  <a:rPr lang="en-US" i="1" dirty="0">
                    <a:solidFill>
                      <a:schemeClr val="tx1"/>
                    </a:solidFill>
                  </a:rPr>
                  <a:t> </a:t>
                </a:r>
                <a:r>
                  <a:rPr lang="en-US" dirty="0">
                    <a:solidFill>
                      <a:schemeClr val="tx1"/>
                    </a:solidFill>
                  </a:rPr>
                  <a:t> </a:t>
                </a:r>
                <a:br>
                  <a:rPr lang="en-US" dirty="0">
                    <a:solidFill>
                      <a:schemeClr val="tx1"/>
                    </a:solidFill>
                  </a:rPr>
                </a:b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𝐻</m:t>
                          </m:r>
                        </m:e>
                        <m:sub>
                          <m:r>
                            <a:rPr lang="en-US" i="1">
                              <a:solidFill>
                                <a:schemeClr val="tx1"/>
                              </a:solidFill>
                              <a:latin typeface="Cambria Math"/>
                            </a:rPr>
                            <m:t>𝑎</m:t>
                          </m:r>
                        </m:sub>
                      </m:sSub>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1</m:t>
                          </m:r>
                        </m:sub>
                      </m:sSub>
                      <m:r>
                        <a:rPr lang="en-US" i="1" smtClean="0">
                          <a:solidFill>
                            <a:schemeClr val="tx1"/>
                          </a:solidFill>
                          <a:latin typeface="Cambria Math"/>
                          <a:ea typeface="Cambria Math"/>
                        </a:rPr>
                        <m:t>&lt;</m:t>
                      </m:r>
                      <m:sSub>
                        <m:sSubPr>
                          <m:ctrlPr>
                            <a:rPr lang="en-US" i="1">
                              <a:solidFill>
                                <a:schemeClr val="tx1"/>
                              </a:solidFill>
                              <a:latin typeface="Cambria Math"/>
                              <a:ea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2</m:t>
                          </m:r>
                        </m:sub>
                      </m:sSub>
                    </m:oMath>
                  </m:oMathPara>
                </a14:m>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457200" y="2133600"/>
                <a:ext cx="4572000" cy="2057400"/>
              </a:xfrm>
              <a:blipFill rotWithShape="1">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1823789317"/>
              </p:ext>
            </p:extLst>
          </p:nvPr>
        </p:nvGraphicFramePr>
        <p:xfrm>
          <a:off x="1143000" y="4191000"/>
          <a:ext cx="5791201" cy="1981200"/>
        </p:xfrm>
        <a:graphic>
          <a:graphicData uri="http://schemas.openxmlformats.org/drawingml/2006/table">
            <a:tbl>
              <a:tblPr>
                <a:tableStyleId>{5C22544A-7EE6-4342-B048-85BDC9FD1C3A}</a:tableStyleId>
              </a:tblPr>
              <a:tblGrid>
                <a:gridCol w="1175026"/>
                <a:gridCol w="491215"/>
                <a:gridCol w="589280"/>
                <a:gridCol w="589280"/>
                <a:gridCol w="589280"/>
                <a:gridCol w="589280"/>
                <a:gridCol w="589280"/>
                <a:gridCol w="589280"/>
                <a:gridCol w="589280"/>
              </a:tblGrid>
              <a:tr h="495300">
                <a:tc>
                  <a:txBody>
                    <a:bodyPr/>
                    <a:lstStyle/>
                    <a:p>
                      <a:pPr algn="r" fontAlgn="b"/>
                      <a:r>
                        <a:rPr lang="en-US" sz="1800" u="none" strike="noStrike" dirty="0">
                          <a:effectLst/>
                        </a:rPr>
                        <a:t>Leaf</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2</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Times New Roman"/>
                      </a:endParaRPr>
                    </a:p>
                  </a:txBody>
                  <a:tcPr marL="7620" marR="7620" marT="7620" marB="0" anchor="b"/>
                </a:tc>
              </a:tr>
              <a:tr h="495300">
                <a:tc>
                  <a:txBody>
                    <a:bodyPr/>
                    <a:lstStyle/>
                    <a:p>
                      <a:pPr algn="r" fontAlgn="b"/>
                      <a:r>
                        <a:rPr lang="en-US" sz="1800" u="none" strike="noStrike" dirty="0">
                          <a:effectLst/>
                        </a:rPr>
                        <a:t>Virus 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31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20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9</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r>
              <a:tr h="495300">
                <a:tc>
                  <a:txBody>
                    <a:bodyPr/>
                    <a:lstStyle/>
                    <a:p>
                      <a:pPr algn="r" fontAlgn="b"/>
                      <a:r>
                        <a:rPr lang="en-US" sz="1800" u="none" strike="noStrike" dirty="0">
                          <a:effectLst/>
                        </a:rPr>
                        <a:t>Virus 2</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18</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14</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11</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7</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Times New Roman"/>
                      </a:endParaRPr>
                    </a:p>
                  </a:txBody>
                  <a:tcPr marL="7620" marR="7620" marT="7620" marB="0" anchor="b"/>
                </a:tc>
              </a:tr>
              <a:tr h="495300">
                <a:tc>
                  <a:txBody>
                    <a:bodyPr/>
                    <a:lstStyle/>
                    <a:p>
                      <a:pPr algn="r" fontAlgn="b"/>
                      <a:r>
                        <a:rPr lang="en-US" sz="1800" b="0" i="0" u="none" strike="noStrike" dirty="0" smtClean="0">
                          <a:solidFill>
                            <a:srgbClr val="000000"/>
                          </a:solidFill>
                          <a:effectLst/>
                          <a:latin typeface="Times New Roman"/>
                        </a:rPr>
                        <a:t>Differences</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1965523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534400" cy="2362200"/>
          </a:xfrm>
        </p:spPr>
        <p:txBody>
          <a:bodyPr>
            <a:normAutofit/>
          </a:bodyPr>
          <a:lstStyle/>
          <a:p>
            <a:pPr algn="l"/>
            <a:r>
              <a:rPr lang="en-US" sz="3200" dirty="0" smtClean="0"/>
              <a:t>Conduct a one-sample </a:t>
            </a:r>
            <a:r>
              <a:rPr lang="en-US" sz="3200" i="1" dirty="0" smtClean="0"/>
              <a:t>t</a:t>
            </a:r>
            <a:r>
              <a:rPr lang="en-US" sz="3200" dirty="0" smtClean="0"/>
              <a:t> test on the differences making sure to use correct null and alternative hypotheses with difference = 0 vs. difference &lt; 0.</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457200" y="2133600"/>
                <a:ext cx="7162800" cy="4038600"/>
              </a:xfrm>
            </p:spPr>
            <p:txBody>
              <a:bodyPr>
                <a:normAutofit/>
              </a:bodyPr>
              <a:lstStyle/>
              <a:p>
                <a:pPr lvl="1" algn="l"/>
                <a:endParaRPr lang="en-US" dirty="0" smtClean="0"/>
              </a:p>
              <a:p>
                <a:pPr lvl="1" algn="l"/>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𝐻</m:t>
                        </m:r>
                      </m:e>
                      <m:sub>
                        <m:r>
                          <a:rPr lang="en-US" i="1">
                            <a:solidFill>
                              <a:schemeClr val="tx1"/>
                            </a:solidFill>
                            <a:latin typeface="Cambria Math"/>
                          </a:rPr>
                          <m:t>𝑜</m:t>
                        </m:r>
                      </m:sub>
                    </m:sSub>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1</m:t>
                        </m:r>
                      </m:sub>
                    </m:sSub>
                    <m:r>
                      <a:rPr lang="en-US" i="1">
                        <a:solidFill>
                          <a:schemeClr val="tx1"/>
                        </a:solidFill>
                        <a:latin typeface="Cambria Math"/>
                        <a:ea typeface="Cambria Math"/>
                      </a:rPr>
                      <m:t>=</m:t>
                    </m:r>
                    <m:sSub>
                      <m:sSubPr>
                        <m:ctrlPr>
                          <a:rPr lang="en-US" i="1">
                            <a:solidFill>
                              <a:schemeClr val="tx1"/>
                            </a:solidFill>
                            <a:latin typeface="Cambria Math"/>
                            <a:ea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2</m:t>
                        </m:r>
                      </m:sub>
                    </m:sSub>
                  </m:oMath>
                </a14:m>
                <a:r>
                  <a:rPr lang="en-US" i="1" dirty="0">
                    <a:solidFill>
                      <a:schemeClr val="tx1"/>
                    </a:solidFill>
                  </a:rPr>
                  <a:t> </a:t>
                </a:r>
                <a:r>
                  <a:rPr lang="en-US" dirty="0">
                    <a:solidFill>
                      <a:schemeClr val="tx1"/>
                    </a:solidFill>
                  </a:rPr>
                  <a:t> </a:t>
                </a:r>
                <a:endParaRPr lang="en-US" dirty="0" smtClean="0">
                  <a:solidFill>
                    <a:schemeClr val="tx1"/>
                  </a:solidFill>
                </a:endParaRPr>
              </a:p>
              <a:p>
                <a:pPr lvl="1" algn="l"/>
                <a14:m>
                  <m:oMathPara xmlns:m="http://schemas.openxmlformats.org/officeDocument/2006/math">
                    <m:oMathParaPr>
                      <m:jc m:val="left"/>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𝐻</m:t>
                          </m:r>
                        </m:e>
                        <m:sub>
                          <m:r>
                            <a:rPr lang="en-US" i="1">
                              <a:solidFill>
                                <a:schemeClr val="tx1"/>
                              </a:solidFill>
                              <a:latin typeface="Cambria Math"/>
                            </a:rPr>
                            <m:t>𝑎</m:t>
                          </m:r>
                        </m:sub>
                      </m:sSub>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1</m:t>
                          </m:r>
                        </m:sub>
                      </m:sSub>
                      <m:r>
                        <a:rPr lang="en-US" i="1" smtClean="0">
                          <a:solidFill>
                            <a:schemeClr val="tx1"/>
                          </a:solidFill>
                          <a:latin typeface="Cambria Math"/>
                          <a:ea typeface="Cambria Math"/>
                        </a:rPr>
                        <m:t>&lt;</m:t>
                      </m:r>
                      <m:sSub>
                        <m:sSubPr>
                          <m:ctrlPr>
                            <a:rPr lang="en-US" i="1">
                              <a:solidFill>
                                <a:schemeClr val="tx1"/>
                              </a:solidFill>
                              <a:latin typeface="Cambria Math"/>
                              <a:ea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2</m:t>
                          </m:r>
                        </m:sub>
                      </m:sSub>
                    </m:oMath>
                  </m:oMathPara>
                </a14:m>
                <a:endParaRPr lang="en-US" dirty="0" smtClean="0">
                  <a:solidFill>
                    <a:schemeClr val="tx1"/>
                  </a:solidFill>
                </a:endParaRPr>
              </a:p>
              <a:p>
                <a:pPr lvl="1" algn="l"/>
                <a:endParaRPr lang="en-US" dirty="0">
                  <a:solidFill>
                    <a:schemeClr val="tx1"/>
                  </a:solidFill>
                </a:endParaRPr>
              </a:p>
              <a:p>
                <a:pPr lvl="1" algn="l"/>
                <a:endParaRPr lang="en-US" dirty="0" smtClean="0">
                  <a:solidFill>
                    <a:schemeClr val="tx1"/>
                  </a:solidFill>
                </a:endParaRPr>
              </a:p>
              <a:p>
                <a:pPr lvl="1" algn="l"/>
                <a:endParaRPr lang="en-US" dirty="0">
                  <a:solidFill>
                    <a:schemeClr val="tx1"/>
                  </a:solidFill>
                </a:endParaRPr>
              </a:p>
              <a:p>
                <a:pPr lvl="1" algn="l"/>
                <a:r>
                  <a:rPr lang="en-US" dirty="0" smtClean="0">
                    <a:solidFill>
                      <a:schemeClr val="tx1"/>
                    </a:solidFill>
                  </a:rPr>
                  <a:t>P-value = 0.034</a:t>
                </a: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457200" y="2133600"/>
                <a:ext cx="7162800" cy="4038600"/>
              </a:xfrm>
              <a:blipFill rotWithShape="1">
                <a:blip r:embed="rId2"/>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240819371"/>
              </p:ext>
            </p:extLst>
          </p:nvPr>
        </p:nvGraphicFramePr>
        <p:xfrm>
          <a:off x="1143000" y="4191000"/>
          <a:ext cx="5791201" cy="495300"/>
        </p:xfrm>
        <a:graphic>
          <a:graphicData uri="http://schemas.openxmlformats.org/drawingml/2006/table">
            <a:tbl>
              <a:tblPr>
                <a:tableStyleId>{5C22544A-7EE6-4342-B048-85BDC9FD1C3A}</a:tableStyleId>
              </a:tblPr>
              <a:tblGrid>
                <a:gridCol w="1175026"/>
                <a:gridCol w="491215"/>
                <a:gridCol w="589280"/>
                <a:gridCol w="589280"/>
                <a:gridCol w="589280"/>
                <a:gridCol w="589280"/>
                <a:gridCol w="589280"/>
                <a:gridCol w="589280"/>
                <a:gridCol w="589280"/>
              </a:tblGrid>
              <a:tr h="495300">
                <a:tc>
                  <a:txBody>
                    <a:bodyPr/>
                    <a:lstStyle/>
                    <a:p>
                      <a:pPr algn="r" fontAlgn="b"/>
                      <a:r>
                        <a:rPr lang="en-US" sz="1800" b="0" i="0" u="none" strike="noStrike" dirty="0" smtClean="0">
                          <a:solidFill>
                            <a:srgbClr val="000000"/>
                          </a:solidFill>
                          <a:effectLst/>
                          <a:latin typeface="Times New Roman"/>
                        </a:rPr>
                        <a:t>Differences</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a:effectLst/>
                        </a:rPr>
                        <a:t>13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Times New Roman"/>
                      </a:endParaRPr>
                    </a:p>
                  </a:txBody>
                  <a:tcPr marL="7620" marR="7620" marT="762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Times New Roman"/>
                      </a:endParaRPr>
                    </a:p>
                  </a:txBody>
                  <a:tcPr marL="7620" marR="7620" marT="7620" marB="0" anchor="b"/>
                </a:tc>
              </a:tr>
            </a:tbl>
          </a:graphicData>
        </a:graphic>
      </p:graphicFrame>
    </p:spTree>
    <p:extLst>
      <p:ext uri="{BB962C8B-B14F-4D97-AF65-F5344CB8AC3E}">
        <p14:creationId xmlns:p14="http://schemas.microsoft.com/office/powerpoint/2010/main" val="126054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457200" y="1143000"/>
                <a:ext cx="7696200" cy="5029200"/>
              </a:xfrm>
            </p:spPr>
            <p:txBody>
              <a:bodyPr>
                <a:normAutofit/>
              </a:bodyPr>
              <a:lstStyle/>
              <a:p>
                <a:pPr lvl="1" algn="l"/>
                <a:r>
                  <a:rPr lang="en-US" dirty="0">
                    <a:solidFill>
                      <a:schemeClr val="tx1"/>
                    </a:solidFill>
                  </a:rPr>
                  <a:t>P-value = </a:t>
                </a:r>
                <a:r>
                  <a:rPr lang="en-US" dirty="0" smtClean="0">
                    <a:solidFill>
                      <a:schemeClr val="tx1"/>
                    </a:solidFill>
                  </a:rPr>
                  <a:t>0.034 so data supports alternative hypothesis which means virus 1 produces more lesions, on average, than virus 2.</a:t>
                </a:r>
                <a:endParaRPr lang="en-US" dirty="0">
                  <a:solidFill>
                    <a:schemeClr val="tx1"/>
                  </a:solidFill>
                </a:endParaRPr>
              </a:p>
              <a:p>
                <a:pPr lvl="1" algn="l"/>
                <a:endParaRPr lang="en-US" dirty="0" smtClean="0"/>
              </a:p>
              <a:p>
                <a:pPr lvl="1" algn="l"/>
                <a:endParaRPr lang="en-US" dirty="0" smtClean="0"/>
              </a:p>
              <a:p>
                <a:pPr lvl="1" algn="l"/>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𝐻</m:t>
                        </m:r>
                      </m:e>
                      <m:sub>
                        <m:r>
                          <a:rPr lang="en-US" i="1">
                            <a:solidFill>
                              <a:schemeClr val="tx1"/>
                            </a:solidFill>
                            <a:latin typeface="Cambria Math"/>
                          </a:rPr>
                          <m:t>𝑜</m:t>
                        </m:r>
                      </m:sub>
                    </m:sSub>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1</m:t>
                        </m:r>
                      </m:sub>
                    </m:sSub>
                    <m:r>
                      <a:rPr lang="en-US" i="1">
                        <a:solidFill>
                          <a:schemeClr val="tx1"/>
                        </a:solidFill>
                        <a:latin typeface="Cambria Math"/>
                        <a:ea typeface="Cambria Math"/>
                      </a:rPr>
                      <m:t>=</m:t>
                    </m:r>
                    <m:sSub>
                      <m:sSubPr>
                        <m:ctrlPr>
                          <a:rPr lang="en-US" i="1">
                            <a:solidFill>
                              <a:schemeClr val="tx1"/>
                            </a:solidFill>
                            <a:latin typeface="Cambria Math"/>
                            <a:ea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2</m:t>
                        </m:r>
                      </m:sub>
                    </m:sSub>
                  </m:oMath>
                </a14:m>
                <a:r>
                  <a:rPr lang="en-US" i="1" dirty="0">
                    <a:solidFill>
                      <a:schemeClr val="tx1"/>
                    </a:solidFill>
                  </a:rPr>
                  <a:t> </a:t>
                </a:r>
                <a:r>
                  <a:rPr lang="en-US" dirty="0">
                    <a:solidFill>
                      <a:schemeClr val="tx1"/>
                    </a:solidFill>
                  </a:rPr>
                  <a:t> </a:t>
                </a:r>
                <a:endParaRPr lang="en-US" dirty="0" smtClean="0">
                  <a:solidFill>
                    <a:schemeClr val="tx1"/>
                  </a:solidFill>
                </a:endParaRPr>
              </a:p>
              <a:p>
                <a:pPr lvl="1" algn="l"/>
                <a14:m>
                  <m:oMathPara xmlns:m="http://schemas.openxmlformats.org/officeDocument/2006/math">
                    <m:oMathParaPr>
                      <m:jc m:val="left"/>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𝐻</m:t>
                          </m:r>
                        </m:e>
                        <m:sub>
                          <m:r>
                            <a:rPr lang="en-US" i="1">
                              <a:solidFill>
                                <a:schemeClr val="tx1"/>
                              </a:solidFill>
                              <a:latin typeface="Cambria Math"/>
                            </a:rPr>
                            <m:t>𝑎</m:t>
                          </m:r>
                        </m:sub>
                      </m:sSub>
                      <m:r>
                        <a:rPr lang="en-US" i="1">
                          <a:solidFill>
                            <a:schemeClr val="tx1"/>
                          </a:solidFill>
                          <a:latin typeface="Cambria Math"/>
                        </a:rPr>
                        <m:t>: </m:t>
                      </m:r>
                      <m:sSub>
                        <m:sSubPr>
                          <m:ctrlPr>
                            <a:rPr lang="en-US" i="1">
                              <a:solidFill>
                                <a:schemeClr val="tx1"/>
                              </a:solidFill>
                              <a:latin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1</m:t>
                          </m:r>
                        </m:sub>
                      </m:sSub>
                      <m:r>
                        <a:rPr lang="en-US" i="1" smtClean="0">
                          <a:solidFill>
                            <a:schemeClr val="tx1"/>
                          </a:solidFill>
                          <a:latin typeface="Cambria Math"/>
                          <a:ea typeface="Cambria Math"/>
                        </a:rPr>
                        <m:t>&lt;</m:t>
                      </m:r>
                      <m:sSub>
                        <m:sSubPr>
                          <m:ctrlPr>
                            <a:rPr lang="en-US" i="1">
                              <a:solidFill>
                                <a:schemeClr val="tx1"/>
                              </a:solidFill>
                              <a:latin typeface="Cambria Math"/>
                              <a:ea typeface="Cambria Math"/>
                            </a:rPr>
                          </m:ctrlPr>
                        </m:sSubPr>
                        <m:e>
                          <m:r>
                            <a:rPr lang="en-US" i="1">
                              <a:solidFill>
                                <a:schemeClr val="tx1"/>
                              </a:solidFill>
                              <a:latin typeface="Cambria Math"/>
                              <a:ea typeface="Cambria Math"/>
                            </a:rPr>
                            <m:t>𝜇</m:t>
                          </m:r>
                        </m:e>
                        <m:sub>
                          <m:r>
                            <a:rPr lang="en-US" b="0" i="1" smtClean="0">
                              <a:solidFill>
                                <a:schemeClr val="tx1"/>
                              </a:solidFill>
                              <a:latin typeface="Cambria Math"/>
                              <a:ea typeface="Cambria Math"/>
                            </a:rPr>
                            <m:t>𝑣𝑖𝑟𝑢𝑠</m:t>
                          </m:r>
                          <m:r>
                            <a:rPr lang="en-US" b="0" i="1" smtClean="0">
                              <a:solidFill>
                                <a:schemeClr val="tx1"/>
                              </a:solidFill>
                              <a:latin typeface="Cambria Math"/>
                              <a:ea typeface="Cambria Math"/>
                            </a:rPr>
                            <m:t> 2</m:t>
                          </m:r>
                        </m:sub>
                      </m:sSub>
                    </m:oMath>
                  </m:oMathPara>
                </a14:m>
                <a:endParaRPr lang="en-US" dirty="0" smtClean="0">
                  <a:solidFill>
                    <a:schemeClr val="tx1"/>
                  </a:solidFill>
                </a:endParaRPr>
              </a:p>
              <a:p>
                <a:pPr lvl="1" algn="l"/>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457200" y="1143000"/>
                <a:ext cx="7696200" cy="5029200"/>
              </a:xfrm>
              <a:blipFill rotWithShape="1">
                <a:blip r:embed="rId2"/>
                <a:stretch>
                  <a:fillRect t="-1091"/>
                </a:stretch>
              </a:blipFill>
            </p:spPr>
            <p:txBody>
              <a:bodyPr/>
              <a:lstStyle/>
              <a:p>
                <a:r>
                  <a:rPr lang="en-US">
                    <a:noFill/>
                  </a:rPr>
                  <a:t> </a:t>
                </a:r>
              </a:p>
            </p:txBody>
          </p:sp>
        </mc:Fallback>
      </mc:AlternateContent>
    </p:spTree>
    <p:extLst>
      <p:ext uri="{BB962C8B-B14F-4D97-AF65-F5344CB8AC3E}">
        <p14:creationId xmlns:p14="http://schemas.microsoft.com/office/powerpoint/2010/main" val="2350753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57200" y="304800"/>
                <a:ext cx="8534400" cy="3124200"/>
              </a:xfrm>
            </p:spPr>
            <p:txBody>
              <a:bodyPr>
                <a:normAutofit/>
              </a:bodyPr>
              <a:lstStyle/>
              <a:p>
                <a:pPr algn="l"/>
                <a:r>
                  <a:rPr lang="en-US" sz="3200" dirty="0" smtClean="0"/>
                  <a:t>Researchers measured the corneal thickness of eight patients who had glaucoma in one eye but not in the other</a:t>
                </a:r>
                <a:r>
                  <a:rPr lang="en-US" sz="3200" dirty="0"/>
                  <a:t>.  They want to test the hypothesis that mean corneal thickness is greater in normal eyes (</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oMath>
                </a14:m>
                <a:r>
                  <a:rPr lang="en-US" sz="3200" dirty="0"/>
                  <a:t>) </a:t>
                </a:r>
                <a:r>
                  <a:rPr lang="en-US" sz="3200" dirty="0" smtClean="0"/>
                  <a:t>than in eyes with glaucoma </a:t>
                </a:r>
                <a:r>
                  <a:rPr lang="en-US" sz="3200" dirty="0"/>
                  <a:t>(</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2</m:t>
                        </m:r>
                      </m:sub>
                    </m:sSub>
                  </m:oMath>
                </a14:m>
                <a:r>
                  <a:rPr lang="en-US" sz="3200" dirty="0"/>
                  <a:t>) </a:t>
                </a:r>
                <a:r>
                  <a:rPr lang="en-US" sz="3200" dirty="0" smtClean="0"/>
                  <a:t>.  The correct null and alternative hypotheses are:</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57200" y="304800"/>
                <a:ext cx="8534400" cy="3124200"/>
              </a:xfrm>
              <a:blipFill rotWithShape="1">
                <a:blip r:embed="rId2"/>
                <a:stretch>
                  <a:fillRect l="-1786" t="-780" r="-1643" b="-46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47800" y="3276600"/>
                <a:ext cx="5486630" cy="3046988"/>
              </a:xfrm>
              <a:prstGeom prst="rect">
                <a:avLst/>
              </a:prstGeom>
              <a:noFill/>
            </p:spPr>
            <p:txBody>
              <a:bodyPr wrap="none" rtlCol="0">
                <a:spAutoFit/>
              </a:bodyPr>
              <a:lstStyle/>
              <a:p>
                <a:endParaRPr lang="en-US" sz="3200" dirty="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sz="3200" dirty="0"/>
              </a:p>
              <a:p>
                <a:pPr marL="800100" lvl="1" indent="-342900">
                  <a:buFont typeface="+mj-lt"/>
                  <a:buAutoNum type="alphaUcPeriod"/>
                </a:pP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447800" y="3276600"/>
                <a:ext cx="5486630" cy="3046988"/>
              </a:xfrm>
              <a:prstGeom prst="rect">
                <a:avLst/>
              </a:prstGeom>
              <a:blipFill rotWithShape="1">
                <a:blip r:embed="rId3"/>
                <a:stretch>
                  <a:fillRect b="-6012"/>
                </a:stretch>
              </a:blipFill>
            </p:spPr>
            <p:txBody>
              <a:bodyPr/>
              <a:lstStyle/>
              <a:p>
                <a:r>
                  <a:rPr lang="en-US">
                    <a:noFill/>
                  </a:rPr>
                  <a:t> </a:t>
                </a:r>
              </a:p>
            </p:txBody>
          </p:sp>
        </mc:Fallback>
      </mc:AlternateContent>
    </p:spTree>
    <p:extLst>
      <p:ext uri="{BB962C8B-B14F-4D97-AF65-F5344CB8AC3E}">
        <p14:creationId xmlns:p14="http://schemas.microsoft.com/office/powerpoint/2010/main" val="206532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534400" cy="5293757"/>
              </a:xfrm>
              <a:prstGeom prst="rect">
                <a:avLst/>
              </a:prstGeom>
              <a:noFill/>
            </p:spPr>
            <p:txBody>
              <a:bodyPr wrap="square" rtlCol="0">
                <a:spAutoFit/>
              </a:bodyPr>
              <a:lstStyle/>
              <a:p>
                <a:pPr lvl="0"/>
                <a:r>
                  <a:rPr lang="en-US" sz="3200" dirty="0" smtClean="0"/>
                  <a:t>Farmer Myrtle Field grew two types of pumpkins to see which type yielded bigger pumpkins.  She grew 30 of the first type and she </a:t>
                </a:r>
                <a:r>
                  <a:rPr lang="en-US" sz="3200" dirty="0"/>
                  <a:t>grew 31 of the second </a:t>
                </a:r>
                <a:r>
                  <a:rPr lang="en-US" sz="3200" dirty="0" smtClean="0"/>
                  <a:t>type.  Ms</a:t>
                </a:r>
                <a:r>
                  <a:rPr lang="en-US" sz="3200" dirty="0"/>
                  <a:t>. Field wished to test whether or not the two pumpkin types yielded, on average, pumpkins of the same </a:t>
                </a:r>
                <a:r>
                  <a:rPr lang="en-US" sz="3200" dirty="0" smtClean="0"/>
                  <a:t>weight.  The appropriate hypotheses can be stated as:</a:t>
                </a:r>
              </a:p>
              <a:p>
                <a:pPr lvl="0"/>
                <a:endParaRPr lang="en-US" sz="3200" dirty="0"/>
              </a:p>
              <a:p>
                <a:pPr lvl="1"/>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smtClean="0">
                            <a:latin typeface="Cambria Math"/>
                          </a:rPr>
                        </m:ctrlPr>
                      </m:sSubPr>
                      <m:e>
                        <m:r>
                          <a:rPr lang="en-US" sz="3200" i="1" smtClean="0">
                            <a:latin typeface="Cambria Math"/>
                            <a:ea typeface="Cambria Math"/>
                          </a:rPr>
                          <m:t>𝜇</m:t>
                        </m:r>
                      </m:e>
                      <m:sub>
                        <m:r>
                          <a:rPr lang="en-US" sz="3200" b="0" i="1" smtClean="0">
                            <a:latin typeface="Cambria Math"/>
                          </a:rPr>
                          <m:t>1</m:t>
                        </m:r>
                      </m:sub>
                    </m:sSub>
                    <m:r>
                      <a:rPr lang="en-US" sz="3200" i="1">
                        <a:latin typeface="Cambria Math"/>
                        <a:ea typeface="Cambria Math"/>
                      </a:rPr>
                      <m:t>=</m:t>
                    </m:r>
                    <m:sSub>
                      <m:sSubPr>
                        <m:ctrlPr>
                          <a:rPr lang="en-US" sz="3200" i="1" smtClean="0">
                            <a:latin typeface="Cambria Math"/>
                            <a:ea typeface="Cambria Math"/>
                          </a:rPr>
                        </m:ctrlPr>
                      </m:sSubPr>
                      <m:e>
                        <m:r>
                          <a:rPr lang="en-US" sz="3200" i="1" smtClean="0">
                            <a:latin typeface="Cambria Math"/>
                            <a:ea typeface="Cambria Math"/>
                          </a:rPr>
                          <m:t>𝜇</m:t>
                        </m:r>
                      </m:e>
                      <m:sub>
                        <m:r>
                          <a:rPr lang="en-US" sz="3200" b="0" i="1" smtClean="0">
                            <a:latin typeface="Cambria Math"/>
                            <a:ea typeface="Cambria Math"/>
                          </a:rPr>
                          <m:t>2</m:t>
                        </m:r>
                      </m:sub>
                    </m:sSub>
                  </m:oMath>
                </a14:m>
                <a:r>
                  <a:rPr lang="en-US" sz="3200" i="1" dirty="0" smtClean="0"/>
                  <a:t> </a:t>
                </a:r>
                <a:r>
                  <a:rPr lang="en-US" sz="3200" dirty="0" smtClean="0"/>
                  <a:t> </a:t>
                </a:r>
                <a:r>
                  <a:rPr lang="en-US" sz="3200" dirty="0"/>
                  <a:t/>
                </a:r>
                <a:br>
                  <a:rPr lang="en-US" sz="3200" dirty="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m:t>
                      </m:r>
                      <m:r>
                        <a:rPr lang="en-US" sz="3200" b="0" i="1" smtClean="0">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m:oMathPara>
                </a14:m>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534400" cy="5293757"/>
              </a:xfrm>
              <a:prstGeom prst="rect">
                <a:avLst/>
              </a:prstGeom>
              <a:blipFill rotWithShape="1">
                <a:blip r:embed="rId2"/>
                <a:stretch>
                  <a:fillRect l="-1786" t="-1498" r="-357"/>
                </a:stretch>
              </a:blipFill>
            </p:spPr>
            <p:txBody>
              <a:bodyPr/>
              <a:lstStyle/>
              <a:p>
                <a:r>
                  <a:rPr lang="en-US">
                    <a:noFill/>
                  </a:rPr>
                  <a:t> </a:t>
                </a:r>
              </a:p>
            </p:txBody>
          </p:sp>
        </mc:Fallback>
      </mc:AlternateContent>
    </p:spTree>
    <p:extLst>
      <p:ext uri="{BB962C8B-B14F-4D97-AF65-F5344CB8AC3E}">
        <p14:creationId xmlns:p14="http://schemas.microsoft.com/office/powerpoint/2010/main" val="2245579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57200" y="304800"/>
                <a:ext cx="8382000" cy="4648200"/>
              </a:xfrm>
            </p:spPr>
            <p:txBody>
              <a:bodyPr>
                <a:normAutofit/>
              </a:bodyPr>
              <a:lstStyle/>
              <a:p>
                <a:pPr algn="l"/>
                <a:r>
                  <a:rPr lang="en-US" sz="3200" dirty="0" smtClean="0"/>
                  <a:t>Researchers measured the corneal thickness of eight patients who had glaucoma in one eye but not in the other</a:t>
                </a:r>
                <a:r>
                  <a:rPr lang="en-US" sz="3200" dirty="0"/>
                  <a:t>.  They want to test the hypothesis that mean corneal thickness is greater in normal eyes (</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oMath>
                </a14:m>
                <a:r>
                  <a:rPr lang="en-US" sz="3200" dirty="0"/>
                  <a:t>) </a:t>
                </a:r>
                <a:r>
                  <a:rPr lang="en-US" sz="3200" dirty="0" smtClean="0"/>
                  <a:t>than in eyes with glaucoma </a:t>
                </a:r>
                <a:r>
                  <a:rPr lang="en-US" sz="3200" dirty="0"/>
                  <a:t>(</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2</m:t>
                        </m:r>
                      </m:sub>
                    </m:sSub>
                  </m:oMath>
                </a14:m>
                <a:r>
                  <a:rPr lang="en-US" sz="3200" dirty="0"/>
                  <a:t>) </a:t>
                </a:r>
                <a:r>
                  <a:rPr lang="en-US" sz="3200" dirty="0" smtClean="0"/>
                  <a:t>.  The correct null and alternative hypotheses are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r>
                      <a:rPr lang="en-US" sz="3200" i="1">
                        <a:latin typeface="Cambria Math"/>
                        <a:ea typeface="Cambria Math"/>
                      </a:rPr>
                      <m:t> </m:t>
                    </m:r>
                  </m:oMath>
                </a14:m>
                <a:r>
                  <a:rPr lang="en-US" sz="3200" dirty="0" smtClean="0"/>
                  <a:t>.  The differences are as follows.  Conduct the appropriate test and compute the p-value</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57200" y="304800"/>
                <a:ext cx="8382000" cy="4648200"/>
              </a:xfrm>
              <a:blipFill rotWithShape="1">
                <a:blip r:embed="rId2"/>
                <a:stretch>
                  <a:fillRect l="-1818" r="-2836" b="-249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064612201"/>
              </p:ext>
            </p:extLst>
          </p:nvPr>
        </p:nvGraphicFramePr>
        <p:xfrm>
          <a:off x="990600" y="5638800"/>
          <a:ext cx="6781800" cy="533400"/>
        </p:xfrm>
        <a:graphic>
          <a:graphicData uri="http://schemas.openxmlformats.org/drawingml/2006/table">
            <a:tbl>
              <a:tblPr>
                <a:tableStyleId>{5C22544A-7EE6-4342-B048-85BDC9FD1C3A}</a:tableStyleId>
              </a:tblPr>
              <a:tblGrid>
                <a:gridCol w="847725"/>
                <a:gridCol w="847725"/>
                <a:gridCol w="847725"/>
                <a:gridCol w="847725"/>
                <a:gridCol w="847725"/>
                <a:gridCol w="847725"/>
                <a:gridCol w="847725"/>
                <a:gridCol w="847725"/>
              </a:tblGrid>
              <a:tr h="533400">
                <a:tc>
                  <a:txBody>
                    <a:bodyPr/>
                    <a:lstStyle/>
                    <a:p>
                      <a:pPr algn="ctr" fontAlgn="b"/>
                      <a:r>
                        <a:rPr lang="en-US" sz="2800" u="none" strike="noStrike">
                          <a:effectLst/>
                        </a:rPr>
                        <a:t>-4</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0</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12</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18</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-4</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-12</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6</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46750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57200" y="304800"/>
                <a:ext cx="8458200" cy="3200400"/>
              </a:xfrm>
            </p:spPr>
            <p:txBody>
              <a:bodyPr>
                <a:normAutofit/>
              </a:bodyPr>
              <a:lstStyle/>
              <a:p>
                <a:pPr algn="l"/>
                <a:r>
                  <a:rPr lang="en-US" sz="3200" dirty="0" smtClean="0"/>
                  <a:t>Researchers want </a:t>
                </a:r>
                <a:r>
                  <a:rPr lang="en-US" sz="3200" dirty="0"/>
                  <a:t>to test the hypothesis that mean corneal thickness is greater in normal eyes (</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oMath>
                </a14:m>
                <a:r>
                  <a:rPr lang="en-US" sz="3200" dirty="0"/>
                  <a:t>) </a:t>
                </a:r>
                <a:r>
                  <a:rPr lang="en-US" sz="3200" dirty="0" smtClean="0"/>
                  <a:t>than in eyes with glaucoma </a:t>
                </a:r>
                <a:r>
                  <a:rPr lang="en-US" sz="3200" dirty="0"/>
                  <a:t>(</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2</m:t>
                        </m:r>
                      </m:sub>
                    </m:sSub>
                  </m:oMath>
                </a14:m>
                <a:r>
                  <a:rPr lang="en-US" sz="3200" dirty="0"/>
                  <a:t>) </a:t>
                </a:r>
                <a:r>
                  <a:rPr lang="en-US" sz="3200" dirty="0" smtClean="0"/>
                  <a:t>.  The correct null and alternative hypotheses are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r>
                      <a:rPr lang="en-US" sz="3200" i="1">
                        <a:latin typeface="Cambria Math"/>
                        <a:ea typeface="Cambria Math"/>
                      </a:rPr>
                      <m:t> </m:t>
                    </m:r>
                  </m:oMath>
                </a14:m>
                <a:r>
                  <a:rPr lang="en-US" sz="3200" dirty="0" smtClean="0"/>
                  <a:t>.  The differences are as follows.  The p-value is?</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57200" y="304800"/>
                <a:ext cx="8458200" cy="3200400"/>
              </a:xfrm>
              <a:blipFill rotWithShape="1">
                <a:blip r:embed="rId2"/>
                <a:stretch>
                  <a:fillRect l="-1801" r="-2594" b="-3429"/>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826422345"/>
              </p:ext>
            </p:extLst>
          </p:nvPr>
        </p:nvGraphicFramePr>
        <p:xfrm>
          <a:off x="1828800" y="3505200"/>
          <a:ext cx="6781800" cy="533400"/>
        </p:xfrm>
        <a:graphic>
          <a:graphicData uri="http://schemas.openxmlformats.org/drawingml/2006/table">
            <a:tbl>
              <a:tblPr>
                <a:tableStyleId>{5C22544A-7EE6-4342-B048-85BDC9FD1C3A}</a:tableStyleId>
              </a:tblPr>
              <a:tblGrid>
                <a:gridCol w="847725"/>
                <a:gridCol w="847725"/>
                <a:gridCol w="847725"/>
                <a:gridCol w="847725"/>
                <a:gridCol w="847725"/>
                <a:gridCol w="847725"/>
                <a:gridCol w="847725"/>
                <a:gridCol w="847725"/>
              </a:tblGrid>
              <a:tr h="533400">
                <a:tc>
                  <a:txBody>
                    <a:bodyPr/>
                    <a:lstStyle/>
                    <a:p>
                      <a:pPr algn="ctr" fontAlgn="b"/>
                      <a:r>
                        <a:rPr lang="en-US" sz="2800" u="none" strike="noStrike">
                          <a:effectLst/>
                        </a:rPr>
                        <a:t>-4</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0</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12</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18</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-4</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-12</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a:effectLst/>
                        </a:rPr>
                        <a:t>6</a:t>
                      </a:r>
                      <a:endParaRPr lang="en-US" sz="2800" b="0" i="0" u="none" strike="noStrike">
                        <a:solidFill>
                          <a:srgbClr val="000000"/>
                        </a:solidFill>
                        <a:effectLst/>
                        <a:latin typeface="Times New Roman"/>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Times New Roman"/>
                      </a:endParaRPr>
                    </a:p>
                  </a:txBody>
                  <a:tcPr marL="9525" marR="9525" marT="9525" marB="0" anchor="b"/>
                </a:tc>
              </a:tr>
            </a:tbl>
          </a:graphicData>
        </a:graphic>
      </p:graphicFrame>
      <p:sp>
        <p:nvSpPr>
          <p:cNvPr id="5" name="Subtitle 2"/>
          <p:cNvSpPr>
            <a:spLocks noGrp="1"/>
          </p:cNvSpPr>
          <p:nvPr>
            <p:ph type="subTitle" idx="1"/>
          </p:nvPr>
        </p:nvSpPr>
        <p:spPr>
          <a:xfrm>
            <a:off x="457200" y="4343400"/>
            <a:ext cx="3505200" cy="1981200"/>
          </a:xfrm>
        </p:spPr>
        <p:txBody>
          <a:bodyPr>
            <a:normAutofit lnSpcReduction="10000"/>
          </a:bodyPr>
          <a:lstStyle/>
          <a:p>
            <a:pPr marL="971550" lvl="1" indent="-514350" algn="l">
              <a:buFont typeface="+mj-lt"/>
              <a:buAutoNum type="alphaUcPeriod"/>
            </a:pPr>
            <a:r>
              <a:rPr lang="en-US" dirty="0" smtClean="0">
                <a:solidFill>
                  <a:schemeClr val="tx1"/>
                </a:solidFill>
              </a:rPr>
              <a:t>0.312</a:t>
            </a:r>
          </a:p>
          <a:p>
            <a:pPr marL="971550" lvl="1" indent="-514350" algn="l">
              <a:buFont typeface="+mj-lt"/>
              <a:buAutoNum type="alphaUcPeriod"/>
            </a:pPr>
            <a:r>
              <a:rPr lang="en-US" dirty="0" smtClean="0">
                <a:solidFill>
                  <a:schemeClr val="tx1"/>
                </a:solidFill>
              </a:rPr>
              <a:t>0.129</a:t>
            </a:r>
          </a:p>
          <a:p>
            <a:pPr marL="971550" lvl="1" indent="-514350" algn="l">
              <a:buFont typeface="+mj-lt"/>
              <a:buAutoNum type="alphaUcPeriod"/>
            </a:pPr>
            <a:r>
              <a:rPr lang="en-US" dirty="0" smtClean="0">
                <a:solidFill>
                  <a:schemeClr val="tx1"/>
                </a:solidFill>
              </a:rPr>
              <a:t>0.164</a:t>
            </a:r>
          </a:p>
          <a:p>
            <a:pPr marL="971550" lvl="1" indent="-514350" algn="l">
              <a:buFont typeface="+mj-lt"/>
              <a:buAutoNum type="alphaUcPeriod"/>
            </a:pPr>
            <a:r>
              <a:rPr lang="en-US" dirty="0" smtClean="0">
                <a:solidFill>
                  <a:schemeClr val="tx1"/>
                </a:solidFill>
              </a:rPr>
              <a:t>0.258</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627753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57200" y="304800"/>
                <a:ext cx="8458200" cy="3200400"/>
              </a:xfrm>
            </p:spPr>
            <p:txBody>
              <a:bodyPr>
                <a:normAutofit/>
              </a:bodyPr>
              <a:lstStyle/>
              <a:p>
                <a:pPr algn="l"/>
                <a:r>
                  <a:rPr lang="en-US" sz="3200" dirty="0" smtClean="0"/>
                  <a:t>Researchers want </a:t>
                </a:r>
                <a:r>
                  <a:rPr lang="en-US" sz="3200" dirty="0"/>
                  <a:t>to test the hypothesis that mean corneal thickness is greater in normal eyes (</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oMath>
                </a14:m>
                <a:r>
                  <a:rPr lang="en-US" sz="3200" dirty="0"/>
                  <a:t>) </a:t>
                </a:r>
                <a:r>
                  <a:rPr lang="en-US" sz="3200" dirty="0" smtClean="0"/>
                  <a:t>than in eyes with glaucoma </a:t>
                </a:r>
                <a:r>
                  <a:rPr lang="en-US" sz="3200" dirty="0"/>
                  <a:t>(</a:t>
                </a:r>
                <a14:m>
                  <m:oMath xmlns:m="http://schemas.openxmlformats.org/officeDocument/2006/math">
                    <m:sSub>
                      <m:sSubPr>
                        <m:ctrlPr>
                          <a:rPr lang="en-US" sz="3200" i="1">
                            <a:latin typeface="Cambria Math"/>
                          </a:rPr>
                        </m:ctrlPr>
                      </m:sSubPr>
                      <m:e>
                        <m:r>
                          <a:rPr lang="en-US" sz="3200" i="1">
                            <a:latin typeface="Cambria Math"/>
                            <a:ea typeface="Cambria Math"/>
                          </a:rPr>
                          <m:t>𝜇</m:t>
                        </m:r>
                      </m:e>
                      <m:sub>
                        <m:r>
                          <a:rPr lang="en-US" sz="3200" b="0" i="1" smtClean="0">
                            <a:latin typeface="Cambria Math"/>
                            <a:ea typeface="Cambria Math"/>
                          </a:rPr>
                          <m:t>2</m:t>
                        </m:r>
                      </m:sub>
                    </m:sSub>
                  </m:oMath>
                </a14:m>
                <a:r>
                  <a:rPr lang="en-US" sz="3200" dirty="0"/>
                  <a:t>) </a:t>
                </a:r>
                <a:r>
                  <a:rPr lang="en-US" sz="3200" dirty="0" smtClean="0"/>
                  <a:t>.  The correct null and alternative hypotheses are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r>
                      <a:rPr lang="en-US" sz="3200" i="1">
                        <a:latin typeface="Cambria Math"/>
                        <a:ea typeface="Cambria Math"/>
                      </a:rPr>
                      <m:t> </m:t>
                    </m:r>
                  </m:oMath>
                </a14:m>
                <a:r>
                  <a:rPr lang="en-US" sz="3200" dirty="0" smtClean="0"/>
                  <a:t>.  The p-value is 0.164.  The researchers should conclude:</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57200" y="304800"/>
                <a:ext cx="8458200" cy="3200400"/>
              </a:xfrm>
              <a:blipFill rotWithShape="1">
                <a:blip r:embed="rId2"/>
                <a:stretch>
                  <a:fillRect l="-1801" r="-2594" b="-3429"/>
                </a:stretch>
              </a:blipFill>
            </p:spPr>
            <p:txBody>
              <a:bodyPr/>
              <a:lstStyle/>
              <a:p>
                <a:r>
                  <a:rPr lang="en-US">
                    <a:noFill/>
                  </a:rPr>
                  <a:t> </a:t>
                </a:r>
              </a:p>
            </p:txBody>
          </p:sp>
        </mc:Fallback>
      </mc:AlternateContent>
      <p:sp>
        <p:nvSpPr>
          <p:cNvPr id="5" name="Subtitle 2"/>
          <p:cNvSpPr>
            <a:spLocks noGrp="1"/>
          </p:cNvSpPr>
          <p:nvPr>
            <p:ph type="subTitle" idx="1"/>
          </p:nvPr>
        </p:nvSpPr>
        <p:spPr>
          <a:xfrm>
            <a:off x="457200" y="3733800"/>
            <a:ext cx="7162800" cy="2590800"/>
          </a:xfrm>
        </p:spPr>
        <p:txBody>
          <a:bodyPr>
            <a:normAutofit lnSpcReduction="10000"/>
          </a:bodyPr>
          <a:lstStyle/>
          <a:p>
            <a:pPr marL="971550" lvl="1" indent="-514350" algn="l">
              <a:buFont typeface="+mj-lt"/>
              <a:buAutoNum type="alphaUcPeriod"/>
            </a:pPr>
            <a:r>
              <a:rPr lang="en-US" dirty="0" smtClean="0">
                <a:solidFill>
                  <a:schemeClr val="tx1"/>
                </a:solidFill>
              </a:rPr>
              <a:t>Mean corneal thickness is greater in normal eyes than in eyes with glaucoma</a:t>
            </a:r>
          </a:p>
          <a:p>
            <a:pPr marL="971550" lvl="1" indent="-514350" algn="l">
              <a:buFont typeface="+mj-lt"/>
              <a:buAutoNum type="alphaUcPeriod"/>
            </a:pPr>
            <a:r>
              <a:rPr lang="en-US" dirty="0" smtClean="0">
                <a:solidFill>
                  <a:schemeClr val="tx1"/>
                </a:solidFill>
              </a:rPr>
              <a:t>Mean corneal thickness is the same in normal eyes and eyes with glaucoma</a:t>
            </a:r>
          </a:p>
          <a:p>
            <a:pPr marL="971550" lvl="1" indent="-514350" algn="l">
              <a:buFont typeface="+mj-lt"/>
              <a:buAutoNum type="alphaUcPeriod"/>
            </a:pPr>
            <a:r>
              <a:rPr lang="en-US" dirty="0" smtClean="0">
                <a:solidFill>
                  <a:schemeClr val="tx1"/>
                </a:solidFill>
              </a:rPr>
              <a:t>Mean corneal thickness is less in normal eyes than in eyes with glaucoma</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007453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1752600"/>
          </a:xfrm>
        </p:spPr>
        <p:txBody>
          <a:bodyPr>
            <a:normAutofit fontScale="90000"/>
          </a:bodyPr>
          <a:lstStyle/>
          <a:p>
            <a:pPr algn="l"/>
            <a:r>
              <a:rPr lang="en-US" sz="3200" dirty="0" smtClean="0"/>
              <a:t>Assumption of the paired </a:t>
            </a:r>
            <a:r>
              <a:rPr lang="en-US" sz="3200" i="1" dirty="0" smtClean="0"/>
              <a:t>t</a:t>
            </a:r>
            <a:r>
              <a:rPr lang="en-US" sz="3200" dirty="0" smtClean="0"/>
              <a:t> hypothesis test in order for the decision to be valid.  Same as assumption of the one-sample </a:t>
            </a:r>
            <a:r>
              <a:rPr lang="en-US" sz="3200" i="1" dirty="0" smtClean="0"/>
              <a:t>t</a:t>
            </a:r>
            <a:r>
              <a:rPr lang="en-US" sz="3200" dirty="0" smtClean="0"/>
              <a:t> test:</a:t>
            </a:r>
            <a:br>
              <a:rPr lang="en-US" sz="3200" dirty="0" smtClean="0"/>
            </a:b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2514600"/>
                <a:ext cx="8686800" cy="3581400"/>
              </a:xfrm>
            </p:spPr>
            <p:txBody>
              <a:bodyPr>
                <a:normAutofit/>
              </a:bodyPr>
              <a:lstStyle/>
              <a:p>
                <a:pPr marL="914400" lvl="1" indent="-457200" algn="l">
                  <a:buFont typeface="Arial" pitchFamily="34" charset="0"/>
                  <a:buChar char="•"/>
                </a:pPr>
                <a:r>
                  <a:rPr lang="en-US" dirty="0">
                    <a:solidFill>
                      <a:schemeClr val="tx1"/>
                    </a:solidFill>
                  </a:rPr>
                  <a:t>The random sample came from a normal distribution</a:t>
                </a:r>
              </a:p>
              <a:p>
                <a:pPr lvl="1" algn="l"/>
                <a:endParaRPr lang="en-US" dirty="0">
                  <a:solidFill>
                    <a:schemeClr val="tx1"/>
                  </a:solidFill>
                </a:endParaRPr>
              </a:p>
              <a:p>
                <a:pPr lvl="1" algn="l"/>
                <a:r>
                  <a:rPr lang="en-US" dirty="0">
                    <a:solidFill>
                      <a:schemeClr val="tx1"/>
                    </a:solidFill>
                  </a:rPr>
                  <a:t>OR</a:t>
                </a:r>
              </a:p>
              <a:p>
                <a:pPr lvl="1" algn="l"/>
                <a:endParaRPr lang="en-US" dirty="0">
                  <a:solidFill>
                    <a:schemeClr val="tx1"/>
                  </a:solidFill>
                </a:endParaRPr>
              </a:p>
              <a:p>
                <a:pPr marL="914400" lvl="1" indent="-457200" algn="l">
                  <a:buFont typeface="Arial" pitchFamily="34" charset="0"/>
                  <a:buChar char="•"/>
                </a:pPr>
                <a:r>
                  <a:rPr lang="en-US" dirty="0">
                    <a:solidFill>
                      <a:schemeClr val="tx1"/>
                    </a:solidFill>
                  </a:rPr>
                  <a:t>The random sample size is </a:t>
                </a:r>
                <a14:m>
                  <m:oMath xmlns:m="http://schemas.openxmlformats.org/officeDocument/2006/math">
                    <m:r>
                      <a:rPr lang="en-US" i="1">
                        <a:solidFill>
                          <a:schemeClr val="tx1"/>
                        </a:solidFill>
                        <a:latin typeface="Cambria Math"/>
                      </a:rPr>
                      <m:t>𝑛</m:t>
                    </m:r>
                    <m:r>
                      <a:rPr lang="en-US" i="1">
                        <a:solidFill>
                          <a:schemeClr val="tx1"/>
                        </a:solidFill>
                        <a:latin typeface="Cambria Math"/>
                        <a:ea typeface="Cambria Math"/>
                      </a:rPr>
                      <m:t>≥30</m:t>
                    </m:r>
                  </m:oMath>
                </a14:m>
                <a:r>
                  <a:rPr lang="en-US" dirty="0" smtClean="0">
                    <a:solidFill>
                      <a:schemeClr val="tx1"/>
                    </a:solidFill>
                  </a:rPr>
                  <a:t>.</a:t>
                </a:r>
                <a:endParaRPr lang="en-US" dirty="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2514600"/>
                <a:ext cx="8686800" cy="3581400"/>
              </a:xfrm>
              <a:blipFill rotWithShape="1">
                <a:blip r:embed="rId2"/>
                <a:stretch>
                  <a:fillRect t="-1533"/>
                </a:stretch>
              </a:blipFill>
            </p:spPr>
            <p:txBody>
              <a:bodyPr/>
              <a:lstStyle/>
              <a:p>
                <a:r>
                  <a:rPr lang="en-US">
                    <a:noFill/>
                  </a:rPr>
                  <a:t> </a:t>
                </a:r>
              </a:p>
            </p:txBody>
          </p:sp>
        </mc:Fallback>
      </mc:AlternateContent>
    </p:spTree>
    <p:extLst>
      <p:ext uri="{BB962C8B-B14F-4D97-AF65-F5344CB8AC3E}">
        <p14:creationId xmlns:p14="http://schemas.microsoft.com/office/powerpoint/2010/main" val="273000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534400" cy="6278642"/>
              </a:xfrm>
              <a:prstGeom prst="rect">
                <a:avLst/>
              </a:prstGeom>
              <a:noFill/>
            </p:spPr>
            <p:txBody>
              <a:bodyPr wrap="square" rtlCol="0">
                <a:spAutoFit/>
              </a:bodyPr>
              <a:lstStyle/>
              <a:p>
                <a:pPr lvl="0"/>
                <a:r>
                  <a:rPr lang="en-US" sz="3200" dirty="0" smtClean="0"/>
                  <a:t>The appropriate hypothesis test is called a two-sample t test.  There are three types of alternative hypotheses just as before:</a:t>
                </a:r>
              </a:p>
              <a:p>
                <a:pPr lvl="0"/>
                <a:endParaRPr lang="en-US" sz="3200" dirty="0"/>
              </a:p>
              <a:p>
                <a:pPr lvl="1"/>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smtClean="0">
                            <a:latin typeface="Cambria Math"/>
                          </a:rPr>
                        </m:ctrlPr>
                      </m:sSubPr>
                      <m:e>
                        <m:r>
                          <a:rPr lang="en-US" sz="3200" i="1" smtClean="0">
                            <a:latin typeface="Cambria Math"/>
                            <a:ea typeface="Cambria Math"/>
                          </a:rPr>
                          <m:t>𝜇</m:t>
                        </m:r>
                      </m:e>
                      <m:sub>
                        <m:r>
                          <a:rPr lang="en-US" sz="3200" b="0" i="1" smtClean="0">
                            <a:latin typeface="Cambria Math"/>
                          </a:rPr>
                          <m:t>1</m:t>
                        </m:r>
                      </m:sub>
                    </m:sSub>
                    <m:r>
                      <a:rPr lang="en-US" sz="3200" i="1">
                        <a:latin typeface="Cambria Math"/>
                        <a:ea typeface="Cambria Math"/>
                      </a:rPr>
                      <m:t>=</m:t>
                    </m:r>
                    <m:sSub>
                      <m:sSubPr>
                        <m:ctrlPr>
                          <a:rPr lang="en-US" sz="3200" i="1" smtClean="0">
                            <a:latin typeface="Cambria Math"/>
                            <a:ea typeface="Cambria Math"/>
                          </a:rPr>
                        </m:ctrlPr>
                      </m:sSubPr>
                      <m:e>
                        <m:r>
                          <a:rPr lang="en-US" sz="3200" i="1" smtClean="0">
                            <a:latin typeface="Cambria Math"/>
                            <a:ea typeface="Cambria Math"/>
                          </a:rPr>
                          <m:t>𝜇</m:t>
                        </m:r>
                      </m:e>
                      <m:sub>
                        <m:r>
                          <a:rPr lang="en-US" sz="3200" b="0" i="1" smtClean="0">
                            <a:latin typeface="Cambria Math"/>
                            <a:ea typeface="Cambria Math"/>
                          </a:rPr>
                          <m:t>2</m:t>
                        </m:r>
                      </m:sub>
                    </m:sSub>
                  </m:oMath>
                </a14:m>
                <a:r>
                  <a:rPr lang="en-US" sz="3200" i="1" dirty="0" smtClean="0"/>
                  <a:t> </a:t>
                </a:r>
                <a:r>
                  <a:rPr lang="en-US" sz="3200" dirty="0" smtClean="0"/>
                  <a:t> </a:t>
                </a:r>
                <a:r>
                  <a:rPr lang="en-US" sz="3200" dirty="0"/>
                  <a:t/>
                </a:r>
                <a:br>
                  <a:rPr lang="en-US" sz="3200" dirty="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m:t>
                      </m:r>
                      <m:r>
                        <a:rPr lang="en-US" sz="3200" b="0" i="1" smtClean="0">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m:oMathPara>
                </a14:m>
                <a:endParaRPr lang="en-US" sz="3200" dirty="0" smtClean="0">
                  <a:ea typeface="Cambria Math"/>
                </a:endParaRPr>
              </a:p>
              <a:p>
                <a:pPr lvl="1"/>
                <a:endParaRPr lang="en-US" sz="3200" dirty="0" smtClean="0"/>
              </a:p>
              <a:p>
                <a:pPr lvl="1"/>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br>
                  <a:rPr lang="en-US" sz="3200" dirty="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&lt;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m:oMathPara>
                </a14:m>
                <a:endParaRPr lang="en-US" sz="3200" dirty="0" smtClean="0"/>
              </a:p>
              <a:p>
                <a:pPr lvl="1"/>
                <a:endParaRPr lang="en-US" sz="3200" dirty="0"/>
              </a:p>
              <a:p>
                <a:pPr lvl="1"/>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a14:m>
                <a:r>
                  <a:rPr lang="en-US" sz="3200" i="1" dirty="0"/>
                  <a:t> </a:t>
                </a:r>
                <a:r>
                  <a:rPr lang="en-US" sz="3200" dirty="0"/>
                  <a:t> </a:t>
                </a:r>
                <a:br>
                  <a:rPr lang="en-US" sz="3200" dirty="0"/>
                </a:br>
                <a14:m>
                  <m:oMathPara xmlns:m="http://schemas.openxmlformats.org/officeDocument/2006/math">
                    <m:oMathParaPr>
                      <m:jc m:val="left"/>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sSub>
                        <m:sSubPr>
                          <m:ctrlPr>
                            <a:rPr lang="en-US" sz="3200" i="1">
                              <a:latin typeface="Cambria Math"/>
                            </a:rPr>
                          </m:ctrlPr>
                        </m:sSubPr>
                        <m:e>
                          <m:r>
                            <a:rPr lang="en-US" sz="3200" i="1">
                              <a:latin typeface="Cambria Math"/>
                              <a:ea typeface="Cambria Math"/>
                            </a:rPr>
                            <m:t>𝜇</m:t>
                          </m:r>
                        </m:e>
                        <m:sub>
                          <m:r>
                            <a:rPr lang="en-US" sz="3200" i="1">
                              <a:latin typeface="Cambria Math"/>
                            </a:rPr>
                            <m:t>1</m:t>
                          </m:r>
                        </m:sub>
                      </m:sSub>
                      <m:r>
                        <a:rPr lang="en-US" sz="3200" i="1" smtClean="0">
                          <a:latin typeface="Cambria Math"/>
                          <a:ea typeface="Cambria Math"/>
                        </a:rPr>
                        <m:t>&gt;</m:t>
                      </m:r>
                      <m:sSub>
                        <m:sSubPr>
                          <m:ctrlPr>
                            <a:rPr lang="en-US" sz="3200" i="1">
                              <a:latin typeface="Cambria Math"/>
                              <a:ea typeface="Cambria Math"/>
                            </a:rPr>
                          </m:ctrlPr>
                        </m:sSubPr>
                        <m:e>
                          <m:r>
                            <a:rPr lang="en-US" sz="3200" i="1">
                              <a:latin typeface="Cambria Math"/>
                              <a:ea typeface="Cambria Math"/>
                            </a:rPr>
                            <m:t>𝜇</m:t>
                          </m:r>
                        </m:e>
                        <m:sub>
                          <m:r>
                            <a:rPr lang="en-US" sz="3200" i="1">
                              <a:latin typeface="Cambria Math"/>
                              <a:ea typeface="Cambria Math"/>
                            </a:rPr>
                            <m:t>2</m:t>
                          </m:r>
                        </m:sub>
                      </m:sSub>
                    </m:oMath>
                  </m:oMathPara>
                </a14:m>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534400" cy="6278642"/>
              </a:xfrm>
              <a:prstGeom prst="rect">
                <a:avLst/>
              </a:prstGeom>
              <a:blipFill rotWithShape="1">
                <a:blip r:embed="rId2"/>
                <a:stretch>
                  <a:fillRect l="-1786" t="-1263" r="-1929"/>
                </a:stretch>
              </a:blipFill>
            </p:spPr>
            <p:txBody>
              <a:bodyPr/>
              <a:lstStyle/>
              <a:p>
                <a:r>
                  <a:rPr lang="en-US">
                    <a:noFill/>
                  </a:rPr>
                  <a:t> </a:t>
                </a:r>
              </a:p>
            </p:txBody>
          </p:sp>
        </mc:Fallback>
      </mc:AlternateContent>
    </p:spTree>
    <p:extLst>
      <p:ext uri="{BB962C8B-B14F-4D97-AF65-F5344CB8AC3E}">
        <p14:creationId xmlns:p14="http://schemas.microsoft.com/office/powerpoint/2010/main" val="300379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534400" cy="3816429"/>
          </a:xfrm>
          <a:prstGeom prst="rect">
            <a:avLst/>
          </a:prstGeom>
          <a:noFill/>
        </p:spPr>
        <p:txBody>
          <a:bodyPr wrap="square" rtlCol="0">
            <a:spAutoFit/>
          </a:bodyPr>
          <a:lstStyle/>
          <a:p>
            <a:pPr lvl="0"/>
            <a:r>
              <a:rPr lang="en-US" sz="3200" dirty="0" smtClean="0"/>
              <a:t>There are two types of two-sample t tests:</a:t>
            </a:r>
            <a:endParaRPr lang="en-US" sz="3200" i="1" dirty="0" smtClean="0">
              <a:latin typeface="Cambria Math"/>
            </a:endParaRPr>
          </a:p>
          <a:p>
            <a:pPr lvl="0"/>
            <a:endParaRPr lang="en-US" sz="3200" i="1" dirty="0" smtClean="0">
              <a:latin typeface="Cambria Math"/>
            </a:endParaRPr>
          </a:p>
          <a:p>
            <a:pPr marL="457200" lvl="0" indent="-457200">
              <a:buFont typeface="Arial" pitchFamily="34" charset="0"/>
              <a:buChar char="•"/>
            </a:pPr>
            <a:r>
              <a:rPr lang="en-US" sz="3200" dirty="0" smtClean="0">
                <a:latin typeface="Cambria Math"/>
              </a:rPr>
              <a:t>Pooled or equal variances t test</a:t>
            </a:r>
          </a:p>
          <a:p>
            <a:pPr marL="457200" lvl="0" indent="-457200">
              <a:buFont typeface="Arial" pitchFamily="34" charset="0"/>
              <a:buChar char="•"/>
            </a:pPr>
            <a:r>
              <a:rPr lang="en-US" sz="3200" dirty="0" smtClean="0">
                <a:latin typeface="Cambria Math"/>
              </a:rPr>
              <a:t>Non-pooled or unequal variances t test</a:t>
            </a:r>
            <a:endParaRPr lang="en-US" sz="3200" dirty="0">
              <a:latin typeface="Cambria Math"/>
            </a:endParaRPr>
          </a:p>
          <a:p>
            <a:pPr lvl="0"/>
            <a:endParaRPr lang="en-US" sz="3200" i="1" dirty="0" smtClean="0">
              <a:latin typeface="Cambria Math"/>
            </a:endParaRPr>
          </a:p>
          <a:p>
            <a:pPr lvl="0"/>
            <a:endParaRPr lang="en-US" sz="3200" i="1" dirty="0">
              <a:latin typeface="Cambria Math"/>
            </a:endParaRPr>
          </a:p>
          <a:p>
            <a:pPr lvl="0"/>
            <a:endParaRPr lang="en-US" sz="3200" dirty="0"/>
          </a:p>
          <a:p>
            <a:endParaRPr lang="en-US" dirty="0"/>
          </a:p>
        </p:txBody>
      </p:sp>
    </p:spTree>
    <p:extLst>
      <p:ext uri="{BB962C8B-B14F-4D97-AF65-F5344CB8AC3E}">
        <p14:creationId xmlns:p14="http://schemas.microsoft.com/office/powerpoint/2010/main" val="268960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534400" cy="6894195"/>
              </a:xfrm>
              <a:prstGeom prst="rect">
                <a:avLst/>
              </a:prstGeom>
              <a:noFill/>
            </p:spPr>
            <p:txBody>
              <a:bodyPr wrap="square" rtlCol="0">
                <a:spAutoFit/>
              </a:bodyPr>
              <a:lstStyle/>
              <a:p>
                <a:pPr lvl="0"/>
                <a:r>
                  <a:rPr lang="en-US" sz="3200" dirty="0" smtClean="0">
                    <a:latin typeface="Cambria Math"/>
                  </a:rPr>
                  <a:t>The pooled or equal variances t test assumes the standard deviations of the two populations being compared are equal:</a:t>
                </a:r>
              </a:p>
              <a:p>
                <a:pPr lvl="0"/>
                <a:endParaRPr lang="en-US" sz="3200" dirty="0">
                  <a:latin typeface="Cambria Math"/>
                </a:endParaRPr>
              </a:p>
              <a:p>
                <a:pPr lvl="0"/>
                <a14:m>
                  <m:oMathPara xmlns:m="http://schemas.openxmlformats.org/officeDocument/2006/math">
                    <m:oMathParaPr>
                      <m:jc m:val="centerGroup"/>
                    </m:oMathParaPr>
                    <m:oMath xmlns:m="http://schemas.openxmlformats.org/officeDocument/2006/math">
                      <m:sSub>
                        <m:sSubPr>
                          <m:ctrlPr>
                            <a:rPr lang="en-US" sz="4000" i="1" smtClean="0">
                              <a:latin typeface="Cambria Math"/>
                            </a:rPr>
                          </m:ctrlPr>
                        </m:sSubPr>
                        <m:e>
                          <m:r>
                            <a:rPr lang="en-US" sz="4000" i="1" smtClean="0">
                              <a:latin typeface="Cambria Math"/>
                              <a:ea typeface="Cambria Math"/>
                            </a:rPr>
                            <m:t>𝜎</m:t>
                          </m:r>
                        </m:e>
                        <m:sub>
                          <m:r>
                            <a:rPr lang="en-US" sz="4000" b="0" i="1" smtClean="0">
                              <a:latin typeface="Cambria Math"/>
                            </a:rPr>
                            <m:t>1</m:t>
                          </m:r>
                        </m:sub>
                      </m:sSub>
                      <m:r>
                        <a:rPr lang="en-US" sz="4000" b="0" i="1" smtClean="0">
                          <a:latin typeface="Cambria Math"/>
                        </a:rPr>
                        <m:t>=</m:t>
                      </m:r>
                      <m:sSub>
                        <m:sSubPr>
                          <m:ctrlPr>
                            <a:rPr lang="en-US" sz="4000" b="0" i="1" smtClean="0">
                              <a:latin typeface="Cambria Math"/>
                            </a:rPr>
                          </m:ctrlPr>
                        </m:sSubPr>
                        <m:e>
                          <m:r>
                            <a:rPr lang="en-US" sz="4000" b="0" i="1" smtClean="0">
                              <a:latin typeface="Cambria Math"/>
                              <a:ea typeface="Cambria Math"/>
                            </a:rPr>
                            <m:t>𝜎</m:t>
                          </m:r>
                        </m:e>
                        <m:sub>
                          <m:r>
                            <a:rPr lang="en-US" sz="4000" b="0" i="1" smtClean="0">
                              <a:latin typeface="Cambria Math"/>
                            </a:rPr>
                            <m:t>2</m:t>
                          </m:r>
                        </m:sub>
                      </m:sSub>
                    </m:oMath>
                  </m:oMathPara>
                </a14:m>
                <a:endParaRPr lang="en-US" sz="4000" dirty="0">
                  <a:latin typeface="Cambria Math"/>
                </a:endParaRPr>
              </a:p>
              <a:p>
                <a:pPr lvl="0"/>
                <a:endParaRPr lang="en-US" sz="3200" i="1" dirty="0" smtClean="0">
                  <a:latin typeface="Cambria Math"/>
                </a:endParaRPr>
              </a:p>
              <a:p>
                <a:pPr lvl="0"/>
                <a:r>
                  <a:rPr lang="en-US" sz="3200" dirty="0" smtClean="0">
                    <a:latin typeface="Cambria Math"/>
                  </a:rPr>
                  <a:t>If we don’t know all the values in each population then it would be rather unlikely we would know the standard deviation of each population.  This implies we would have no idea if the standard deviations are equal.</a:t>
                </a:r>
              </a:p>
              <a:p>
                <a:pPr lvl="0"/>
                <a:endParaRPr lang="en-US" sz="3200" i="1" dirty="0">
                  <a:latin typeface="Cambria Math"/>
                </a:endParaRPr>
              </a:p>
              <a:p>
                <a:pPr lvl="0"/>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534400" cy="6894195"/>
              </a:xfrm>
              <a:prstGeom prst="rect">
                <a:avLst/>
              </a:prstGeom>
              <a:blipFill rotWithShape="1">
                <a:blip r:embed="rId2"/>
                <a:stretch>
                  <a:fillRect l="-1786" t="-1150" r="-2143"/>
                </a:stretch>
              </a:blipFill>
            </p:spPr>
            <p:txBody>
              <a:bodyPr/>
              <a:lstStyle/>
              <a:p>
                <a:r>
                  <a:rPr lang="en-US">
                    <a:noFill/>
                  </a:rPr>
                  <a:t> </a:t>
                </a:r>
              </a:p>
            </p:txBody>
          </p:sp>
        </mc:Fallback>
      </mc:AlternateContent>
    </p:spTree>
    <p:extLst>
      <p:ext uri="{BB962C8B-B14F-4D97-AF65-F5344CB8AC3E}">
        <p14:creationId xmlns:p14="http://schemas.microsoft.com/office/powerpoint/2010/main" val="421154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381000"/>
                <a:ext cx="8534400" cy="4924425"/>
              </a:xfrm>
              <a:prstGeom prst="rect">
                <a:avLst/>
              </a:prstGeom>
              <a:noFill/>
            </p:spPr>
            <p:txBody>
              <a:bodyPr wrap="square" rtlCol="0">
                <a:spAutoFit/>
              </a:bodyPr>
              <a:lstStyle/>
              <a:p>
                <a:pPr lvl="0"/>
                <a:r>
                  <a:rPr lang="en-US" sz="3200" dirty="0" smtClean="0">
                    <a:latin typeface="Cambria Math"/>
                  </a:rPr>
                  <a:t>The non-pooled or unequal variances t test assumes the standard deviations of the two populations being compared are not equal:</a:t>
                </a:r>
              </a:p>
              <a:p>
                <a:pPr lvl="0"/>
                <a:endParaRPr lang="en-US" sz="3200" dirty="0">
                  <a:latin typeface="Cambria Math"/>
                </a:endParaRPr>
              </a:p>
              <a:p>
                <a:pPr lvl="0"/>
                <a14:m>
                  <m:oMathPara xmlns:m="http://schemas.openxmlformats.org/officeDocument/2006/math">
                    <m:oMathParaPr>
                      <m:jc m:val="centerGroup"/>
                    </m:oMathParaPr>
                    <m:oMath xmlns:m="http://schemas.openxmlformats.org/officeDocument/2006/math">
                      <m:sSub>
                        <m:sSubPr>
                          <m:ctrlPr>
                            <a:rPr lang="en-US" sz="4000" i="1" smtClean="0">
                              <a:latin typeface="Cambria Math"/>
                            </a:rPr>
                          </m:ctrlPr>
                        </m:sSubPr>
                        <m:e>
                          <m:r>
                            <a:rPr lang="en-US" sz="4000" i="1" smtClean="0">
                              <a:latin typeface="Cambria Math"/>
                              <a:ea typeface="Cambria Math"/>
                            </a:rPr>
                            <m:t>𝜎</m:t>
                          </m:r>
                        </m:e>
                        <m:sub>
                          <m:r>
                            <a:rPr lang="en-US" sz="4000" b="0" i="1" smtClean="0">
                              <a:latin typeface="Cambria Math"/>
                            </a:rPr>
                            <m:t>1</m:t>
                          </m:r>
                        </m:sub>
                      </m:sSub>
                      <m:r>
                        <a:rPr lang="en-US" sz="4000" i="1" smtClean="0">
                          <a:latin typeface="Cambria Math"/>
                          <a:ea typeface="Cambria Math"/>
                        </a:rPr>
                        <m:t>≠</m:t>
                      </m:r>
                      <m:sSub>
                        <m:sSubPr>
                          <m:ctrlPr>
                            <a:rPr lang="en-US" sz="4000" b="0" i="1" smtClean="0">
                              <a:latin typeface="Cambria Math"/>
                            </a:rPr>
                          </m:ctrlPr>
                        </m:sSubPr>
                        <m:e>
                          <m:r>
                            <a:rPr lang="en-US" sz="4000" b="0" i="1" smtClean="0">
                              <a:latin typeface="Cambria Math"/>
                              <a:ea typeface="Cambria Math"/>
                            </a:rPr>
                            <m:t>𝜎</m:t>
                          </m:r>
                        </m:e>
                        <m:sub>
                          <m:r>
                            <a:rPr lang="en-US" sz="4000" b="0" i="1" smtClean="0">
                              <a:latin typeface="Cambria Math"/>
                            </a:rPr>
                            <m:t>2</m:t>
                          </m:r>
                        </m:sub>
                      </m:sSub>
                    </m:oMath>
                  </m:oMathPara>
                </a14:m>
                <a:endParaRPr lang="en-US" sz="4000" dirty="0">
                  <a:latin typeface="Cambria Math"/>
                </a:endParaRPr>
              </a:p>
              <a:p>
                <a:pPr lvl="0"/>
                <a:endParaRPr lang="en-US" sz="3200" i="1" dirty="0" smtClean="0">
                  <a:latin typeface="Cambria Math"/>
                </a:endParaRPr>
              </a:p>
              <a:p>
                <a:pPr lvl="0"/>
                <a:r>
                  <a:rPr lang="en-US" sz="3200" dirty="0" smtClean="0">
                    <a:latin typeface="Cambria Math"/>
                  </a:rPr>
                  <a:t>This is a much more reasonable assumption.</a:t>
                </a:r>
              </a:p>
              <a:p>
                <a:pPr lvl="0"/>
                <a:endParaRPr lang="en-US" sz="3200" i="1" dirty="0">
                  <a:latin typeface="Cambria Math"/>
                </a:endParaRPr>
              </a:p>
              <a:p>
                <a:pPr lvl="0"/>
                <a:endParaRPr lang="en-US" sz="32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81000"/>
                <a:ext cx="8534400" cy="4924425"/>
              </a:xfrm>
              <a:prstGeom prst="rect">
                <a:avLst/>
              </a:prstGeom>
              <a:blipFill rotWithShape="1">
                <a:blip r:embed="rId2"/>
                <a:stretch>
                  <a:fillRect l="-1786" t="-1611"/>
                </a:stretch>
              </a:blipFill>
            </p:spPr>
            <p:txBody>
              <a:bodyPr/>
              <a:lstStyle/>
              <a:p>
                <a:r>
                  <a:rPr lang="en-US">
                    <a:noFill/>
                  </a:rPr>
                  <a:t> </a:t>
                </a:r>
              </a:p>
            </p:txBody>
          </p:sp>
        </mc:Fallback>
      </mc:AlternateContent>
    </p:spTree>
    <p:extLst>
      <p:ext uri="{BB962C8B-B14F-4D97-AF65-F5344CB8AC3E}">
        <p14:creationId xmlns:p14="http://schemas.microsoft.com/office/powerpoint/2010/main" val="328657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534400" cy="4801314"/>
          </a:xfrm>
          <a:prstGeom prst="rect">
            <a:avLst/>
          </a:prstGeom>
          <a:noFill/>
        </p:spPr>
        <p:txBody>
          <a:bodyPr wrap="square" rtlCol="0">
            <a:spAutoFit/>
          </a:bodyPr>
          <a:lstStyle/>
          <a:p>
            <a:pPr lvl="0"/>
            <a:r>
              <a:rPr lang="en-US" sz="3200" dirty="0" smtClean="0">
                <a:latin typeface="Cambria Math"/>
              </a:rPr>
              <a:t>In general, I recommend practitioners choose the non-pooled or unequal variances two-sample </a:t>
            </a:r>
            <a:r>
              <a:rPr lang="en-US" sz="3200" i="1" dirty="0" smtClean="0">
                <a:latin typeface="Cambria Math"/>
              </a:rPr>
              <a:t>t</a:t>
            </a:r>
            <a:r>
              <a:rPr lang="en-US" sz="3200" dirty="0" smtClean="0">
                <a:latin typeface="Cambria Math"/>
              </a:rPr>
              <a:t> test unless, for some unusual reason, the practitioner believes the two population standard deviations are equal.</a:t>
            </a:r>
          </a:p>
          <a:p>
            <a:pPr lvl="0"/>
            <a:endParaRPr lang="en-US" sz="3200" dirty="0">
              <a:latin typeface="Cambria Math"/>
            </a:endParaRPr>
          </a:p>
          <a:p>
            <a:pPr lvl="0"/>
            <a:r>
              <a:rPr lang="en-US" sz="3200" dirty="0" smtClean="0">
                <a:latin typeface="Cambria Math"/>
              </a:rPr>
              <a:t>Take a look at formulas in book</a:t>
            </a:r>
          </a:p>
          <a:p>
            <a:pPr lvl="0"/>
            <a:endParaRPr lang="en-US" sz="3200" i="1" dirty="0">
              <a:latin typeface="Cambria Math"/>
            </a:endParaRPr>
          </a:p>
          <a:p>
            <a:pPr lvl="0"/>
            <a:endParaRPr lang="en-US" sz="3200" dirty="0"/>
          </a:p>
          <a:p>
            <a:endParaRPr lang="en-US" dirty="0"/>
          </a:p>
        </p:txBody>
      </p:sp>
    </p:spTree>
    <p:extLst>
      <p:ext uri="{BB962C8B-B14F-4D97-AF65-F5344CB8AC3E}">
        <p14:creationId xmlns:p14="http://schemas.microsoft.com/office/powerpoint/2010/main" val="71976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3160</TotalTime>
  <Words>3939</Words>
  <Application>Microsoft Office PowerPoint</Application>
  <PresentationFormat>On-screen Show (4:3)</PresentationFormat>
  <Paragraphs>363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Chapter 10 –Hypothesis Tests Concerning Two Population Means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Assumption of the two-sample t hypothesis test in order for the decision to be valid:</vt:lpstr>
      <vt:lpstr>A researcher has two independent random samples with sample sizes n_1=10 and n_2=10.  Below are the normal probability plots for each sample.  The t distribution assumption for a two-sample t test is met.</vt:lpstr>
      <vt:lpstr>A researcher has two independent random samples with sample sizes n_1=31 and n_2=38.  The normal probability plots for each sample imply the samples are not from normal distributions.  The t distribution assumption for a two-sample t test is met.</vt:lpstr>
      <vt:lpstr>Thirty married couples are randomly selected.  The amount of TV the men view and the amount of TV the women view in a week is recorded.  Researchers want to test the hypothesis that the mean amount of TV married men watch is less than the mean amount of TV married women watch. The t distribution assumption for a two-sample t test is met.  </vt:lpstr>
      <vt:lpstr>Thirty married couples are randomly selected.  The amount of TV the men view and the amount of TV the women view in a week is recorded.  Researchers want to test the hypothesis that the mean amount of TV married men watch is less than the mean amount of TV married women watch.  This is called paired data.   A two-sample t test is not appropriate.  What can we do? </vt:lpstr>
      <vt:lpstr>Thirty married couples are randomly selected.  The amount of TV the men view and the amount of TV the women view in a week is recorded.  Researchers want to test the hypothesis that the mean amount of TV married men watch is less than the mean amount of TV married women watch.  H_o: μ_men=μ_women   H_a: μ_men&lt;μ_women </vt:lpstr>
      <vt:lpstr>Researchers want to test the hypothesis that the mean amount of TV married men watch is less than the mean amount of TV married women watch.  H_o: μ_men=μ_women H_a: μ_men&lt;μ_women  Examine the difference: Difference= μ_men-μ_women </vt:lpstr>
      <vt:lpstr>H_o: μ_men=μ_women H_a: μ_men&lt;μ_women  Examine the difference: Difference= μ_men-μ_women   This implies the hypotheses can be written as:  H_o:Difference=0 H_a:Difference&lt;0</vt:lpstr>
      <vt:lpstr>H_o:Difference=0 H_a:Difference&lt;0  Conduct a one-sample t test on the differences.  This is called a paired t test.</vt:lpstr>
      <vt:lpstr>Two strains of tobacco leaf virus were studied by randomly selecting 8 tobacco leaves and putting virus 1 on half of each leaf and virus 2 on the other half of each leaf.  Researchers then counted the number of lesions each virus caused.  Researchers wanted to test the hypothesis that one virus produces more lesions, on average, than the other.  H_o: μ_(virus 1)=μ_(virus 2)   H_a: μ_(virus 1)≠μ_(virus 2)  Where μ is the mean number of lesions produced for each virus.</vt:lpstr>
      <vt:lpstr>Two strains of tobacco leaf virus were studied by randomly selecting 8 tobacco leaves and putting virus 1 on half of each leaf and virus 2 on the other half of each leaf.  Researchers then counted the number of lesions each virus caused.  Researchers wanted to test the hypothesis that one virus produces more lesions, on average, than the other.  The data follow:</vt:lpstr>
      <vt:lpstr>Two strains of tobacco leaf virus were studied by randomly selecting 8 tobacco leaves and putting virus 1 on half of each leaf and virus 2 on the other half of each leaf.  Researchers then counted the number of lesions each virus caused.  Now, compute the differences.</vt:lpstr>
      <vt:lpstr>Conduct a one-sample t test on the differences:</vt:lpstr>
      <vt:lpstr>Conduct a one-sample t test on the differences making sure to use correct null and alternative hypotheses with difference = 0 vs. difference &lt; 0.</vt:lpstr>
      <vt:lpstr>PowerPoint Presentation</vt:lpstr>
      <vt:lpstr>Researchers measured the corneal thickness of eight patients who had glaucoma in one eye but not in the other.  They want to test the hypothesis that mean corneal thickness is greater in normal eyes (μ_1) than in eyes with glaucoma (μ_2) .  The correct null and alternative hypotheses are:</vt:lpstr>
      <vt:lpstr>Researchers measured the corneal thickness of eight patients who had glaucoma in one eye but not in the other.  They want to test the hypothesis that mean corneal thickness is greater in normal eyes (μ_1) than in eyes with glaucoma (μ_2) .  The correct null and alternative hypotheses are H_o: μ_1=μ_2  H_a: μ_1&gt;μ_2  .  The differences are as follows.  Conduct the appropriate test and compute the p-value</vt:lpstr>
      <vt:lpstr>Researchers want to test the hypothesis that mean corneal thickness is greater in normal eyes (μ_1) than in eyes with glaucoma (μ_2) .  The correct null and alternative hypotheses are H_o: μ_1=μ_2  H_a: μ_1&gt;μ_2  .  The differences are as follows.  The p-value is?</vt:lpstr>
      <vt:lpstr>Researchers want to test the hypothesis that mean corneal thickness is greater in normal eyes (μ_1) than in eyes with glaucoma (μ_2) .  The correct null and alternative hypotheses are H_o: μ_1=μ_2  H_a: μ_1&gt;μ_2  .  The p-value is 0.164.  The researchers should conclude:</vt:lpstr>
      <vt:lpstr>Assumption of the paired t hypothesis test in order for the decision to be valid.  Same as assumption of the one-sample t test: </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321</cp:revision>
  <dcterms:created xsi:type="dcterms:W3CDTF">2012-01-10T14:52:13Z</dcterms:created>
  <dcterms:modified xsi:type="dcterms:W3CDTF">2012-03-30T18:19:37Z</dcterms:modified>
</cp:coreProperties>
</file>