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sldIdLst>
    <p:sldId id="256" r:id="rId2"/>
    <p:sldId id="257" r:id="rId3"/>
    <p:sldId id="280" r:id="rId4"/>
    <p:sldId id="279" r:id="rId5"/>
    <p:sldId id="312" r:id="rId6"/>
    <p:sldId id="283" r:id="rId7"/>
    <p:sldId id="313" r:id="rId8"/>
    <p:sldId id="314" r:id="rId9"/>
    <p:sldId id="282" r:id="rId10"/>
    <p:sldId id="315" r:id="rId11"/>
    <p:sldId id="316" r:id="rId12"/>
    <p:sldId id="258" r:id="rId13"/>
    <p:sldId id="281" r:id="rId14"/>
    <p:sldId id="259" r:id="rId15"/>
    <p:sldId id="284" r:id="rId16"/>
    <p:sldId id="285" r:id="rId17"/>
    <p:sldId id="286" r:id="rId18"/>
    <p:sldId id="287" r:id="rId19"/>
    <p:sldId id="297" r:id="rId20"/>
    <p:sldId id="290" r:id="rId21"/>
    <p:sldId id="288" r:id="rId22"/>
    <p:sldId id="291" r:id="rId23"/>
    <p:sldId id="292" r:id="rId24"/>
    <p:sldId id="289" r:id="rId25"/>
    <p:sldId id="293" r:id="rId26"/>
    <p:sldId id="295" r:id="rId27"/>
    <p:sldId id="296" r:id="rId28"/>
    <p:sldId id="309" r:id="rId29"/>
    <p:sldId id="294" r:id="rId30"/>
    <p:sldId id="300" r:id="rId31"/>
    <p:sldId id="301" r:id="rId32"/>
    <p:sldId id="304" r:id="rId33"/>
    <p:sldId id="307" r:id="rId34"/>
    <p:sldId id="299" r:id="rId35"/>
    <p:sldId id="303" r:id="rId36"/>
    <p:sldId id="305" r:id="rId37"/>
    <p:sldId id="306" r:id="rId38"/>
    <p:sldId id="308" r:id="rId39"/>
    <p:sldId id="298" r:id="rId40"/>
    <p:sldId id="311" r:id="rId41"/>
    <p:sldId id="310" r:id="rId42"/>
    <p:sldId id="302" r:id="rId4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3" d="100"/>
          <a:sy n="83" d="100"/>
        </p:scale>
        <p:origin x="-130" y="-6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pPr>
              <a:defRPr/>
            </a:pPr>
            <a:fld id="{D1AE105D-E052-4B43-9911-B39BABFFFC27}" type="datetimeFigureOut">
              <a:rPr lang="en-US" smtClean="0"/>
              <a:pPr>
                <a:defRPr/>
              </a:pPr>
              <a:t>10/19/2011</a:t>
            </a:fld>
            <a:endParaRPr lang="en-US" dirty="0"/>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pPr>
              <a:defRPr/>
            </a:pPr>
            <a:endParaRPr lang="en-US" dirty="0"/>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pPr>
              <a:defRPr/>
            </a:pPr>
            <a:fld id="{389EDF50-FAAF-4546-9D9B-6883EB8DB092}" type="slidenum">
              <a:rPr lang="en-US" smtClean="0"/>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a:defRPr/>
            </a:pPr>
            <a:fld id="{31CA7127-98A5-4407-97F4-18BEBAC12DF1}" type="datetimeFigureOut">
              <a:rPr lang="en-US" smtClean="0"/>
              <a:pPr>
                <a:defRPr/>
              </a:pPr>
              <a:t>10/19/2011</a:t>
            </a:fld>
            <a:endParaRPr lang="en-US" dirty="0"/>
          </a:p>
        </p:txBody>
      </p:sp>
      <p:sp>
        <p:nvSpPr>
          <p:cNvPr id="5" name="Footer Placeholder 4"/>
          <p:cNvSpPr>
            <a:spLocks noGrp="1"/>
          </p:cNvSpPr>
          <p:nvPr>
            <p:ph type="ftr" sz="quarter" idx="11"/>
          </p:nvPr>
        </p:nvSpPr>
        <p:spPr/>
        <p:txBody>
          <a:bodyPr/>
          <a:lstStyle>
            <a:extLst/>
          </a:lstStyle>
          <a:p>
            <a:pPr>
              <a:defRPr/>
            </a:pPr>
            <a:endParaRPr lang="en-US" dirty="0"/>
          </a:p>
        </p:txBody>
      </p:sp>
      <p:sp>
        <p:nvSpPr>
          <p:cNvPr id="6" name="Slide Number Placeholder 5"/>
          <p:cNvSpPr>
            <a:spLocks noGrp="1"/>
          </p:cNvSpPr>
          <p:nvPr>
            <p:ph type="sldNum" sz="quarter" idx="12"/>
          </p:nvPr>
        </p:nvSpPr>
        <p:spPr/>
        <p:txBody>
          <a:bodyPr/>
          <a:lstStyle>
            <a:extLst/>
          </a:lstStyle>
          <a:p>
            <a:pPr>
              <a:defRPr/>
            </a:pPr>
            <a:fld id="{23F9AD90-8B0D-47F4-8577-28F79EF171C2}" type="slidenum">
              <a:rPr lang="en-US" smtClean="0"/>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a:defRPr/>
            </a:pPr>
            <a:fld id="{1DD26203-DE5C-44E4-BA6A-98BC24BBA389}" type="datetimeFigureOut">
              <a:rPr lang="en-US" smtClean="0"/>
              <a:pPr>
                <a:defRPr/>
              </a:pPr>
              <a:t>10/19/2011</a:t>
            </a:fld>
            <a:endParaRPr lang="en-US" dirty="0"/>
          </a:p>
        </p:txBody>
      </p:sp>
      <p:sp>
        <p:nvSpPr>
          <p:cNvPr id="5" name="Footer Placeholder 4"/>
          <p:cNvSpPr>
            <a:spLocks noGrp="1"/>
          </p:cNvSpPr>
          <p:nvPr>
            <p:ph type="ftr" sz="quarter" idx="11"/>
          </p:nvPr>
        </p:nvSpPr>
        <p:spPr/>
        <p:txBody>
          <a:bodyPr/>
          <a:lstStyle>
            <a:extLst/>
          </a:lstStyle>
          <a:p>
            <a:pPr>
              <a:defRPr/>
            </a:pPr>
            <a:endParaRPr lang="en-US" dirty="0"/>
          </a:p>
        </p:txBody>
      </p:sp>
      <p:sp>
        <p:nvSpPr>
          <p:cNvPr id="6" name="Slide Number Placeholder 5"/>
          <p:cNvSpPr>
            <a:spLocks noGrp="1"/>
          </p:cNvSpPr>
          <p:nvPr>
            <p:ph type="sldNum" sz="quarter" idx="12"/>
          </p:nvPr>
        </p:nvSpPr>
        <p:spPr/>
        <p:txBody>
          <a:bodyPr/>
          <a:lstStyle>
            <a:extLst/>
          </a:lstStyle>
          <a:p>
            <a:pPr>
              <a:defRPr/>
            </a:pPr>
            <a:fld id="{06B538FA-1285-49EA-B132-0C9E590FC99A}" type="slidenum">
              <a:rPr lang="en-US" smtClean="0"/>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a:defRPr/>
            </a:pPr>
            <a:fld id="{5EA4B392-AF99-4098-A388-4727982B9FF0}" type="datetimeFigureOut">
              <a:rPr lang="en-US" smtClean="0"/>
              <a:pPr>
                <a:defRPr/>
              </a:pPr>
              <a:t>10/19/2011</a:t>
            </a:fld>
            <a:endParaRPr lang="en-US" dirty="0"/>
          </a:p>
        </p:txBody>
      </p:sp>
      <p:sp>
        <p:nvSpPr>
          <p:cNvPr id="5" name="Footer Placeholder 4"/>
          <p:cNvSpPr>
            <a:spLocks noGrp="1"/>
          </p:cNvSpPr>
          <p:nvPr>
            <p:ph type="ftr" sz="quarter" idx="11"/>
          </p:nvPr>
        </p:nvSpPr>
        <p:spPr/>
        <p:txBody>
          <a:bodyPr/>
          <a:lstStyle>
            <a:extLst/>
          </a:lstStyle>
          <a:p>
            <a:pPr>
              <a:defRPr/>
            </a:pPr>
            <a:endParaRPr lang="en-US" dirty="0"/>
          </a:p>
        </p:txBody>
      </p:sp>
      <p:sp>
        <p:nvSpPr>
          <p:cNvPr id="6" name="Slide Number Placeholder 5"/>
          <p:cNvSpPr>
            <a:spLocks noGrp="1"/>
          </p:cNvSpPr>
          <p:nvPr>
            <p:ph type="sldNum" sz="quarter" idx="12"/>
          </p:nvPr>
        </p:nvSpPr>
        <p:spPr/>
        <p:txBody>
          <a:bodyPr/>
          <a:lstStyle>
            <a:extLst/>
          </a:lstStyle>
          <a:p>
            <a:pPr>
              <a:defRPr/>
            </a:pPr>
            <a:fld id="{47CAA51A-3C9B-41D5-9878-195AAA080806}" type="slidenum">
              <a:rPr lang="en-US" smtClean="0"/>
              <a:pPr>
                <a:defRPr/>
              </a:pPr>
              <a:t>‹#›</a:t>
            </a:fld>
            <a:endParaRPr lang="en-US" dirty="0"/>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pPr>
              <a:defRPr/>
            </a:pPr>
            <a:fld id="{3911DF58-B877-452C-9351-88267E1C2D37}" type="datetimeFigureOut">
              <a:rPr lang="en-US" smtClean="0"/>
              <a:pPr>
                <a:defRPr/>
              </a:pPr>
              <a:t>10/19/2011</a:t>
            </a:fld>
            <a:endParaRPr lang="en-US" dirty="0"/>
          </a:p>
        </p:txBody>
      </p:sp>
      <p:sp>
        <p:nvSpPr>
          <p:cNvPr id="5" name="Footer Placeholder 4"/>
          <p:cNvSpPr>
            <a:spLocks noGrp="1"/>
          </p:cNvSpPr>
          <p:nvPr>
            <p:ph type="ftr" sz="quarter" idx="11"/>
          </p:nvPr>
        </p:nvSpPr>
        <p:spPr/>
        <p:txBody>
          <a:bodyPr/>
          <a:lstStyle>
            <a:extLst/>
          </a:lstStyle>
          <a:p>
            <a:pPr>
              <a:defRPr/>
            </a:pPr>
            <a:endParaRPr lang="en-US" dirty="0"/>
          </a:p>
        </p:txBody>
      </p:sp>
      <p:sp>
        <p:nvSpPr>
          <p:cNvPr id="6" name="Slide Number Placeholder 5"/>
          <p:cNvSpPr>
            <a:spLocks noGrp="1"/>
          </p:cNvSpPr>
          <p:nvPr>
            <p:ph type="sldNum" sz="quarter" idx="12"/>
          </p:nvPr>
        </p:nvSpPr>
        <p:spPr/>
        <p:txBody>
          <a:bodyPr/>
          <a:lstStyle>
            <a:extLst/>
          </a:lstStyle>
          <a:p>
            <a:pPr>
              <a:defRPr/>
            </a:pPr>
            <a:fld id="{77C31649-B2C6-408F-B2F1-CAB0D639AFEB}" type="slidenum">
              <a:rPr lang="en-US" smtClean="0"/>
              <a:pPr>
                <a:defRPr/>
              </a:pPr>
              <a:t>‹#›</a:t>
            </a:fld>
            <a:endParaRPr lang="en-US" dirty="0"/>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pPr>
              <a:defRPr/>
            </a:pPr>
            <a:fld id="{AF3747BB-6496-4CA3-B901-54933A4A3D83}" type="datetimeFigureOut">
              <a:rPr lang="en-US" smtClean="0"/>
              <a:pPr>
                <a:defRPr/>
              </a:pPr>
              <a:t>10/19/2011</a:t>
            </a:fld>
            <a:endParaRPr lang="en-US" dirty="0"/>
          </a:p>
        </p:txBody>
      </p:sp>
      <p:sp>
        <p:nvSpPr>
          <p:cNvPr id="6" name="Footer Placeholder 5"/>
          <p:cNvSpPr>
            <a:spLocks noGrp="1"/>
          </p:cNvSpPr>
          <p:nvPr>
            <p:ph type="ftr" sz="quarter" idx="11"/>
          </p:nvPr>
        </p:nvSpPr>
        <p:spPr/>
        <p:txBody>
          <a:bodyPr/>
          <a:lstStyle>
            <a:extLst/>
          </a:lstStyle>
          <a:p>
            <a:pPr>
              <a:defRPr/>
            </a:pPr>
            <a:endParaRPr lang="en-US" dirty="0"/>
          </a:p>
        </p:txBody>
      </p:sp>
      <p:sp>
        <p:nvSpPr>
          <p:cNvPr id="7" name="Slide Number Placeholder 6"/>
          <p:cNvSpPr>
            <a:spLocks noGrp="1"/>
          </p:cNvSpPr>
          <p:nvPr>
            <p:ph type="sldNum" sz="quarter" idx="12"/>
          </p:nvPr>
        </p:nvSpPr>
        <p:spPr/>
        <p:txBody>
          <a:bodyPr/>
          <a:lstStyle>
            <a:extLst/>
          </a:lstStyle>
          <a:p>
            <a:pPr>
              <a:defRPr/>
            </a:pPr>
            <a:fld id="{CC666B51-F3B6-44BC-BF9D-DF989209415C}" type="slidenum">
              <a:rPr lang="en-US" smtClean="0"/>
              <a:pPr>
                <a:defRPr/>
              </a:pPr>
              <a:t>‹#›</a:t>
            </a:fld>
            <a:endParaRPr lang="en-US" dirty="0"/>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pPr>
              <a:defRPr/>
            </a:pPr>
            <a:fld id="{D84BCA17-ED66-45EA-A2B5-EAF019F4470A}" type="datetimeFigureOut">
              <a:rPr lang="en-US" smtClean="0"/>
              <a:pPr>
                <a:defRPr/>
              </a:pPr>
              <a:t>10/19/2011</a:t>
            </a:fld>
            <a:endParaRPr lang="en-US" dirty="0"/>
          </a:p>
        </p:txBody>
      </p:sp>
      <p:sp>
        <p:nvSpPr>
          <p:cNvPr id="8" name="Footer Placeholder 7"/>
          <p:cNvSpPr>
            <a:spLocks noGrp="1"/>
          </p:cNvSpPr>
          <p:nvPr>
            <p:ph type="ftr" sz="quarter" idx="11"/>
          </p:nvPr>
        </p:nvSpPr>
        <p:spPr/>
        <p:txBody>
          <a:bodyPr/>
          <a:lstStyle>
            <a:extLst/>
          </a:lstStyle>
          <a:p>
            <a:pPr>
              <a:defRPr/>
            </a:pPr>
            <a:endParaRPr lang="en-US" dirty="0"/>
          </a:p>
        </p:txBody>
      </p:sp>
      <p:sp>
        <p:nvSpPr>
          <p:cNvPr id="9" name="Slide Number Placeholder 8"/>
          <p:cNvSpPr>
            <a:spLocks noGrp="1"/>
          </p:cNvSpPr>
          <p:nvPr>
            <p:ph type="sldNum" sz="quarter" idx="12"/>
          </p:nvPr>
        </p:nvSpPr>
        <p:spPr/>
        <p:txBody>
          <a:bodyPr/>
          <a:lstStyle>
            <a:extLst/>
          </a:lstStyle>
          <a:p>
            <a:pPr>
              <a:defRPr/>
            </a:pPr>
            <a:fld id="{FC312544-BF3D-4B16-9566-CAB58F6F8C3F}" type="slidenum">
              <a:rPr lang="en-US" smtClean="0"/>
              <a:pPr>
                <a:defRPr/>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pPr>
              <a:defRPr/>
            </a:pPr>
            <a:fld id="{485EBDA1-4687-4538-AF02-78F8416D1D8B}" type="datetimeFigureOut">
              <a:rPr lang="en-US" smtClean="0"/>
              <a:pPr>
                <a:defRPr/>
              </a:pPr>
              <a:t>10/19/2011</a:t>
            </a:fld>
            <a:endParaRPr lang="en-US" dirty="0"/>
          </a:p>
        </p:txBody>
      </p:sp>
      <p:sp>
        <p:nvSpPr>
          <p:cNvPr id="4" name="Footer Placeholder 3"/>
          <p:cNvSpPr>
            <a:spLocks noGrp="1"/>
          </p:cNvSpPr>
          <p:nvPr>
            <p:ph type="ftr" sz="quarter" idx="11"/>
          </p:nvPr>
        </p:nvSpPr>
        <p:spPr/>
        <p:txBody>
          <a:bodyPr/>
          <a:lstStyle>
            <a:extLst/>
          </a:lstStyle>
          <a:p>
            <a:pPr>
              <a:defRPr/>
            </a:pPr>
            <a:endParaRPr lang="en-US" dirty="0"/>
          </a:p>
        </p:txBody>
      </p:sp>
      <p:sp>
        <p:nvSpPr>
          <p:cNvPr id="5" name="Slide Number Placeholder 4"/>
          <p:cNvSpPr>
            <a:spLocks noGrp="1"/>
          </p:cNvSpPr>
          <p:nvPr>
            <p:ph type="sldNum" sz="quarter" idx="12"/>
          </p:nvPr>
        </p:nvSpPr>
        <p:spPr/>
        <p:txBody>
          <a:bodyPr/>
          <a:lstStyle>
            <a:extLst/>
          </a:lstStyle>
          <a:p>
            <a:pPr>
              <a:defRPr/>
            </a:pPr>
            <a:fld id="{5A6FA290-15AA-4485-A6FC-64DC1BCE5C6D}" type="slidenum">
              <a:rPr lang="en-US" smtClean="0"/>
              <a:pPr>
                <a:defRPr/>
              </a:pPr>
              <a:t>‹#›</a:t>
            </a:fld>
            <a:endParaRPr lang="en-US" dirty="0"/>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pPr>
              <a:defRPr/>
            </a:pPr>
            <a:fld id="{AC6ADE63-6B8D-44DB-B652-9300BB98D479}" type="datetimeFigureOut">
              <a:rPr lang="en-US" smtClean="0"/>
              <a:pPr>
                <a:defRPr/>
              </a:pPr>
              <a:t>10/19/2011</a:t>
            </a:fld>
            <a:endParaRPr lang="en-US" dirty="0"/>
          </a:p>
        </p:txBody>
      </p:sp>
      <p:sp>
        <p:nvSpPr>
          <p:cNvPr id="3" name="Footer Placeholder 2"/>
          <p:cNvSpPr>
            <a:spLocks noGrp="1"/>
          </p:cNvSpPr>
          <p:nvPr>
            <p:ph type="ftr" sz="quarter" idx="11"/>
          </p:nvPr>
        </p:nvSpPr>
        <p:spPr/>
        <p:txBody>
          <a:bodyPr/>
          <a:lstStyle>
            <a:extLst/>
          </a:lstStyle>
          <a:p>
            <a:pPr>
              <a:defRPr/>
            </a:pPr>
            <a:endParaRPr lang="en-US" dirty="0"/>
          </a:p>
        </p:txBody>
      </p:sp>
      <p:sp>
        <p:nvSpPr>
          <p:cNvPr id="4" name="Slide Number Placeholder 3"/>
          <p:cNvSpPr>
            <a:spLocks noGrp="1"/>
          </p:cNvSpPr>
          <p:nvPr>
            <p:ph type="sldNum" sz="quarter" idx="12"/>
          </p:nvPr>
        </p:nvSpPr>
        <p:spPr/>
        <p:txBody>
          <a:bodyPr/>
          <a:lstStyle>
            <a:extLst/>
          </a:lstStyle>
          <a:p>
            <a:pPr>
              <a:defRPr/>
            </a:pPr>
            <a:fld id="{7404F19A-10D0-4C26-AE4A-CE97DD13508C}" type="slidenum">
              <a:rPr lang="en-US" smtClean="0"/>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pPr>
              <a:defRPr/>
            </a:pPr>
            <a:fld id="{7591EC98-234C-43B6-BB54-7B01ED38F90B}" type="datetimeFigureOut">
              <a:rPr lang="en-US" smtClean="0"/>
              <a:pPr>
                <a:defRPr/>
              </a:pPr>
              <a:t>10/19/2011</a:t>
            </a:fld>
            <a:endParaRPr lang="en-US" dirty="0"/>
          </a:p>
        </p:txBody>
      </p:sp>
      <p:sp>
        <p:nvSpPr>
          <p:cNvPr id="6" name="Footer Placeholder 5"/>
          <p:cNvSpPr>
            <a:spLocks noGrp="1"/>
          </p:cNvSpPr>
          <p:nvPr>
            <p:ph type="ftr" sz="quarter" idx="11"/>
          </p:nvPr>
        </p:nvSpPr>
        <p:spPr/>
        <p:txBody>
          <a:bodyPr/>
          <a:lstStyle>
            <a:extLst/>
          </a:lstStyle>
          <a:p>
            <a:pPr>
              <a:defRPr/>
            </a:pPr>
            <a:endParaRPr lang="en-US" dirty="0"/>
          </a:p>
        </p:txBody>
      </p:sp>
      <p:sp>
        <p:nvSpPr>
          <p:cNvPr id="7" name="Slide Number Placeholder 6"/>
          <p:cNvSpPr>
            <a:spLocks noGrp="1"/>
          </p:cNvSpPr>
          <p:nvPr>
            <p:ph type="sldNum" sz="quarter" idx="12"/>
          </p:nvPr>
        </p:nvSpPr>
        <p:spPr/>
        <p:txBody>
          <a:bodyPr/>
          <a:lstStyle>
            <a:extLst/>
          </a:lstStyle>
          <a:p>
            <a:pPr>
              <a:defRPr/>
            </a:pPr>
            <a:fld id="{651C3E16-2C30-4A0D-99A5-60578D2F0EE1}" type="slidenum">
              <a:rPr lang="en-US" smtClean="0"/>
              <a:pPr>
                <a:defRPr/>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dirty="0"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pPr>
              <a:defRPr/>
            </a:pPr>
            <a:fld id="{54A9E1D4-39C4-497C-9E4B-5E15C2F9C815}" type="datetimeFigureOut">
              <a:rPr lang="en-US" smtClean="0"/>
              <a:pPr>
                <a:defRPr/>
              </a:pPr>
              <a:t>10/19/2011</a:t>
            </a:fld>
            <a:endParaRPr lang="en-US" dirty="0"/>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pPr>
              <a:defRPr/>
            </a:pPr>
            <a:endParaRPr lang="en-US" dirty="0"/>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pPr>
              <a:defRPr/>
            </a:pPr>
            <a:fld id="{42FCE2D5-E35F-4423-BD91-28CD33EC175D}" type="slidenum">
              <a:rPr lang="en-US" smtClean="0"/>
              <a:pPr>
                <a:defRPr/>
              </a:pPr>
              <a:t>‹#›</a:t>
            </a:fld>
            <a:endParaRPr lang="en-US"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9" name="Freeform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2" name="Freeform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pPr>
              <a:defRPr/>
            </a:pPr>
            <a:fld id="{00E1FA19-76A9-4C4E-84EC-D991E70C46E7}" type="datetimeFigureOut">
              <a:rPr lang="en-US" smtClean="0"/>
              <a:pPr>
                <a:defRPr/>
              </a:pPr>
              <a:t>10/19/2011</a:t>
            </a:fld>
            <a:endParaRPr lang="en-US" dirty="0"/>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pPr>
              <a:defRPr/>
            </a:pPr>
            <a:endParaRPr lang="en-US" dirty="0"/>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pPr>
              <a:defRPr/>
            </a:pPr>
            <a:fld id="{B8228E6D-DE27-4379-8AF1-9F3FE8817478}"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www.amstat.org/education/gaise/"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faculty.bemidjistate.edu/dwebb" TargetMode="External"/><Relationship Id="rId2" Type="http://schemas.openxmlformats.org/officeDocument/2006/relationships/hyperlink" Target="http://www.amstat.org/education/STN/"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education.state.mn.us/MDE/Academic_Excellence/Academic_Standards/Mathematics/index.html"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www.nctm.org/standards/content.aspx?id=16909"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www.corestandards.org/"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p:txBody>
          <a:bodyPr>
            <a:normAutofit fontScale="90000"/>
          </a:bodyPr>
          <a:lstStyle/>
          <a:p>
            <a:r>
              <a:rPr lang="en-US" dirty="0" smtClean="0"/>
              <a:t>Statistics and Mathematics through Data Collection and Graphical Display for the 2</a:t>
            </a:r>
            <a:r>
              <a:rPr lang="en-US" baseline="30000" dirty="0" smtClean="0"/>
              <a:t>nd</a:t>
            </a:r>
            <a:r>
              <a:rPr lang="en-US" dirty="0" smtClean="0"/>
              <a:t> and 3</a:t>
            </a:r>
            <a:r>
              <a:rPr lang="en-US" baseline="30000" dirty="0" smtClean="0"/>
              <a:t>rd</a:t>
            </a:r>
            <a:r>
              <a:rPr lang="en-US" dirty="0" smtClean="0"/>
              <a:t> Grades </a:t>
            </a:r>
          </a:p>
        </p:txBody>
      </p:sp>
      <p:sp>
        <p:nvSpPr>
          <p:cNvPr id="3" name="Subtitle 2"/>
          <p:cNvSpPr>
            <a:spLocks noGrp="1"/>
          </p:cNvSpPr>
          <p:nvPr>
            <p:ph type="subTitle" idx="1"/>
          </p:nvPr>
        </p:nvSpPr>
        <p:spPr/>
        <p:txBody>
          <a:bodyPr rtlCol="0">
            <a:normAutofit/>
          </a:bodyPr>
          <a:lstStyle/>
          <a:p>
            <a:pPr fontAlgn="auto">
              <a:spcAft>
                <a:spcPts val="0"/>
              </a:spcAft>
              <a:buFont typeface="Arial" pitchFamily="34" charset="0"/>
              <a:buNone/>
              <a:defRPr/>
            </a:pPr>
            <a:r>
              <a:rPr lang="en-US" dirty="0" smtClean="0"/>
              <a:t>Dr. Derek Webb</a:t>
            </a:r>
          </a:p>
          <a:p>
            <a:pPr fontAlgn="auto">
              <a:spcAft>
                <a:spcPts val="0"/>
              </a:spcAft>
              <a:buFont typeface="Arial" pitchFamily="34" charset="0"/>
              <a:buNone/>
              <a:defRPr/>
            </a:pPr>
            <a:r>
              <a:rPr lang="en-US" dirty="0" smtClean="0"/>
              <a:t>Bemidji State University</a:t>
            </a:r>
          </a:p>
          <a:p>
            <a:pPr fontAlgn="auto">
              <a:spcAft>
                <a:spcPts val="0"/>
              </a:spcAft>
              <a:buFont typeface="Arial" pitchFamily="34" charset="0"/>
              <a:buNone/>
              <a:defRPr/>
            </a:pPr>
            <a:endParaRPr lang="en-US"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525963"/>
          </a:xfrm>
        </p:spPr>
        <p:txBody>
          <a:bodyPr>
            <a:normAutofit fontScale="92500" lnSpcReduction="10000"/>
          </a:bodyPr>
          <a:lstStyle/>
          <a:p>
            <a:pPr>
              <a:buNone/>
            </a:pPr>
            <a:r>
              <a:rPr lang="en-US" dirty="0" smtClean="0"/>
              <a:t>Grade 2: </a:t>
            </a:r>
            <a:r>
              <a:rPr lang="en-US" b="1" dirty="0" smtClean="0"/>
              <a:t>Represent and interpret data.</a:t>
            </a:r>
          </a:p>
          <a:p>
            <a:r>
              <a:rPr lang="en-US" dirty="0" smtClean="0"/>
              <a:t>Generate measurement data by measuring lengths of several objects to the nearest whole unit, or by making repeated measurements of the same object. Show the measurements by making a line plot, where the horizontal scale is marked off in whole-number units.</a:t>
            </a:r>
          </a:p>
          <a:p>
            <a:r>
              <a:rPr lang="en-US" dirty="0" smtClean="0"/>
              <a:t>Draw a picture graph and a bar graph (with single-unit scale) to represent a data set with up to four categories. Solve simple put together, take-apart, and compare problems using information presented in a bar graph.</a:t>
            </a:r>
          </a:p>
        </p:txBody>
      </p:sp>
      <p:sp>
        <p:nvSpPr>
          <p:cNvPr id="2" name="Title 1"/>
          <p:cNvSpPr>
            <a:spLocks noGrp="1"/>
          </p:cNvSpPr>
          <p:nvPr>
            <p:ph type="title"/>
          </p:nvPr>
        </p:nvSpPr>
        <p:spPr/>
        <p:txBody>
          <a:bodyPr>
            <a:normAutofit/>
          </a:bodyPr>
          <a:lstStyle/>
          <a:p>
            <a:r>
              <a:rPr lang="en-US" dirty="0" smtClean="0"/>
              <a:t>Common Core</a:t>
            </a:r>
            <a:endParaRPr lang="en-US" dirty="0"/>
          </a:p>
        </p:txBody>
      </p:sp>
    </p:spTree>
    <p:extLst>
      <p:ext uri="{BB962C8B-B14F-4D97-AF65-F5344CB8AC3E}">
        <p14:creationId xmlns:p14="http://schemas.microsoft.com/office/powerpoint/2010/main" xmlns="" val="194984652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525963"/>
          </a:xfrm>
        </p:spPr>
        <p:txBody>
          <a:bodyPr>
            <a:normAutofit fontScale="92500" lnSpcReduction="20000"/>
          </a:bodyPr>
          <a:lstStyle/>
          <a:p>
            <a:pPr>
              <a:buNone/>
            </a:pPr>
            <a:r>
              <a:rPr lang="en-US" dirty="0" smtClean="0"/>
              <a:t>Grade 3: </a:t>
            </a:r>
            <a:r>
              <a:rPr lang="en-US" b="1" dirty="0" smtClean="0"/>
              <a:t>Represent and interpret data.</a:t>
            </a:r>
          </a:p>
          <a:p>
            <a:r>
              <a:rPr lang="en-US" dirty="0" smtClean="0"/>
              <a:t>Draw a scaled picture graph and a scaled bar graph to represent a data set with several categories. Solve one- and two-step “how many more” and “how many less” problems using information presented in scaled bar graphs. </a:t>
            </a:r>
            <a:r>
              <a:rPr lang="en-US" i="1" dirty="0" smtClean="0"/>
              <a:t>For example, draw a bar graph in which each square in the bar graph might represent 5 pets.</a:t>
            </a:r>
          </a:p>
          <a:p>
            <a:r>
              <a:rPr lang="en-US" dirty="0" smtClean="0"/>
              <a:t>Generate measurement data by measuring lengths using rulers marked with halves and fourths of an inch. Show the data by making a line plot, where the horizontal scale is marked off in appropriate units—whole numbers, halves, or quarters. </a:t>
            </a:r>
          </a:p>
        </p:txBody>
      </p:sp>
      <p:sp>
        <p:nvSpPr>
          <p:cNvPr id="2" name="Title 1"/>
          <p:cNvSpPr>
            <a:spLocks noGrp="1"/>
          </p:cNvSpPr>
          <p:nvPr>
            <p:ph type="title"/>
          </p:nvPr>
        </p:nvSpPr>
        <p:spPr/>
        <p:txBody>
          <a:bodyPr>
            <a:normAutofit/>
          </a:bodyPr>
          <a:lstStyle/>
          <a:p>
            <a:r>
              <a:rPr lang="en-US" dirty="0" smtClean="0"/>
              <a:t>Common Core</a:t>
            </a:r>
            <a:endParaRPr lang="en-US" dirty="0"/>
          </a:p>
        </p:txBody>
      </p:sp>
    </p:spTree>
    <p:extLst>
      <p:ext uri="{BB962C8B-B14F-4D97-AF65-F5344CB8AC3E}">
        <p14:creationId xmlns:p14="http://schemas.microsoft.com/office/powerpoint/2010/main" xmlns="" val="194984652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81329"/>
            <a:ext cx="8077200" cy="3166872"/>
          </a:xfrm>
        </p:spPr>
        <p:txBody>
          <a:bodyPr/>
          <a:lstStyle/>
          <a:p>
            <a:r>
              <a:rPr lang="en-US" dirty="0"/>
              <a:t>“The CC ignores the idea that statistical thinking needs to be nurtured and developed in a systematic way over time in the same way that mathematical thinking is developed. The use of data in the CC’s K-5 standards is there to support mathematical ideas and not to support statistical thinking.” </a:t>
            </a:r>
            <a:endParaRPr lang="en-US" dirty="0" smtClean="0"/>
          </a:p>
          <a:p>
            <a:pPr>
              <a:buNone/>
            </a:pPr>
            <a:endParaRPr lang="en-US" dirty="0" smtClean="0"/>
          </a:p>
          <a:p>
            <a:pPr marL="109728" indent="0">
              <a:buNone/>
            </a:pPr>
            <a:endParaRPr lang="en-US" dirty="0" smtClean="0"/>
          </a:p>
        </p:txBody>
      </p:sp>
      <p:sp>
        <p:nvSpPr>
          <p:cNvPr id="2" name="Title 1"/>
          <p:cNvSpPr>
            <a:spLocks noGrp="1"/>
          </p:cNvSpPr>
          <p:nvPr>
            <p:ph type="title"/>
          </p:nvPr>
        </p:nvSpPr>
        <p:spPr/>
        <p:txBody>
          <a:bodyPr>
            <a:normAutofit fontScale="90000"/>
          </a:bodyPr>
          <a:lstStyle/>
          <a:p>
            <a:r>
              <a:rPr lang="en-US" dirty="0" smtClean="0"/>
              <a:t>Brief comment from ASA on Common Core</a:t>
            </a:r>
            <a:endParaRPr lang="en-US" dirty="0"/>
          </a:p>
        </p:txBody>
      </p:sp>
      <p:sp>
        <p:nvSpPr>
          <p:cNvPr id="4" name="TextBox 3"/>
          <p:cNvSpPr txBox="1"/>
          <p:nvPr/>
        </p:nvSpPr>
        <p:spPr>
          <a:xfrm>
            <a:off x="914400" y="5181600"/>
            <a:ext cx="7696200" cy="369332"/>
          </a:xfrm>
          <a:prstGeom prst="rect">
            <a:avLst/>
          </a:prstGeom>
          <a:noFill/>
        </p:spPr>
        <p:txBody>
          <a:bodyPr wrap="square" rtlCol="0">
            <a:spAutoFit/>
          </a:bodyPr>
          <a:lstStyle/>
          <a:p>
            <a:r>
              <a:rPr lang="en-US" dirty="0" smtClean="0"/>
              <a:t>One response of an ASA team that reviewed the Common Core standards</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0"/>
            <a:ext cx="8229600" cy="3581400"/>
          </a:xfrm>
        </p:spPr>
        <p:txBody>
          <a:bodyPr>
            <a:normAutofit/>
          </a:bodyPr>
          <a:lstStyle/>
          <a:p>
            <a:r>
              <a:rPr lang="en-US" dirty="0" smtClean="0"/>
              <a:t>This project is in alignment with the </a:t>
            </a:r>
            <a:r>
              <a:rPr lang="en-US" dirty="0"/>
              <a:t>American Statistical Association’s </a:t>
            </a:r>
            <a:r>
              <a:rPr lang="en-US" dirty="0" smtClean="0"/>
              <a:t>(ASA) Guidelines </a:t>
            </a:r>
            <a:r>
              <a:rPr lang="en-US" dirty="0"/>
              <a:t>for the Assessment and instruction in Statistics Education (GAISE) Report: A pre-K-12 Curriculum Framework  (2007) </a:t>
            </a:r>
            <a:r>
              <a:rPr lang="en-US" u="sng" dirty="0">
                <a:hlinkClick r:id="rId2"/>
              </a:rPr>
              <a:t>www.amstat.org/education/gaise/</a:t>
            </a:r>
            <a:endParaRPr lang="en-US" dirty="0" smtClean="0">
              <a:solidFill>
                <a:srgbClr val="FF0000"/>
              </a:solidFill>
            </a:endParaRPr>
          </a:p>
        </p:txBody>
      </p:sp>
      <p:sp>
        <p:nvSpPr>
          <p:cNvPr id="2" name="Title 1"/>
          <p:cNvSpPr>
            <a:spLocks noGrp="1"/>
          </p:cNvSpPr>
          <p:nvPr>
            <p:ph type="title"/>
          </p:nvPr>
        </p:nvSpPr>
        <p:spPr/>
        <p:txBody>
          <a:bodyPr/>
          <a:lstStyle/>
          <a:p>
            <a:r>
              <a:rPr lang="en-US" dirty="0"/>
              <a:t>Alignment with Standards</a:t>
            </a:r>
          </a:p>
        </p:txBody>
      </p:sp>
    </p:spTree>
    <p:extLst>
      <p:ext uri="{BB962C8B-B14F-4D97-AF65-F5344CB8AC3E}">
        <p14:creationId xmlns:p14="http://schemas.microsoft.com/office/powerpoint/2010/main" xmlns="" val="372560718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Underlying </a:t>
            </a:r>
            <a:r>
              <a:rPr lang="en-US" dirty="0"/>
              <a:t>principle throughout the curriculum </a:t>
            </a:r>
            <a:r>
              <a:rPr lang="en-US" dirty="0" smtClean="0"/>
              <a:t>should be the </a:t>
            </a:r>
            <a:r>
              <a:rPr lang="en-US" dirty="0"/>
              <a:t>use of the four-step statistical problem solving process</a:t>
            </a:r>
            <a:r>
              <a:rPr lang="en-US" dirty="0" smtClean="0"/>
              <a:t>:</a:t>
            </a:r>
          </a:p>
          <a:p>
            <a:endParaRPr lang="en-US" dirty="0" smtClean="0"/>
          </a:p>
          <a:p>
            <a:pPr marL="109728" indent="0">
              <a:buNone/>
            </a:pPr>
            <a:r>
              <a:rPr lang="en-US" dirty="0" smtClean="0"/>
              <a:t>(</a:t>
            </a:r>
            <a:r>
              <a:rPr lang="en-US" dirty="0"/>
              <a:t>1) formulate a statistical </a:t>
            </a:r>
            <a:r>
              <a:rPr lang="en-US" dirty="0" smtClean="0"/>
              <a:t>question,</a:t>
            </a:r>
            <a:endParaRPr lang="en-US" dirty="0"/>
          </a:p>
          <a:p>
            <a:pPr marL="109728" indent="0">
              <a:buNone/>
            </a:pPr>
            <a:r>
              <a:rPr lang="en-US" dirty="0" smtClean="0"/>
              <a:t>(2</a:t>
            </a:r>
            <a:r>
              <a:rPr lang="en-US" dirty="0"/>
              <a:t>) collect data</a:t>
            </a:r>
            <a:r>
              <a:rPr lang="en-US" dirty="0" smtClean="0"/>
              <a:t>,</a:t>
            </a:r>
          </a:p>
          <a:p>
            <a:pPr marL="109728" indent="0">
              <a:buNone/>
            </a:pPr>
            <a:r>
              <a:rPr lang="en-US" dirty="0" smtClean="0"/>
              <a:t>(</a:t>
            </a:r>
            <a:r>
              <a:rPr lang="en-US" dirty="0"/>
              <a:t>3) analyze the </a:t>
            </a:r>
            <a:r>
              <a:rPr lang="en-US" dirty="0" smtClean="0"/>
              <a:t>data,</a:t>
            </a:r>
          </a:p>
          <a:p>
            <a:pPr marL="109728" indent="0">
              <a:buNone/>
            </a:pPr>
            <a:r>
              <a:rPr lang="en-US" dirty="0" smtClean="0"/>
              <a:t>(</a:t>
            </a:r>
            <a:r>
              <a:rPr lang="en-US" dirty="0"/>
              <a:t>4) interpret the results. </a:t>
            </a:r>
          </a:p>
        </p:txBody>
      </p:sp>
      <p:sp>
        <p:nvSpPr>
          <p:cNvPr id="2" name="Title 1"/>
          <p:cNvSpPr>
            <a:spLocks noGrp="1"/>
          </p:cNvSpPr>
          <p:nvPr>
            <p:ph type="title"/>
          </p:nvPr>
        </p:nvSpPr>
        <p:spPr/>
        <p:txBody>
          <a:bodyPr>
            <a:normAutofit/>
          </a:bodyPr>
          <a:lstStyle/>
          <a:p>
            <a:r>
              <a:rPr lang="en-US" dirty="0"/>
              <a:t>R</a:t>
            </a:r>
            <a:r>
              <a:rPr lang="en-US" dirty="0" smtClean="0"/>
              <a:t>ecommendations from GAISE</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 Schoolcraft Learning Community 2</a:t>
            </a:r>
            <a:r>
              <a:rPr lang="en-US" baseline="30000" dirty="0" smtClean="0"/>
              <a:t>nd</a:t>
            </a:r>
            <a:r>
              <a:rPr lang="en-US" dirty="0" smtClean="0"/>
              <a:t> and 3</a:t>
            </a:r>
            <a:r>
              <a:rPr lang="en-US" baseline="30000" dirty="0" smtClean="0"/>
              <a:t>rd</a:t>
            </a:r>
            <a:r>
              <a:rPr lang="en-US" dirty="0" smtClean="0"/>
              <a:t> grade classes – about 55 students total.</a:t>
            </a:r>
          </a:p>
          <a:p>
            <a:r>
              <a:rPr lang="en-US" dirty="0" smtClean="0"/>
              <a:t>An experiential based learning school located in northern Minnesota</a:t>
            </a:r>
          </a:p>
          <a:p>
            <a:endParaRPr lang="en-US" dirty="0"/>
          </a:p>
        </p:txBody>
      </p:sp>
      <p:sp>
        <p:nvSpPr>
          <p:cNvPr id="2" name="Title 1"/>
          <p:cNvSpPr>
            <a:spLocks noGrp="1"/>
          </p:cNvSpPr>
          <p:nvPr>
            <p:ph type="title"/>
          </p:nvPr>
        </p:nvSpPr>
        <p:spPr/>
        <p:txBody>
          <a:bodyPr>
            <a:normAutofit/>
          </a:bodyPr>
          <a:lstStyle/>
          <a:p>
            <a:r>
              <a:rPr lang="en-US" dirty="0" smtClean="0"/>
              <a:t>Pilot Project</a:t>
            </a:r>
            <a:endParaRPr lang="en-US" dirty="0"/>
          </a:p>
        </p:txBody>
      </p:sp>
    </p:spTree>
    <p:extLst>
      <p:ext uri="{BB962C8B-B14F-4D97-AF65-F5344CB8AC3E}">
        <p14:creationId xmlns:p14="http://schemas.microsoft.com/office/powerpoint/2010/main" xmlns="" val="97540731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I Visited each classroom and asked the students: “How does the outside temperature each morning change as we go through winter?”</a:t>
            </a:r>
          </a:p>
          <a:p>
            <a:r>
              <a:rPr lang="en-US" dirty="0" smtClean="0"/>
              <a:t>Lots of student discussion followed…</a:t>
            </a:r>
          </a:p>
          <a:p>
            <a:r>
              <a:rPr lang="en-US" dirty="0" smtClean="0"/>
              <a:t>Then I asked: “How can we find out?”</a:t>
            </a:r>
          </a:p>
          <a:p>
            <a:pPr lvl="1"/>
            <a:endParaRPr lang="en-US" dirty="0"/>
          </a:p>
        </p:txBody>
      </p:sp>
      <p:sp>
        <p:nvSpPr>
          <p:cNvPr id="2" name="Title 1"/>
          <p:cNvSpPr>
            <a:spLocks noGrp="1"/>
          </p:cNvSpPr>
          <p:nvPr>
            <p:ph type="title"/>
          </p:nvPr>
        </p:nvSpPr>
        <p:spPr/>
        <p:txBody>
          <a:bodyPr>
            <a:normAutofit/>
          </a:bodyPr>
          <a:lstStyle/>
          <a:p>
            <a:r>
              <a:rPr lang="en-US" dirty="0" smtClean="0"/>
              <a:t>Project Kickoff</a:t>
            </a:r>
            <a:endParaRPr lang="en-US" dirty="0"/>
          </a:p>
        </p:txBody>
      </p:sp>
    </p:spTree>
    <p:extLst>
      <p:ext uri="{BB962C8B-B14F-4D97-AF65-F5344CB8AC3E}">
        <p14:creationId xmlns:p14="http://schemas.microsoft.com/office/powerpoint/2010/main" xmlns="" val="179277716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81329"/>
            <a:ext cx="8382000" cy="3700272"/>
          </a:xfrm>
        </p:spPr>
        <p:txBody>
          <a:bodyPr/>
          <a:lstStyle/>
          <a:p>
            <a:r>
              <a:rPr lang="en-US" dirty="0" smtClean="0"/>
              <a:t>Students collect morning temperature each day for 30 days between 9 and 10 am.</a:t>
            </a:r>
          </a:p>
          <a:p>
            <a:endParaRPr lang="en-US" dirty="0" smtClean="0"/>
          </a:p>
          <a:p>
            <a:r>
              <a:rPr lang="en-US" dirty="0" smtClean="0"/>
              <a:t>During school-days temperature recorded at school with outdoor thermometer.</a:t>
            </a:r>
          </a:p>
          <a:p>
            <a:endParaRPr lang="en-US" dirty="0" smtClean="0"/>
          </a:p>
          <a:p>
            <a:r>
              <a:rPr lang="en-US" dirty="0" smtClean="0"/>
              <a:t>On weekends, students collect their own data and bring it to school on Monday</a:t>
            </a:r>
            <a:endParaRPr lang="en-US" dirty="0"/>
          </a:p>
        </p:txBody>
      </p:sp>
      <p:sp>
        <p:nvSpPr>
          <p:cNvPr id="2" name="Title 1"/>
          <p:cNvSpPr>
            <a:spLocks noGrp="1"/>
          </p:cNvSpPr>
          <p:nvPr>
            <p:ph type="title"/>
          </p:nvPr>
        </p:nvSpPr>
        <p:spPr/>
        <p:txBody>
          <a:bodyPr>
            <a:normAutofit/>
          </a:bodyPr>
          <a:lstStyle/>
          <a:p>
            <a:r>
              <a:rPr lang="en-US" dirty="0" smtClean="0"/>
              <a:t>Project Overview</a:t>
            </a:r>
            <a:endParaRPr lang="en-US" dirty="0"/>
          </a:p>
        </p:txBody>
      </p:sp>
    </p:spTree>
    <p:extLst>
      <p:ext uri="{BB962C8B-B14F-4D97-AF65-F5344CB8AC3E}">
        <p14:creationId xmlns:p14="http://schemas.microsoft.com/office/powerpoint/2010/main" xmlns="" val="173008892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81329"/>
            <a:ext cx="8382000" cy="3700272"/>
          </a:xfrm>
        </p:spPr>
        <p:txBody>
          <a:bodyPr>
            <a:normAutofit/>
          </a:bodyPr>
          <a:lstStyle/>
          <a:p>
            <a:r>
              <a:rPr lang="en-US" dirty="0" smtClean="0"/>
              <a:t>Second grade students make a time series graph of the data in degrees Fahrenheit.</a:t>
            </a:r>
          </a:p>
          <a:p>
            <a:endParaRPr lang="en-US" dirty="0" smtClean="0"/>
          </a:p>
          <a:p>
            <a:r>
              <a:rPr lang="en-US" dirty="0" smtClean="0"/>
              <a:t>Third grade students make two time series graphs – one in degrees Fahrenheit and one in degrees Celsius.</a:t>
            </a:r>
          </a:p>
        </p:txBody>
      </p:sp>
      <p:sp>
        <p:nvSpPr>
          <p:cNvPr id="2" name="Title 1"/>
          <p:cNvSpPr>
            <a:spLocks noGrp="1"/>
          </p:cNvSpPr>
          <p:nvPr>
            <p:ph type="title"/>
          </p:nvPr>
        </p:nvSpPr>
        <p:spPr/>
        <p:txBody>
          <a:bodyPr>
            <a:normAutofit/>
          </a:bodyPr>
          <a:lstStyle/>
          <a:p>
            <a:r>
              <a:rPr lang="en-US" dirty="0" smtClean="0"/>
              <a:t>Project Overview</a:t>
            </a:r>
            <a:endParaRPr lang="en-US" dirty="0"/>
          </a:p>
        </p:txBody>
      </p:sp>
    </p:spTree>
    <p:extLst>
      <p:ext uri="{BB962C8B-B14F-4D97-AF65-F5344CB8AC3E}">
        <p14:creationId xmlns:p14="http://schemas.microsoft.com/office/powerpoint/2010/main" xmlns="" val="361182030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76400"/>
            <a:ext cx="8382000" cy="4267200"/>
          </a:xfrm>
        </p:spPr>
        <p:txBody>
          <a:bodyPr>
            <a:normAutofit/>
          </a:bodyPr>
          <a:lstStyle/>
          <a:p>
            <a:r>
              <a:rPr lang="en-US" dirty="0" smtClean="0"/>
              <a:t>Why use both Fahrenheit</a:t>
            </a:r>
            <a:r>
              <a:rPr lang="en-US" dirty="0"/>
              <a:t> </a:t>
            </a:r>
            <a:r>
              <a:rPr lang="en-US" dirty="0" smtClean="0"/>
              <a:t>and Celsius?</a:t>
            </a:r>
          </a:p>
          <a:p>
            <a:pPr marL="109728" indent="0">
              <a:buNone/>
            </a:pPr>
            <a:endParaRPr lang="en-US" dirty="0"/>
          </a:p>
          <a:p>
            <a:pPr marL="109728" indent="0">
              <a:buNone/>
            </a:pPr>
            <a:r>
              <a:rPr lang="en-US" dirty="0" smtClean="0"/>
              <a:t>NCTM </a:t>
            </a:r>
            <a:r>
              <a:rPr lang="en-US" dirty="0"/>
              <a:t>recommends students in all grades learn about the English (United States Customary System) as well as the Metric systems of measurement because the English system in the U.S. is not going away and the metric system is used by almost all of the rest of the world.</a:t>
            </a:r>
            <a:endParaRPr lang="en-US" dirty="0" smtClean="0"/>
          </a:p>
        </p:txBody>
      </p:sp>
      <p:sp>
        <p:nvSpPr>
          <p:cNvPr id="2" name="Title 1"/>
          <p:cNvSpPr>
            <a:spLocks noGrp="1"/>
          </p:cNvSpPr>
          <p:nvPr>
            <p:ph type="title"/>
          </p:nvPr>
        </p:nvSpPr>
        <p:spPr/>
        <p:txBody>
          <a:bodyPr>
            <a:normAutofit/>
          </a:bodyPr>
          <a:lstStyle/>
          <a:p>
            <a:r>
              <a:rPr lang="en-US" dirty="0" smtClean="0"/>
              <a:t>Project Overview</a:t>
            </a:r>
            <a:endParaRPr lang="en-US" dirty="0"/>
          </a:p>
        </p:txBody>
      </p:sp>
    </p:spTree>
    <p:extLst>
      <p:ext uri="{BB962C8B-B14F-4D97-AF65-F5344CB8AC3E}">
        <p14:creationId xmlns:p14="http://schemas.microsoft.com/office/powerpoint/2010/main" xmlns="" val="28273844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05000"/>
            <a:ext cx="8229600" cy="3048000"/>
          </a:xfrm>
        </p:spPr>
        <p:txBody>
          <a:bodyPr>
            <a:normAutofit/>
          </a:bodyPr>
          <a:lstStyle/>
          <a:p>
            <a:r>
              <a:rPr lang="en-US" dirty="0" smtClean="0"/>
              <a:t>Article can be found at the Statistics Teacher Network website in issue 77: </a:t>
            </a:r>
            <a:r>
              <a:rPr lang="en-US" dirty="0" smtClean="0">
                <a:hlinkClick r:id="rId2"/>
              </a:rPr>
              <a:t>http://www.amstat.org/education/STN/</a:t>
            </a:r>
            <a:r>
              <a:rPr lang="en-US" dirty="0" smtClean="0"/>
              <a:t> </a:t>
            </a:r>
          </a:p>
          <a:p>
            <a:r>
              <a:rPr lang="en-US" dirty="0" smtClean="0"/>
              <a:t>Talk can be found on my website: </a:t>
            </a:r>
            <a:r>
              <a:rPr lang="en-US" dirty="0" smtClean="0">
                <a:hlinkClick r:id="rId3"/>
              </a:rPr>
              <a:t>www.Faculty.bemidjistate.edu/dwebb</a:t>
            </a:r>
            <a:endParaRPr lang="en-US" dirty="0" smtClean="0"/>
          </a:p>
          <a:p>
            <a:endParaRPr lang="en-US" dirty="0" smtClean="0"/>
          </a:p>
          <a:p>
            <a:endParaRPr lang="en-US" dirty="0" smtClean="0"/>
          </a:p>
        </p:txBody>
      </p:sp>
      <p:sp>
        <p:nvSpPr>
          <p:cNvPr id="2" name="Title 1"/>
          <p:cNvSpPr>
            <a:spLocks noGrp="1"/>
          </p:cNvSpPr>
          <p:nvPr>
            <p:ph type="title"/>
          </p:nvPr>
        </p:nvSpPr>
        <p:spPr/>
        <p:txBody>
          <a:bodyPr/>
          <a:lstStyle/>
          <a:p>
            <a:r>
              <a:rPr lang="en-US" dirty="0" smtClean="0"/>
              <a:t>Citation Information</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76400"/>
            <a:ext cx="8382000" cy="4267200"/>
          </a:xfrm>
        </p:spPr>
        <p:txBody>
          <a:bodyPr>
            <a:normAutofit/>
          </a:bodyPr>
          <a:lstStyle/>
          <a:p>
            <a:r>
              <a:rPr lang="en-US" dirty="0" smtClean="0"/>
              <a:t>Why use both Fahrenheit</a:t>
            </a:r>
            <a:r>
              <a:rPr lang="en-US" dirty="0"/>
              <a:t> </a:t>
            </a:r>
            <a:r>
              <a:rPr lang="en-US" dirty="0" smtClean="0"/>
              <a:t>and Celsius?</a:t>
            </a:r>
          </a:p>
          <a:p>
            <a:pPr marL="109728" indent="0">
              <a:buNone/>
            </a:pPr>
            <a:endParaRPr lang="en-US" dirty="0"/>
          </a:p>
          <a:p>
            <a:pPr marL="109728" indent="0">
              <a:buNone/>
            </a:pPr>
            <a:r>
              <a:rPr lang="en-US" dirty="0" smtClean="0"/>
              <a:t>Having </a:t>
            </a:r>
            <a:r>
              <a:rPr lang="en-US" dirty="0"/>
              <a:t>two graphs in different units side-by-side was useful in showing students that the general temperature trends and information conveyed in the graphs was the </a:t>
            </a:r>
            <a:r>
              <a:rPr lang="en-US" i="1" dirty="0"/>
              <a:t>same</a:t>
            </a:r>
            <a:r>
              <a:rPr lang="en-US" dirty="0"/>
              <a:t> regardless of the measurement system.  This is a powerful property of graphs.</a:t>
            </a:r>
            <a:endParaRPr lang="en-US" dirty="0" smtClean="0"/>
          </a:p>
        </p:txBody>
      </p:sp>
      <p:sp>
        <p:nvSpPr>
          <p:cNvPr id="2" name="Title 1"/>
          <p:cNvSpPr>
            <a:spLocks noGrp="1"/>
          </p:cNvSpPr>
          <p:nvPr>
            <p:ph type="title"/>
          </p:nvPr>
        </p:nvSpPr>
        <p:spPr/>
        <p:txBody>
          <a:bodyPr>
            <a:normAutofit/>
          </a:bodyPr>
          <a:lstStyle/>
          <a:p>
            <a:r>
              <a:rPr lang="en-US" dirty="0" smtClean="0"/>
              <a:t>Project Overview</a:t>
            </a:r>
            <a:endParaRPr lang="en-US" dirty="0"/>
          </a:p>
        </p:txBody>
      </p:sp>
    </p:spTree>
    <p:extLst>
      <p:ext uri="{BB962C8B-B14F-4D97-AF65-F5344CB8AC3E}">
        <p14:creationId xmlns:p14="http://schemas.microsoft.com/office/powerpoint/2010/main" xmlns="" val="420602597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Example Graph</a:t>
            </a:r>
            <a:endParaRPr lang="en-US"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90600" y="1449946"/>
            <a:ext cx="7311245" cy="48783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94518013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Actual Graphs</a:t>
            </a:r>
            <a:endParaRPr lang="en-US" dirty="0"/>
          </a:p>
        </p:txBody>
      </p:sp>
      <p:pic>
        <p:nvPicPr>
          <p:cNvPr id="2051"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143000" y="1524000"/>
            <a:ext cx="6921126" cy="462209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17305862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Actual Graphs</a:t>
            </a:r>
            <a:endParaRPr lang="en-US"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371600" y="1371600"/>
            <a:ext cx="7074318" cy="4724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96019236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81328"/>
            <a:ext cx="8382000" cy="4919471"/>
          </a:xfrm>
        </p:spPr>
        <p:txBody>
          <a:bodyPr>
            <a:normAutofit lnSpcReduction="10000"/>
          </a:bodyPr>
          <a:lstStyle/>
          <a:p>
            <a:r>
              <a:rPr lang="en-US" dirty="0" smtClean="0"/>
              <a:t>Poster </a:t>
            </a:r>
            <a:r>
              <a:rPr lang="en-US" dirty="0"/>
              <a:t>board </a:t>
            </a:r>
            <a:r>
              <a:rPr lang="en-US" dirty="0" smtClean="0"/>
              <a:t>graphs about </a:t>
            </a:r>
            <a:r>
              <a:rPr lang="en-US" dirty="0"/>
              <a:t>24 inches wide by 12 inches </a:t>
            </a:r>
            <a:r>
              <a:rPr lang="en-US" dirty="0" smtClean="0"/>
              <a:t>tall in each classroom</a:t>
            </a:r>
          </a:p>
          <a:p>
            <a:r>
              <a:rPr lang="en-US" dirty="0" smtClean="0"/>
              <a:t>Axes and </a:t>
            </a:r>
            <a:r>
              <a:rPr lang="en-US" dirty="0"/>
              <a:t>grid lines </a:t>
            </a:r>
            <a:r>
              <a:rPr lang="en-US" dirty="0" smtClean="0"/>
              <a:t>lightly </a:t>
            </a:r>
            <a:r>
              <a:rPr lang="en-US" dirty="0"/>
              <a:t>drawn to assist the students with placement of each data </a:t>
            </a:r>
            <a:r>
              <a:rPr lang="en-US" dirty="0" smtClean="0"/>
              <a:t>point</a:t>
            </a:r>
          </a:p>
          <a:p>
            <a:r>
              <a:rPr lang="en-US" dirty="0" smtClean="0"/>
              <a:t>The </a:t>
            </a:r>
            <a:r>
              <a:rPr lang="en-US" dirty="0"/>
              <a:t>2</a:t>
            </a:r>
            <a:r>
              <a:rPr lang="en-US" baseline="30000" dirty="0"/>
              <a:t>nd</a:t>
            </a:r>
            <a:r>
              <a:rPr lang="en-US" dirty="0"/>
              <a:t> grade students had grid lines for each </a:t>
            </a:r>
            <a:r>
              <a:rPr lang="en-US" dirty="0" smtClean="0"/>
              <a:t>temperature degree</a:t>
            </a:r>
            <a:r>
              <a:rPr lang="en-US" dirty="0"/>
              <a:t>, but the 3</a:t>
            </a:r>
            <a:r>
              <a:rPr lang="en-US" baseline="30000" dirty="0"/>
              <a:t>rd</a:t>
            </a:r>
            <a:r>
              <a:rPr lang="en-US" dirty="0"/>
              <a:t> grade students had grid lines at 5 degree </a:t>
            </a:r>
            <a:r>
              <a:rPr lang="en-US" dirty="0" smtClean="0"/>
              <a:t>intervals.</a:t>
            </a:r>
          </a:p>
          <a:p>
            <a:pPr marL="109728" indent="0">
              <a:buNone/>
            </a:pPr>
            <a:endParaRPr lang="en-US" dirty="0"/>
          </a:p>
          <a:p>
            <a:pPr marL="109728" indent="0">
              <a:buNone/>
            </a:pPr>
            <a:r>
              <a:rPr lang="en-US" dirty="0" smtClean="0"/>
              <a:t>This </a:t>
            </a:r>
            <a:r>
              <a:rPr lang="en-US" dirty="0"/>
              <a:t>required 3</a:t>
            </a:r>
            <a:r>
              <a:rPr lang="en-US" baseline="30000" dirty="0"/>
              <a:t>rd</a:t>
            </a:r>
            <a:r>
              <a:rPr lang="en-US" dirty="0"/>
              <a:t> grade students to estimate the placement of points down to the nearest degree which compliments other math skills appropriate for this grade </a:t>
            </a:r>
            <a:r>
              <a:rPr lang="en-US" dirty="0" smtClean="0"/>
              <a:t>level!</a:t>
            </a:r>
          </a:p>
        </p:txBody>
      </p:sp>
      <p:sp>
        <p:nvSpPr>
          <p:cNvPr id="2" name="Title 1"/>
          <p:cNvSpPr>
            <a:spLocks noGrp="1"/>
          </p:cNvSpPr>
          <p:nvPr>
            <p:ph type="title"/>
          </p:nvPr>
        </p:nvSpPr>
        <p:spPr/>
        <p:txBody>
          <a:bodyPr>
            <a:normAutofit fontScale="90000"/>
          </a:bodyPr>
          <a:lstStyle/>
          <a:p>
            <a:r>
              <a:rPr lang="en-US" dirty="0" smtClean="0"/>
              <a:t>Graphs are Grade-Level Specific</a:t>
            </a:r>
            <a:endParaRPr lang="en-US" dirty="0"/>
          </a:p>
        </p:txBody>
      </p:sp>
    </p:spTree>
    <p:extLst>
      <p:ext uri="{BB962C8B-B14F-4D97-AF65-F5344CB8AC3E}">
        <p14:creationId xmlns:p14="http://schemas.microsoft.com/office/powerpoint/2010/main" xmlns="" val="16905351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81329"/>
            <a:ext cx="8382000" cy="4614672"/>
          </a:xfrm>
        </p:spPr>
        <p:txBody>
          <a:bodyPr>
            <a:normAutofit/>
          </a:bodyPr>
          <a:lstStyle/>
          <a:p>
            <a:r>
              <a:rPr lang="en-US" dirty="0" smtClean="0"/>
              <a:t>“Homework” assigned each weekend – collect morning temperature each day.</a:t>
            </a:r>
          </a:p>
          <a:p>
            <a:r>
              <a:rPr lang="en-US" dirty="0" smtClean="0"/>
              <a:t>How to collect data up to each student</a:t>
            </a:r>
          </a:p>
          <a:p>
            <a:pPr lvl="1"/>
            <a:r>
              <a:rPr lang="en-US" dirty="0" smtClean="0"/>
              <a:t>Outside thermometer</a:t>
            </a:r>
          </a:p>
          <a:p>
            <a:pPr lvl="1"/>
            <a:r>
              <a:rPr lang="en-US" dirty="0" smtClean="0"/>
              <a:t>Car thermometer</a:t>
            </a:r>
          </a:p>
          <a:p>
            <a:pPr lvl="1"/>
            <a:r>
              <a:rPr lang="en-US" dirty="0" smtClean="0"/>
              <a:t>Radio</a:t>
            </a:r>
          </a:p>
          <a:p>
            <a:pPr lvl="1"/>
            <a:r>
              <a:rPr lang="en-US" dirty="0" smtClean="0"/>
              <a:t>Television</a:t>
            </a:r>
          </a:p>
          <a:p>
            <a:pPr lvl="1"/>
            <a:r>
              <a:rPr lang="en-US" dirty="0" smtClean="0"/>
              <a:t>Call Uncle Ed.</a:t>
            </a:r>
          </a:p>
        </p:txBody>
      </p:sp>
      <p:sp>
        <p:nvSpPr>
          <p:cNvPr id="2" name="Title 1"/>
          <p:cNvSpPr>
            <a:spLocks noGrp="1"/>
          </p:cNvSpPr>
          <p:nvPr>
            <p:ph type="title"/>
          </p:nvPr>
        </p:nvSpPr>
        <p:spPr/>
        <p:txBody>
          <a:bodyPr>
            <a:normAutofit/>
          </a:bodyPr>
          <a:lstStyle/>
          <a:p>
            <a:r>
              <a:rPr lang="en-US" dirty="0" smtClean="0"/>
              <a:t>Weekend Fun!</a:t>
            </a:r>
            <a:endParaRPr lang="en-US" dirty="0"/>
          </a:p>
        </p:txBody>
      </p:sp>
    </p:spTree>
    <p:extLst>
      <p:ext uri="{BB962C8B-B14F-4D97-AF65-F5344CB8AC3E}">
        <p14:creationId xmlns:p14="http://schemas.microsoft.com/office/powerpoint/2010/main" xmlns="" val="153996149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81329"/>
            <a:ext cx="8382000" cy="4614672"/>
          </a:xfrm>
        </p:spPr>
        <p:txBody>
          <a:bodyPr>
            <a:normAutofit/>
          </a:bodyPr>
          <a:lstStyle/>
          <a:p>
            <a:r>
              <a:rPr lang="en-US" dirty="0" smtClean="0"/>
              <a:t>Students back at school on Monday with different data – what to do?</a:t>
            </a:r>
            <a:endParaRPr lang="en-US" dirty="0"/>
          </a:p>
          <a:p>
            <a:r>
              <a:rPr lang="en-US" dirty="0" smtClean="0"/>
              <a:t>Questions to consider:</a:t>
            </a:r>
          </a:p>
          <a:p>
            <a:pPr lvl="1"/>
            <a:r>
              <a:rPr lang="en-US" dirty="0" smtClean="0"/>
              <a:t>Why is the data different?</a:t>
            </a:r>
          </a:p>
          <a:p>
            <a:pPr lvl="1"/>
            <a:r>
              <a:rPr lang="en-US" dirty="0" smtClean="0"/>
              <a:t>Is one student correct and everybody else wrong?</a:t>
            </a:r>
          </a:p>
          <a:p>
            <a:pPr lvl="1"/>
            <a:r>
              <a:rPr lang="en-US" dirty="0" smtClean="0"/>
              <a:t>How do we use all the data?</a:t>
            </a:r>
          </a:p>
          <a:p>
            <a:pPr lvl="1"/>
            <a:endParaRPr lang="en-US" dirty="0" smtClean="0"/>
          </a:p>
        </p:txBody>
      </p:sp>
      <p:sp>
        <p:nvSpPr>
          <p:cNvPr id="2" name="Title 1"/>
          <p:cNvSpPr>
            <a:spLocks noGrp="1"/>
          </p:cNvSpPr>
          <p:nvPr>
            <p:ph type="title"/>
          </p:nvPr>
        </p:nvSpPr>
        <p:spPr/>
        <p:txBody>
          <a:bodyPr>
            <a:normAutofit/>
          </a:bodyPr>
          <a:lstStyle/>
          <a:p>
            <a:r>
              <a:rPr lang="en-US" dirty="0" smtClean="0"/>
              <a:t>Weekend Problems!</a:t>
            </a:r>
            <a:endParaRPr lang="en-US" dirty="0"/>
          </a:p>
        </p:txBody>
      </p:sp>
    </p:spTree>
    <p:extLst>
      <p:ext uri="{BB962C8B-B14F-4D97-AF65-F5344CB8AC3E}">
        <p14:creationId xmlns:p14="http://schemas.microsoft.com/office/powerpoint/2010/main" xmlns="" val="276883897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81329"/>
            <a:ext cx="8382000" cy="4614672"/>
          </a:xfrm>
        </p:spPr>
        <p:txBody>
          <a:bodyPr>
            <a:normAutofit/>
          </a:bodyPr>
          <a:lstStyle/>
          <a:p>
            <a:r>
              <a:rPr lang="en-US" dirty="0" smtClean="0"/>
              <a:t>2</a:t>
            </a:r>
            <a:r>
              <a:rPr lang="en-US" baseline="30000" dirty="0" smtClean="0"/>
              <a:t>nd</a:t>
            </a:r>
            <a:r>
              <a:rPr lang="en-US" dirty="0" smtClean="0"/>
              <a:t> grade students use </a:t>
            </a:r>
            <a:r>
              <a:rPr lang="en-US" b="1" i="1" dirty="0" smtClean="0"/>
              <a:t>median</a:t>
            </a:r>
            <a:r>
              <a:rPr lang="en-US" dirty="0" smtClean="0"/>
              <a:t> to condense the information in all the data into one value to plot</a:t>
            </a:r>
          </a:p>
          <a:p>
            <a:r>
              <a:rPr lang="en-US" dirty="0" smtClean="0"/>
              <a:t>3</a:t>
            </a:r>
            <a:r>
              <a:rPr lang="en-US" baseline="30000" dirty="0" smtClean="0"/>
              <a:t>rd</a:t>
            </a:r>
            <a:r>
              <a:rPr lang="en-US" dirty="0" smtClean="0"/>
              <a:t> grade students use </a:t>
            </a:r>
            <a:r>
              <a:rPr lang="en-US" b="1" i="1" dirty="0" smtClean="0"/>
              <a:t>mean</a:t>
            </a:r>
            <a:r>
              <a:rPr lang="en-US" dirty="0" smtClean="0"/>
              <a:t> to condense the information in all the data into one value to plot</a:t>
            </a:r>
          </a:p>
          <a:p>
            <a:endParaRPr lang="en-US" dirty="0" smtClean="0"/>
          </a:p>
          <a:p>
            <a:pPr marL="109728" indent="0">
              <a:buNone/>
            </a:pPr>
            <a:r>
              <a:rPr lang="en-US" dirty="0" smtClean="0"/>
              <a:t>The median and mean have a practical use</a:t>
            </a:r>
          </a:p>
        </p:txBody>
      </p:sp>
      <p:sp>
        <p:nvSpPr>
          <p:cNvPr id="2" name="Title 1"/>
          <p:cNvSpPr>
            <a:spLocks noGrp="1"/>
          </p:cNvSpPr>
          <p:nvPr>
            <p:ph type="title"/>
          </p:nvPr>
        </p:nvSpPr>
        <p:spPr/>
        <p:txBody>
          <a:bodyPr>
            <a:normAutofit/>
          </a:bodyPr>
          <a:lstStyle/>
          <a:p>
            <a:r>
              <a:rPr lang="en-US" dirty="0" smtClean="0"/>
              <a:t>Weekend Data Solutions</a:t>
            </a:r>
            <a:endParaRPr lang="en-US" dirty="0"/>
          </a:p>
        </p:txBody>
      </p:sp>
    </p:spTree>
    <p:extLst>
      <p:ext uri="{BB962C8B-B14F-4D97-AF65-F5344CB8AC3E}">
        <p14:creationId xmlns:p14="http://schemas.microsoft.com/office/powerpoint/2010/main" xmlns="" val="134403120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8382000" cy="4953000"/>
          </a:xfrm>
        </p:spPr>
        <p:txBody>
          <a:bodyPr>
            <a:normAutofit lnSpcReduction="10000"/>
          </a:bodyPr>
          <a:lstStyle/>
          <a:p>
            <a:pPr marL="109728" lvl="0" indent="0">
              <a:buNone/>
            </a:pPr>
            <a:r>
              <a:rPr lang="en-US" dirty="0" smtClean="0"/>
              <a:t>Students </a:t>
            </a:r>
            <a:r>
              <a:rPr lang="en-US" dirty="0"/>
              <a:t>learned about the range of a data </a:t>
            </a:r>
            <a:r>
              <a:rPr lang="en-US" dirty="0" smtClean="0"/>
              <a:t>set. </a:t>
            </a:r>
          </a:p>
          <a:p>
            <a:pPr marL="109728" lvl="0" indent="0">
              <a:buNone/>
            </a:pPr>
            <a:endParaRPr lang="en-US" dirty="0"/>
          </a:p>
          <a:p>
            <a:pPr marL="109728" lvl="0" indent="0">
              <a:buNone/>
            </a:pPr>
            <a:r>
              <a:rPr lang="en-US" dirty="0" smtClean="0"/>
              <a:t>Computationally: maximum minus minimum.</a:t>
            </a:r>
          </a:p>
          <a:p>
            <a:pPr marL="109728" lvl="0" indent="0">
              <a:buNone/>
            </a:pPr>
            <a:endParaRPr lang="en-US" dirty="0" smtClean="0"/>
          </a:p>
          <a:p>
            <a:pPr marL="109728" lvl="0" indent="0">
              <a:buNone/>
            </a:pPr>
            <a:r>
              <a:rPr lang="en-US" dirty="0" smtClean="0"/>
              <a:t>Practically: distance</a:t>
            </a:r>
          </a:p>
          <a:p>
            <a:pPr marL="109728" lvl="0" indent="0">
              <a:buNone/>
            </a:pPr>
            <a:endParaRPr lang="en-US" dirty="0"/>
          </a:p>
          <a:p>
            <a:pPr marL="109728" lvl="0" indent="0">
              <a:buNone/>
            </a:pPr>
            <a:r>
              <a:rPr lang="en-US" dirty="0" smtClean="0"/>
              <a:t>Students </a:t>
            </a:r>
            <a:r>
              <a:rPr lang="en-US" dirty="0"/>
              <a:t>can find the range from counting degrees on the </a:t>
            </a:r>
            <a:r>
              <a:rPr lang="en-US" dirty="0" smtClean="0"/>
              <a:t>graph.</a:t>
            </a:r>
          </a:p>
          <a:p>
            <a:pPr marL="109728" lvl="0" indent="0">
              <a:buNone/>
            </a:pPr>
            <a:endParaRPr lang="en-US" dirty="0"/>
          </a:p>
          <a:p>
            <a:pPr marL="109728" lvl="0" indent="0">
              <a:buNone/>
            </a:pPr>
            <a:r>
              <a:rPr lang="en-US" dirty="0" smtClean="0"/>
              <a:t>They </a:t>
            </a:r>
            <a:r>
              <a:rPr lang="en-US" dirty="0"/>
              <a:t>don’t have to do subtraction with negative numbers if they are not ready to.</a:t>
            </a:r>
          </a:p>
        </p:txBody>
      </p:sp>
      <p:sp>
        <p:nvSpPr>
          <p:cNvPr id="2" name="Title 1"/>
          <p:cNvSpPr>
            <a:spLocks noGrp="1"/>
          </p:cNvSpPr>
          <p:nvPr>
            <p:ph type="title"/>
          </p:nvPr>
        </p:nvSpPr>
        <p:spPr/>
        <p:txBody>
          <a:bodyPr>
            <a:normAutofit/>
          </a:bodyPr>
          <a:lstStyle/>
          <a:p>
            <a:r>
              <a:rPr lang="en-US" dirty="0" smtClean="0"/>
              <a:t>Statistical Topic – The Range</a:t>
            </a:r>
            <a:endParaRPr lang="en-US" dirty="0"/>
          </a:p>
        </p:txBody>
      </p:sp>
    </p:spTree>
    <p:extLst>
      <p:ext uri="{BB962C8B-B14F-4D97-AF65-F5344CB8AC3E}">
        <p14:creationId xmlns:p14="http://schemas.microsoft.com/office/powerpoint/2010/main" xmlns="" val="393074392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81329"/>
            <a:ext cx="8382000" cy="4614672"/>
          </a:xfrm>
        </p:spPr>
        <p:txBody>
          <a:bodyPr>
            <a:normAutofit/>
          </a:bodyPr>
          <a:lstStyle/>
          <a:p>
            <a:r>
              <a:rPr lang="en-US" dirty="0" smtClean="0"/>
              <a:t>One big benefit to this statistical project is the connections to math topics.</a:t>
            </a:r>
          </a:p>
          <a:p>
            <a:endParaRPr lang="en-US" dirty="0"/>
          </a:p>
          <a:p>
            <a:r>
              <a:rPr lang="en-US" dirty="0" smtClean="0"/>
              <a:t>Students learn statistics and mathematics in concert – not in silos.</a:t>
            </a:r>
          </a:p>
          <a:p>
            <a:endParaRPr lang="en-US" dirty="0"/>
          </a:p>
          <a:p>
            <a:r>
              <a:rPr lang="en-US" dirty="0" smtClean="0"/>
              <a:t>The statistics is useful and interesting – not “just there” to do math calculations.</a:t>
            </a:r>
          </a:p>
        </p:txBody>
      </p:sp>
      <p:sp>
        <p:nvSpPr>
          <p:cNvPr id="2" name="Title 1"/>
          <p:cNvSpPr>
            <a:spLocks noGrp="1"/>
          </p:cNvSpPr>
          <p:nvPr>
            <p:ph type="title"/>
          </p:nvPr>
        </p:nvSpPr>
        <p:spPr/>
        <p:txBody>
          <a:bodyPr>
            <a:normAutofit/>
          </a:bodyPr>
          <a:lstStyle/>
          <a:p>
            <a:r>
              <a:rPr lang="en-US" dirty="0" smtClean="0"/>
              <a:t>Math Topics</a:t>
            </a:r>
            <a:endParaRPr lang="en-US" dirty="0"/>
          </a:p>
        </p:txBody>
      </p:sp>
    </p:spTree>
    <p:extLst>
      <p:ext uri="{BB962C8B-B14F-4D97-AF65-F5344CB8AC3E}">
        <p14:creationId xmlns:p14="http://schemas.microsoft.com/office/powerpoint/2010/main" xmlns="" val="26458451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05000"/>
            <a:ext cx="8382000" cy="4038600"/>
          </a:xfrm>
        </p:spPr>
        <p:txBody>
          <a:bodyPr>
            <a:normAutofit/>
          </a:bodyPr>
          <a:lstStyle/>
          <a:p>
            <a:r>
              <a:rPr lang="en-US" dirty="0" smtClean="0"/>
              <a:t>Introduce students to statistical concepts and statistical thinking in K-5 grades</a:t>
            </a:r>
          </a:p>
          <a:p>
            <a:r>
              <a:rPr lang="en-US" dirty="0" smtClean="0"/>
              <a:t>Simultaneously introduce new math concepts and reinforce ones already covered</a:t>
            </a:r>
          </a:p>
          <a:p>
            <a:r>
              <a:rPr lang="en-US" dirty="0" smtClean="0"/>
              <a:t>Show the links between statistical thinking and scientific thinking</a:t>
            </a:r>
          </a:p>
          <a:p>
            <a:r>
              <a:rPr lang="en-US" dirty="0" smtClean="0"/>
              <a:t>Use time series data</a:t>
            </a:r>
          </a:p>
          <a:p>
            <a:endParaRPr lang="en-US" dirty="0" smtClean="0"/>
          </a:p>
        </p:txBody>
      </p:sp>
      <p:sp>
        <p:nvSpPr>
          <p:cNvPr id="2" name="Title 1"/>
          <p:cNvSpPr>
            <a:spLocks noGrp="1"/>
          </p:cNvSpPr>
          <p:nvPr>
            <p:ph type="title"/>
          </p:nvPr>
        </p:nvSpPr>
        <p:spPr/>
        <p:txBody>
          <a:bodyPr/>
          <a:lstStyle/>
          <a:p>
            <a:r>
              <a:rPr lang="en-US" dirty="0" smtClean="0"/>
              <a:t>Impetus</a:t>
            </a:r>
            <a:endParaRPr lang="en-US" dirty="0"/>
          </a:p>
        </p:txBody>
      </p:sp>
    </p:spTree>
    <p:extLst>
      <p:ext uri="{BB962C8B-B14F-4D97-AF65-F5344CB8AC3E}">
        <p14:creationId xmlns:p14="http://schemas.microsoft.com/office/powerpoint/2010/main" xmlns="" val="81976886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81329"/>
            <a:ext cx="8382000" cy="4614672"/>
          </a:xfrm>
        </p:spPr>
        <p:txBody>
          <a:bodyPr>
            <a:normAutofit/>
          </a:bodyPr>
          <a:lstStyle/>
          <a:p>
            <a:pPr lvl="0"/>
            <a:r>
              <a:rPr lang="en-US" dirty="0"/>
              <a:t>Students are exposed to the Cartesian, or x, y coordinate </a:t>
            </a:r>
            <a:r>
              <a:rPr lang="en-US" dirty="0" smtClean="0"/>
              <a:t>system.</a:t>
            </a:r>
          </a:p>
          <a:p>
            <a:pPr lvl="0"/>
            <a:r>
              <a:rPr lang="en-US" dirty="0" smtClean="0"/>
              <a:t>Don’t </a:t>
            </a:r>
            <a:r>
              <a:rPr lang="en-US" dirty="0"/>
              <a:t>have to use the very abstract x, y </a:t>
            </a:r>
            <a:r>
              <a:rPr lang="en-US" dirty="0" smtClean="0"/>
              <a:t>axes labels - Can </a:t>
            </a:r>
            <a:r>
              <a:rPr lang="en-US" dirty="0"/>
              <a:t>talk about the axes in terms of date and </a:t>
            </a:r>
            <a:r>
              <a:rPr lang="en-US" dirty="0" smtClean="0"/>
              <a:t>temperature.</a:t>
            </a:r>
          </a:p>
          <a:p>
            <a:pPr lvl="0"/>
            <a:r>
              <a:rPr lang="en-US" dirty="0" smtClean="0"/>
              <a:t>Students get to </a:t>
            </a:r>
            <a:r>
              <a:rPr lang="en-US" dirty="0"/>
              <a:t>plot points on the graph testing their understanding of the coordinate system!</a:t>
            </a:r>
          </a:p>
          <a:p>
            <a:endParaRPr lang="en-US" dirty="0" smtClean="0"/>
          </a:p>
        </p:txBody>
      </p:sp>
      <p:sp>
        <p:nvSpPr>
          <p:cNvPr id="2" name="Title 1"/>
          <p:cNvSpPr>
            <a:spLocks noGrp="1"/>
          </p:cNvSpPr>
          <p:nvPr>
            <p:ph type="title"/>
          </p:nvPr>
        </p:nvSpPr>
        <p:spPr/>
        <p:txBody>
          <a:bodyPr>
            <a:normAutofit/>
          </a:bodyPr>
          <a:lstStyle/>
          <a:p>
            <a:r>
              <a:rPr lang="en-US" dirty="0" smtClean="0"/>
              <a:t>Math Topics – Cartesian Plane</a:t>
            </a:r>
            <a:endParaRPr lang="en-US" dirty="0"/>
          </a:p>
        </p:txBody>
      </p:sp>
    </p:spTree>
    <p:extLst>
      <p:ext uri="{BB962C8B-B14F-4D97-AF65-F5344CB8AC3E}">
        <p14:creationId xmlns:p14="http://schemas.microsoft.com/office/powerpoint/2010/main" xmlns="" val="274553814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81329"/>
            <a:ext cx="8382000" cy="4614672"/>
          </a:xfrm>
        </p:spPr>
        <p:txBody>
          <a:bodyPr>
            <a:normAutofit/>
          </a:bodyPr>
          <a:lstStyle/>
          <a:p>
            <a:pPr lvl="0"/>
            <a:r>
              <a:rPr lang="en-US" dirty="0" smtClean="0"/>
              <a:t>Students are graphing on a different part of the Cartesian plane.  In math classes, most students only see:</a:t>
            </a:r>
            <a:endParaRPr lang="en-US" dirty="0"/>
          </a:p>
          <a:p>
            <a:endParaRPr lang="en-US" dirty="0" smtClean="0"/>
          </a:p>
        </p:txBody>
      </p:sp>
      <p:sp>
        <p:nvSpPr>
          <p:cNvPr id="2" name="Title 1"/>
          <p:cNvSpPr>
            <a:spLocks noGrp="1"/>
          </p:cNvSpPr>
          <p:nvPr>
            <p:ph type="title"/>
          </p:nvPr>
        </p:nvSpPr>
        <p:spPr/>
        <p:txBody>
          <a:bodyPr>
            <a:normAutofit/>
          </a:bodyPr>
          <a:lstStyle/>
          <a:p>
            <a:r>
              <a:rPr lang="en-US" dirty="0" smtClean="0"/>
              <a:t>Math Topics – Cartesian Plane</a:t>
            </a:r>
            <a:endParaRPr lang="en-US" dirty="0"/>
          </a:p>
        </p:txBody>
      </p:sp>
      <p:pic>
        <p:nvPicPr>
          <p:cNvPr id="4098" name="Picture 2" descr="http://whatis.techtarget.com/WhatIs/images/car-coor.gif"/>
          <p:cNvPicPr>
            <a:picLocks noChangeAspect="1" noChangeArrowheads="1"/>
          </p:cNvPicPr>
          <p:nvPr/>
        </p:nvPicPr>
        <p:blipFill>
          <a:blip r:embed="rId2" cstate="print"/>
          <a:srcRect r="50847"/>
          <a:stretch>
            <a:fillRect/>
          </a:stretch>
        </p:blipFill>
        <p:spPr bwMode="auto">
          <a:xfrm>
            <a:off x="2819400" y="2971800"/>
            <a:ext cx="3222107" cy="3111070"/>
          </a:xfrm>
          <a:prstGeom prst="rect">
            <a:avLst/>
          </a:prstGeom>
          <a:noFill/>
        </p:spPr>
      </p:pic>
    </p:spTree>
    <p:extLst>
      <p:ext uri="{BB962C8B-B14F-4D97-AF65-F5344CB8AC3E}">
        <p14:creationId xmlns:p14="http://schemas.microsoft.com/office/powerpoint/2010/main" xmlns="" val="420918937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81329"/>
            <a:ext cx="8382000" cy="4614672"/>
          </a:xfrm>
        </p:spPr>
        <p:txBody>
          <a:bodyPr>
            <a:normAutofit/>
          </a:bodyPr>
          <a:lstStyle/>
          <a:p>
            <a:pPr marL="109728" indent="0">
              <a:buNone/>
            </a:pPr>
            <a:r>
              <a:rPr lang="en-US" dirty="0" smtClean="0"/>
              <a:t>Students </a:t>
            </a:r>
            <a:r>
              <a:rPr lang="en-US" dirty="0"/>
              <a:t>were exposed to “slope of a line” using correct terminology to describe trends through </a:t>
            </a:r>
            <a:r>
              <a:rPr lang="en-US" dirty="0" smtClean="0"/>
              <a:t>time.</a:t>
            </a:r>
          </a:p>
          <a:p>
            <a:pPr marL="109728" indent="0">
              <a:buNone/>
            </a:pPr>
            <a:endParaRPr lang="en-US" dirty="0" smtClean="0"/>
          </a:p>
          <a:p>
            <a:pPr marL="109728" indent="0">
              <a:buNone/>
            </a:pPr>
            <a:r>
              <a:rPr lang="en-US" dirty="0" smtClean="0"/>
              <a:t>Example: </a:t>
            </a:r>
            <a:r>
              <a:rPr lang="en-US" dirty="0"/>
              <a:t>the time series graph has a nearly </a:t>
            </a:r>
            <a:r>
              <a:rPr lang="en-US" i="1" dirty="0"/>
              <a:t>constant</a:t>
            </a:r>
            <a:r>
              <a:rPr lang="en-US" dirty="0"/>
              <a:t> trend from January 24 through January 27, a </a:t>
            </a:r>
            <a:r>
              <a:rPr lang="en-US" i="1" dirty="0"/>
              <a:t>decreasing</a:t>
            </a:r>
            <a:r>
              <a:rPr lang="en-US" dirty="0"/>
              <a:t> trend from January 28 through February 1, and an </a:t>
            </a:r>
            <a:r>
              <a:rPr lang="en-US" i="1" dirty="0"/>
              <a:t>increasing</a:t>
            </a:r>
            <a:r>
              <a:rPr lang="en-US" dirty="0"/>
              <a:t> trend from February 1 through February 5.</a:t>
            </a:r>
          </a:p>
          <a:p>
            <a:pPr lvl="0"/>
            <a:endParaRPr lang="en-US" dirty="0"/>
          </a:p>
          <a:p>
            <a:endParaRPr lang="en-US" dirty="0" smtClean="0"/>
          </a:p>
        </p:txBody>
      </p:sp>
      <p:sp>
        <p:nvSpPr>
          <p:cNvPr id="2" name="Title 1"/>
          <p:cNvSpPr>
            <a:spLocks noGrp="1"/>
          </p:cNvSpPr>
          <p:nvPr>
            <p:ph type="title"/>
          </p:nvPr>
        </p:nvSpPr>
        <p:spPr/>
        <p:txBody>
          <a:bodyPr>
            <a:normAutofit/>
          </a:bodyPr>
          <a:lstStyle/>
          <a:p>
            <a:r>
              <a:rPr lang="en-US" dirty="0" smtClean="0"/>
              <a:t>Math Topics – Slope</a:t>
            </a:r>
            <a:endParaRPr lang="en-US" dirty="0"/>
          </a:p>
        </p:txBody>
      </p:sp>
    </p:spTree>
    <p:extLst>
      <p:ext uri="{BB962C8B-B14F-4D97-AF65-F5344CB8AC3E}">
        <p14:creationId xmlns:p14="http://schemas.microsoft.com/office/powerpoint/2010/main" xmlns="" val="82650137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81329"/>
            <a:ext cx="8382000" cy="4614672"/>
          </a:xfrm>
        </p:spPr>
        <p:txBody>
          <a:bodyPr>
            <a:normAutofit/>
          </a:bodyPr>
          <a:lstStyle/>
          <a:p>
            <a:pPr marL="109728" lvl="0" indent="0">
              <a:buNone/>
            </a:pPr>
            <a:r>
              <a:rPr lang="en-US" dirty="0" smtClean="0"/>
              <a:t>After </a:t>
            </a:r>
            <a:r>
              <a:rPr lang="en-US" dirty="0"/>
              <a:t>students collected 30 days of data, they created a tally table of the number of days at or below zero vs. the number of days above </a:t>
            </a:r>
            <a:r>
              <a:rPr lang="en-US" dirty="0" smtClean="0"/>
              <a:t>zero.</a:t>
            </a:r>
          </a:p>
          <a:p>
            <a:pPr marL="109728" lvl="0" indent="0">
              <a:buNone/>
            </a:pPr>
            <a:endParaRPr lang="en-US" dirty="0"/>
          </a:p>
          <a:p>
            <a:pPr marL="109728" lvl="0" indent="0">
              <a:buNone/>
            </a:pPr>
            <a:r>
              <a:rPr lang="en-US" dirty="0" smtClean="0"/>
              <a:t>Other </a:t>
            </a:r>
            <a:r>
              <a:rPr lang="en-US" dirty="0"/>
              <a:t>tally tables can be created and this gives students exposure to </a:t>
            </a:r>
            <a:r>
              <a:rPr lang="en-US" i="1" dirty="0"/>
              <a:t>frequency tables</a:t>
            </a:r>
            <a:r>
              <a:rPr lang="en-US" dirty="0" smtClean="0"/>
              <a:t>.</a:t>
            </a:r>
            <a:endParaRPr lang="en-US" dirty="0"/>
          </a:p>
          <a:p>
            <a:pPr lvl="0"/>
            <a:endParaRPr lang="en-US" dirty="0"/>
          </a:p>
          <a:p>
            <a:endParaRPr lang="en-US" dirty="0" smtClean="0"/>
          </a:p>
        </p:txBody>
      </p:sp>
      <p:sp>
        <p:nvSpPr>
          <p:cNvPr id="2" name="Title 1"/>
          <p:cNvSpPr>
            <a:spLocks noGrp="1"/>
          </p:cNvSpPr>
          <p:nvPr>
            <p:ph type="title"/>
          </p:nvPr>
        </p:nvSpPr>
        <p:spPr/>
        <p:txBody>
          <a:bodyPr>
            <a:normAutofit/>
          </a:bodyPr>
          <a:lstStyle/>
          <a:p>
            <a:r>
              <a:rPr lang="en-US" dirty="0" smtClean="0"/>
              <a:t>Math Topics – Tally Marks</a:t>
            </a:r>
            <a:endParaRPr lang="en-US" dirty="0"/>
          </a:p>
        </p:txBody>
      </p:sp>
    </p:spTree>
    <p:extLst>
      <p:ext uri="{BB962C8B-B14F-4D97-AF65-F5344CB8AC3E}">
        <p14:creationId xmlns:p14="http://schemas.microsoft.com/office/powerpoint/2010/main" xmlns="" val="200419088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81329"/>
            <a:ext cx="8382000" cy="4614672"/>
          </a:xfrm>
        </p:spPr>
        <p:txBody>
          <a:bodyPr>
            <a:normAutofit/>
          </a:bodyPr>
          <a:lstStyle/>
          <a:p>
            <a:pPr marL="109728" indent="0">
              <a:buNone/>
            </a:pPr>
            <a:r>
              <a:rPr lang="en-US" dirty="0" smtClean="0"/>
              <a:t>Students introduced to a key idea behind the scientific method:</a:t>
            </a:r>
          </a:p>
          <a:p>
            <a:pPr marL="109728" indent="0">
              <a:buNone/>
            </a:pPr>
            <a:endParaRPr lang="en-US" dirty="0"/>
          </a:p>
          <a:p>
            <a:pPr marL="109728" indent="0">
              <a:buNone/>
            </a:pPr>
            <a:r>
              <a:rPr lang="en-US" dirty="0" smtClean="0"/>
              <a:t>Use empirical evidence, DATA, to answer questions.  Anecdotal evidence and personal beliefs don’t count  </a:t>
            </a:r>
          </a:p>
        </p:txBody>
      </p:sp>
      <p:sp>
        <p:nvSpPr>
          <p:cNvPr id="2" name="Title 1"/>
          <p:cNvSpPr>
            <a:spLocks noGrp="1"/>
          </p:cNvSpPr>
          <p:nvPr>
            <p:ph type="title"/>
          </p:nvPr>
        </p:nvSpPr>
        <p:spPr/>
        <p:txBody>
          <a:bodyPr>
            <a:normAutofit/>
          </a:bodyPr>
          <a:lstStyle/>
          <a:p>
            <a:r>
              <a:rPr lang="en-US" dirty="0" smtClean="0"/>
              <a:t>Science!</a:t>
            </a:r>
            <a:endParaRPr lang="en-US" dirty="0"/>
          </a:p>
        </p:txBody>
      </p:sp>
    </p:spTree>
    <p:extLst>
      <p:ext uri="{BB962C8B-B14F-4D97-AF65-F5344CB8AC3E}">
        <p14:creationId xmlns:p14="http://schemas.microsoft.com/office/powerpoint/2010/main" xmlns="" val="121835069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382000" cy="4614672"/>
          </a:xfrm>
        </p:spPr>
        <p:txBody>
          <a:bodyPr>
            <a:normAutofit fontScale="92500" lnSpcReduction="10000"/>
          </a:bodyPr>
          <a:lstStyle/>
          <a:p>
            <a:pPr marL="109728" indent="0">
              <a:buNone/>
            </a:pPr>
            <a:r>
              <a:rPr lang="en-US" dirty="0" smtClean="0"/>
              <a:t>Good data collection and record keeping processes were used.</a:t>
            </a:r>
          </a:p>
          <a:p>
            <a:pPr marL="109728" indent="0">
              <a:buNone/>
            </a:pPr>
            <a:endParaRPr lang="en-US" dirty="0"/>
          </a:p>
          <a:p>
            <a:pPr marL="109728" indent="0">
              <a:buNone/>
            </a:pPr>
            <a:r>
              <a:rPr lang="en-US" dirty="0" smtClean="0"/>
              <a:t>Data was collected during the same time interval every morning.</a:t>
            </a:r>
          </a:p>
          <a:p>
            <a:pPr marL="109728" indent="0">
              <a:buNone/>
            </a:pPr>
            <a:endParaRPr lang="en-US" dirty="0"/>
          </a:p>
          <a:p>
            <a:pPr marL="109728" indent="0">
              <a:buNone/>
            </a:pPr>
            <a:r>
              <a:rPr lang="en-US" dirty="0" smtClean="0"/>
              <a:t>Data was recorded in one place every day.</a:t>
            </a:r>
          </a:p>
          <a:p>
            <a:pPr marL="109728" indent="0">
              <a:buNone/>
            </a:pPr>
            <a:endParaRPr lang="en-US" dirty="0"/>
          </a:p>
          <a:p>
            <a:pPr marL="109728" indent="0">
              <a:buNone/>
            </a:pPr>
            <a:r>
              <a:rPr lang="en-US" dirty="0" smtClean="0"/>
              <a:t>At school, same thermometer was used every day.</a:t>
            </a:r>
          </a:p>
          <a:p>
            <a:pPr marL="109728" indent="0">
              <a:buNone/>
            </a:pPr>
            <a:endParaRPr lang="en-US" dirty="0"/>
          </a:p>
          <a:p>
            <a:pPr marL="109728" indent="0">
              <a:buNone/>
            </a:pPr>
            <a:r>
              <a:rPr lang="en-US" dirty="0" smtClean="0"/>
              <a:t>Solution devised and followed for data collection on weekends.</a:t>
            </a:r>
          </a:p>
        </p:txBody>
      </p:sp>
      <p:sp>
        <p:nvSpPr>
          <p:cNvPr id="2" name="Title 1"/>
          <p:cNvSpPr>
            <a:spLocks noGrp="1"/>
          </p:cNvSpPr>
          <p:nvPr>
            <p:ph type="title"/>
          </p:nvPr>
        </p:nvSpPr>
        <p:spPr/>
        <p:txBody>
          <a:bodyPr>
            <a:normAutofit/>
          </a:bodyPr>
          <a:lstStyle/>
          <a:p>
            <a:r>
              <a:rPr lang="en-US" dirty="0" smtClean="0"/>
              <a:t>Science!</a:t>
            </a:r>
            <a:endParaRPr lang="en-US" dirty="0"/>
          </a:p>
        </p:txBody>
      </p:sp>
    </p:spTree>
    <p:extLst>
      <p:ext uri="{BB962C8B-B14F-4D97-AF65-F5344CB8AC3E}">
        <p14:creationId xmlns:p14="http://schemas.microsoft.com/office/powerpoint/2010/main" xmlns="" val="207969645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0"/>
            <a:ext cx="8382000" cy="4614672"/>
          </a:xfrm>
        </p:spPr>
        <p:txBody>
          <a:bodyPr>
            <a:normAutofit/>
          </a:bodyPr>
          <a:lstStyle/>
          <a:p>
            <a:pPr marL="109728" lvl="0" indent="0">
              <a:buNone/>
            </a:pPr>
            <a:r>
              <a:rPr lang="en-US" dirty="0" smtClean="0"/>
              <a:t>Students </a:t>
            </a:r>
            <a:r>
              <a:rPr lang="en-US" dirty="0"/>
              <a:t>learned about the scientific activity of taking data readings regularly through time.  </a:t>
            </a:r>
            <a:endParaRPr lang="en-US" dirty="0" smtClean="0"/>
          </a:p>
          <a:p>
            <a:pPr marL="109728" lvl="0" indent="0">
              <a:buNone/>
            </a:pPr>
            <a:endParaRPr lang="en-US" dirty="0" smtClean="0"/>
          </a:p>
          <a:p>
            <a:pPr marL="109728" lvl="0" indent="0">
              <a:buNone/>
            </a:pPr>
            <a:r>
              <a:rPr lang="en-US" dirty="0" smtClean="0"/>
              <a:t>This generates a type of data called </a:t>
            </a:r>
            <a:r>
              <a:rPr lang="en-US" dirty="0"/>
              <a:t>longitudinal </a:t>
            </a:r>
            <a:r>
              <a:rPr lang="en-US" dirty="0" smtClean="0"/>
              <a:t>data.</a:t>
            </a:r>
          </a:p>
          <a:p>
            <a:pPr marL="109728" lvl="0" indent="0">
              <a:buNone/>
            </a:pPr>
            <a:endParaRPr lang="en-US" dirty="0" smtClean="0"/>
          </a:p>
          <a:p>
            <a:pPr marL="109728" lvl="0" indent="0">
              <a:buNone/>
            </a:pPr>
            <a:r>
              <a:rPr lang="en-US" dirty="0" smtClean="0"/>
              <a:t>Helps </a:t>
            </a:r>
            <a:r>
              <a:rPr lang="en-US" dirty="0"/>
              <a:t>scientists learn about how a process changes through time and allows them to go back and study historical data.</a:t>
            </a:r>
          </a:p>
          <a:p>
            <a:pPr marL="109728" indent="0">
              <a:buNone/>
            </a:pPr>
            <a:endParaRPr lang="en-US" dirty="0" smtClean="0"/>
          </a:p>
        </p:txBody>
      </p:sp>
      <p:sp>
        <p:nvSpPr>
          <p:cNvPr id="2" name="Title 1"/>
          <p:cNvSpPr>
            <a:spLocks noGrp="1"/>
          </p:cNvSpPr>
          <p:nvPr>
            <p:ph type="title"/>
          </p:nvPr>
        </p:nvSpPr>
        <p:spPr/>
        <p:txBody>
          <a:bodyPr>
            <a:normAutofit/>
          </a:bodyPr>
          <a:lstStyle/>
          <a:p>
            <a:r>
              <a:rPr lang="en-US" dirty="0" smtClean="0"/>
              <a:t>Science!</a:t>
            </a:r>
            <a:endParaRPr lang="en-US" dirty="0"/>
          </a:p>
        </p:txBody>
      </p:sp>
    </p:spTree>
    <p:extLst>
      <p:ext uri="{BB962C8B-B14F-4D97-AF65-F5344CB8AC3E}">
        <p14:creationId xmlns:p14="http://schemas.microsoft.com/office/powerpoint/2010/main" xmlns="" val="169035326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0"/>
            <a:ext cx="8382000" cy="4614672"/>
          </a:xfrm>
        </p:spPr>
        <p:txBody>
          <a:bodyPr>
            <a:normAutofit/>
          </a:bodyPr>
          <a:lstStyle/>
          <a:p>
            <a:pPr marL="109728" indent="0">
              <a:buNone/>
            </a:pPr>
            <a:r>
              <a:rPr lang="en-US" dirty="0" smtClean="0"/>
              <a:t>Students </a:t>
            </a:r>
            <a:r>
              <a:rPr lang="en-US" dirty="0"/>
              <a:t>compared the data they </a:t>
            </a:r>
            <a:r>
              <a:rPr lang="en-US" dirty="0" smtClean="0"/>
              <a:t>collected </a:t>
            </a:r>
            <a:r>
              <a:rPr lang="en-US" dirty="0"/>
              <a:t>at Schoolcraft to data from different geographic locations such as Miami, FL; Minneapolis, MN; Chicago, IL; or Coos Bay, </a:t>
            </a:r>
            <a:r>
              <a:rPr lang="en-US" dirty="0" smtClean="0"/>
              <a:t>OR (using the internet).</a:t>
            </a:r>
          </a:p>
          <a:p>
            <a:pPr marL="109728" indent="0">
              <a:buNone/>
            </a:pPr>
            <a:endParaRPr lang="en-US" dirty="0"/>
          </a:p>
          <a:p>
            <a:pPr marL="109728" indent="0">
              <a:buNone/>
            </a:pPr>
            <a:r>
              <a:rPr lang="en-US" dirty="0" smtClean="0"/>
              <a:t>Students </a:t>
            </a:r>
            <a:r>
              <a:rPr lang="en-US" dirty="0"/>
              <a:t>also talked about the fact that at any given time, temperature is different at different geographical locations.</a:t>
            </a:r>
          </a:p>
          <a:p>
            <a:pPr marL="109728" lvl="0" indent="0">
              <a:buNone/>
            </a:pPr>
            <a:endParaRPr lang="en-US" dirty="0" smtClean="0"/>
          </a:p>
        </p:txBody>
      </p:sp>
      <p:sp>
        <p:nvSpPr>
          <p:cNvPr id="2" name="Title 1"/>
          <p:cNvSpPr>
            <a:spLocks noGrp="1"/>
          </p:cNvSpPr>
          <p:nvPr>
            <p:ph type="title"/>
          </p:nvPr>
        </p:nvSpPr>
        <p:spPr/>
        <p:txBody>
          <a:bodyPr>
            <a:normAutofit/>
          </a:bodyPr>
          <a:lstStyle/>
          <a:p>
            <a:r>
              <a:rPr lang="en-US" dirty="0" smtClean="0"/>
              <a:t>Science!</a:t>
            </a:r>
            <a:endParaRPr lang="en-US" dirty="0"/>
          </a:p>
        </p:txBody>
      </p:sp>
    </p:spTree>
    <p:extLst>
      <p:ext uri="{BB962C8B-B14F-4D97-AF65-F5344CB8AC3E}">
        <p14:creationId xmlns:p14="http://schemas.microsoft.com/office/powerpoint/2010/main" xmlns="" val="405262604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0"/>
            <a:ext cx="8382000" cy="4614672"/>
          </a:xfrm>
        </p:spPr>
        <p:txBody>
          <a:bodyPr>
            <a:normAutofit/>
          </a:bodyPr>
          <a:lstStyle/>
          <a:p>
            <a:pPr marL="109728" lvl="0" indent="0">
              <a:buNone/>
            </a:pPr>
            <a:r>
              <a:rPr lang="en-US" dirty="0" smtClean="0"/>
              <a:t>Students can </a:t>
            </a:r>
            <a:r>
              <a:rPr lang="en-US" dirty="0"/>
              <a:t>also collect </a:t>
            </a:r>
            <a:r>
              <a:rPr lang="en-US" dirty="0" smtClean="0"/>
              <a:t>(journal) qualitative </a:t>
            </a:r>
            <a:r>
              <a:rPr lang="en-US" dirty="0"/>
              <a:t>data (non-numerical data) every day, such as, cloudy, sunny, partly cloudy, and </a:t>
            </a:r>
            <a:r>
              <a:rPr lang="en-US" dirty="0" smtClean="0"/>
              <a:t>snowy.</a:t>
            </a:r>
          </a:p>
          <a:p>
            <a:pPr lvl="0"/>
            <a:endParaRPr lang="en-US" dirty="0"/>
          </a:p>
          <a:p>
            <a:pPr marL="109728" lvl="0" indent="0">
              <a:buNone/>
            </a:pPr>
            <a:r>
              <a:rPr lang="en-US" dirty="0" smtClean="0"/>
              <a:t>Students </a:t>
            </a:r>
            <a:r>
              <a:rPr lang="en-US" dirty="0"/>
              <a:t>could then examine the qualitative data for relationships with the quantitative temperature </a:t>
            </a:r>
            <a:r>
              <a:rPr lang="en-US" dirty="0" smtClean="0"/>
              <a:t>data.</a:t>
            </a:r>
          </a:p>
          <a:p>
            <a:pPr marL="109728" lvl="0" indent="0">
              <a:buNone/>
            </a:pPr>
            <a:endParaRPr lang="en-US" dirty="0"/>
          </a:p>
          <a:p>
            <a:pPr marL="109728" lvl="0" indent="0">
              <a:buNone/>
            </a:pPr>
            <a:r>
              <a:rPr lang="en-US" dirty="0" smtClean="0"/>
              <a:t>The </a:t>
            </a:r>
            <a:r>
              <a:rPr lang="en-US" dirty="0"/>
              <a:t>beginnings of scientific inquiry </a:t>
            </a:r>
            <a:r>
              <a:rPr lang="en-US" dirty="0" smtClean="0"/>
              <a:t>investigating </a:t>
            </a:r>
            <a:r>
              <a:rPr lang="en-US" dirty="0"/>
              <a:t>associations!</a:t>
            </a:r>
          </a:p>
          <a:p>
            <a:pPr marL="109728" lvl="0" indent="0">
              <a:buNone/>
            </a:pPr>
            <a:endParaRPr lang="en-US" dirty="0" smtClean="0"/>
          </a:p>
        </p:txBody>
      </p:sp>
      <p:sp>
        <p:nvSpPr>
          <p:cNvPr id="2" name="Title 1"/>
          <p:cNvSpPr>
            <a:spLocks noGrp="1"/>
          </p:cNvSpPr>
          <p:nvPr>
            <p:ph type="title"/>
          </p:nvPr>
        </p:nvSpPr>
        <p:spPr/>
        <p:txBody>
          <a:bodyPr>
            <a:normAutofit/>
          </a:bodyPr>
          <a:lstStyle/>
          <a:p>
            <a:r>
              <a:rPr lang="en-US" dirty="0" smtClean="0"/>
              <a:t>Science!</a:t>
            </a:r>
            <a:endParaRPr lang="en-US" dirty="0"/>
          </a:p>
        </p:txBody>
      </p:sp>
    </p:spTree>
    <p:extLst>
      <p:ext uri="{BB962C8B-B14F-4D97-AF65-F5344CB8AC3E}">
        <p14:creationId xmlns:p14="http://schemas.microsoft.com/office/powerpoint/2010/main" xmlns="" val="389585675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81329"/>
            <a:ext cx="8382000" cy="4614672"/>
          </a:xfrm>
        </p:spPr>
        <p:txBody>
          <a:bodyPr>
            <a:normAutofit/>
          </a:bodyPr>
          <a:lstStyle/>
          <a:p>
            <a:r>
              <a:rPr lang="en-US" sz="2800" dirty="0" smtClean="0"/>
              <a:t>Graph</a:t>
            </a:r>
            <a:endParaRPr lang="en-US" sz="2800" dirty="0"/>
          </a:p>
          <a:p>
            <a:pPr lvl="0"/>
            <a:r>
              <a:rPr lang="en-US" sz="2800" dirty="0"/>
              <a:t>Grid lines (those faint lines on the graph that allow students to easily graph data)</a:t>
            </a:r>
          </a:p>
          <a:p>
            <a:pPr lvl="0"/>
            <a:r>
              <a:rPr lang="en-US" sz="2800" dirty="0"/>
              <a:t>Axis labels</a:t>
            </a:r>
          </a:p>
          <a:p>
            <a:pPr lvl="1"/>
            <a:r>
              <a:rPr lang="en-US" sz="2400" dirty="0" smtClean="0"/>
              <a:t>Date axis </a:t>
            </a:r>
            <a:r>
              <a:rPr lang="en-US" sz="2400" dirty="0"/>
              <a:t>(x-axis)</a:t>
            </a:r>
          </a:p>
          <a:p>
            <a:pPr lvl="1"/>
            <a:r>
              <a:rPr lang="en-US" sz="2400" dirty="0" smtClean="0"/>
              <a:t>Temperature axis </a:t>
            </a:r>
            <a:r>
              <a:rPr lang="en-US" sz="2400" dirty="0"/>
              <a:t>(y-axis)</a:t>
            </a:r>
          </a:p>
          <a:p>
            <a:pPr lvl="0"/>
            <a:r>
              <a:rPr lang="en-US" sz="2800" dirty="0"/>
              <a:t>Trend and slope of a line</a:t>
            </a:r>
          </a:p>
          <a:p>
            <a:pPr lvl="1"/>
            <a:r>
              <a:rPr lang="en-US" sz="2400" dirty="0"/>
              <a:t>Increasing trend or positive slope</a:t>
            </a:r>
          </a:p>
          <a:p>
            <a:pPr lvl="1"/>
            <a:r>
              <a:rPr lang="en-US" sz="2400" dirty="0"/>
              <a:t>Decreasing trend or negative slope</a:t>
            </a:r>
          </a:p>
          <a:p>
            <a:pPr lvl="1"/>
            <a:r>
              <a:rPr lang="en-US" sz="2400" dirty="0"/>
              <a:t>Constant trend or constant </a:t>
            </a:r>
            <a:r>
              <a:rPr lang="en-US" sz="2400" dirty="0" smtClean="0"/>
              <a:t>slope</a:t>
            </a:r>
            <a:endParaRPr lang="en-US" sz="2400" dirty="0"/>
          </a:p>
        </p:txBody>
      </p:sp>
      <p:sp>
        <p:nvSpPr>
          <p:cNvPr id="2" name="Title 1"/>
          <p:cNvSpPr>
            <a:spLocks noGrp="1"/>
          </p:cNvSpPr>
          <p:nvPr>
            <p:ph type="title"/>
          </p:nvPr>
        </p:nvSpPr>
        <p:spPr/>
        <p:txBody>
          <a:bodyPr>
            <a:normAutofit fontScale="90000"/>
          </a:bodyPr>
          <a:lstStyle/>
          <a:p>
            <a:r>
              <a:rPr lang="en-US" dirty="0" smtClean="0"/>
              <a:t>Correct Terminology – NCTM Recommendation</a:t>
            </a:r>
            <a:endParaRPr lang="en-US" dirty="0"/>
          </a:p>
        </p:txBody>
      </p:sp>
    </p:spTree>
    <p:extLst>
      <p:ext uri="{BB962C8B-B14F-4D97-AF65-F5344CB8AC3E}">
        <p14:creationId xmlns:p14="http://schemas.microsoft.com/office/powerpoint/2010/main" xmlns="" val="8600257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600200"/>
            <a:ext cx="8229600" cy="4525963"/>
          </a:xfrm>
        </p:spPr>
        <p:txBody>
          <a:bodyPr>
            <a:normAutofit/>
          </a:bodyPr>
          <a:lstStyle/>
          <a:p>
            <a:r>
              <a:rPr lang="en-US" dirty="0" smtClean="0"/>
              <a:t>This project is in alignment with the Minnesota State Standards content and pedagogy</a:t>
            </a:r>
          </a:p>
          <a:p>
            <a:pPr>
              <a:buNone/>
            </a:pPr>
            <a:endParaRPr lang="en-US" dirty="0" smtClean="0"/>
          </a:p>
          <a:p>
            <a:r>
              <a:rPr lang="en-US" dirty="0" smtClean="0">
                <a:hlinkClick r:id="rId2"/>
              </a:rPr>
              <a:t>http://education.state.mn.us/MDE/Academic_Excellence/Academic_Standards/Mathematics/index.html</a:t>
            </a:r>
            <a:endParaRPr lang="en-US" dirty="0" smtClean="0"/>
          </a:p>
          <a:p>
            <a:pPr>
              <a:buNone/>
            </a:pPr>
            <a:endParaRPr lang="en-US" dirty="0" smtClean="0"/>
          </a:p>
        </p:txBody>
      </p:sp>
      <p:sp>
        <p:nvSpPr>
          <p:cNvPr id="2" name="Title 1"/>
          <p:cNvSpPr>
            <a:spLocks noGrp="1"/>
          </p:cNvSpPr>
          <p:nvPr>
            <p:ph type="title"/>
          </p:nvPr>
        </p:nvSpPr>
        <p:spPr/>
        <p:txBody>
          <a:bodyPr/>
          <a:lstStyle/>
          <a:p>
            <a:r>
              <a:rPr lang="en-US" dirty="0" smtClean="0"/>
              <a:t>Alignment with Standards</a:t>
            </a:r>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81329"/>
            <a:ext cx="8382000" cy="4614672"/>
          </a:xfrm>
        </p:spPr>
        <p:txBody>
          <a:bodyPr>
            <a:normAutofit/>
          </a:bodyPr>
          <a:lstStyle/>
          <a:p>
            <a:r>
              <a:rPr lang="en-US" sz="2800" dirty="0" smtClean="0"/>
              <a:t>Maximum </a:t>
            </a:r>
            <a:r>
              <a:rPr lang="en-US" sz="2800" dirty="0"/>
              <a:t>value of all the data</a:t>
            </a:r>
          </a:p>
          <a:p>
            <a:pPr lvl="0"/>
            <a:r>
              <a:rPr lang="en-US" sz="2800" dirty="0"/>
              <a:t>Minimum value of all the data</a:t>
            </a:r>
          </a:p>
          <a:p>
            <a:pPr lvl="0"/>
            <a:r>
              <a:rPr lang="en-US" sz="2800" dirty="0" smtClean="0"/>
              <a:t>Range</a:t>
            </a:r>
          </a:p>
          <a:p>
            <a:pPr lvl="0"/>
            <a:r>
              <a:rPr lang="en-US" sz="2800" dirty="0" smtClean="0"/>
              <a:t>Mean</a:t>
            </a:r>
          </a:p>
          <a:p>
            <a:pPr lvl="0"/>
            <a:r>
              <a:rPr lang="en-US" sz="2800" dirty="0" smtClean="0"/>
              <a:t>Median</a:t>
            </a:r>
          </a:p>
          <a:p>
            <a:pPr lvl="0"/>
            <a:r>
              <a:rPr lang="en-US" sz="2800" dirty="0" smtClean="0"/>
              <a:t>Sample</a:t>
            </a:r>
          </a:p>
          <a:p>
            <a:pPr lvl="0"/>
            <a:r>
              <a:rPr lang="en-US" sz="2800" dirty="0" smtClean="0"/>
              <a:t>Data </a:t>
            </a:r>
            <a:r>
              <a:rPr lang="en-US" sz="2800" dirty="0"/>
              <a:t>point – particular </a:t>
            </a:r>
            <a:r>
              <a:rPr lang="en-US" sz="2800" dirty="0" smtClean="0"/>
              <a:t>point </a:t>
            </a:r>
            <a:r>
              <a:rPr lang="en-US" sz="2800" dirty="0"/>
              <a:t>on the </a:t>
            </a:r>
            <a:r>
              <a:rPr lang="en-US" sz="2800" dirty="0" smtClean="0"/>
              <a:t>graph</a:t>
            </a:r>
          </a:p>
          <a:p>
            <a:pPr lvl="0"/>
            <a:r>
              <a:rPr lang="en-US" sz="2800" dirty="0" smtClean="0"/>
              <a:t>Data point coordinates</a:t>
            </a:r>
            <a:endParaRPr lang="en-US" sz="2800" dirty="0"/>
          </a:p>
        </p:txBody>
      </p:sp>
      <p:sp>
        <p:nvSpPr>
          <p:cNvPr id="2" name="Title 1"/>
          <p:cNvSpPr>
            <a:spLocks noGrp="1"/>
          </p:cNvSpPr>
          <p:nvPr>
            <p:ph type="title"/>
          </p:nvPr>
        </p:nvSpPr>
        <p:spPr/>
        <p:txBody>
          <a:bodyPr>
            <a:normAutofit fontScale="90000"/>
          </a:bodyPr>
          <a:lstStyle/>
          <a:p>
            <a:r>
              <a:rPr lang="en-US" dirty="0" smtClean="0"/>
              <a:t>Correct Terminology – NCTM Recommendation</a:t>
            </a:r>
            <a:endParaRPr lang="en-US" dirty="0"/>
          </a:p>
        </p:txBody>
      </p:sp>
    </p:spTree>
    <p:extLst>
      <p:ext uri="{BB962C8B-B14F-4D97-AF65-F5344CB8AC3E}">
        <p14:creationId xmlns:p14="http://schemas.microsoft.com/office/powerpoint/2010/main" xmlns="" val="184620860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81329"/>
            <a:ext cx="8382000" cy="4614672"/>
          </a:xfrm>
        </p:spPr>
        <p:txBody>
          <a:bodyPr>
            <a:normAutofit/>
          </a:bodyPr>
          <a:lstStyle/>
          <a:p>
            <a:r>
              <a:rPr lang="en-US" dirty="0" smtClean="0"/>
              <a:t>Easy </a:t>
            </a:r>
            <a:r>
              <a:rPr lang="en-US" dirty="0"/>
              <a:t>to </a:t>
            </a:r>
            <a:r>
              <a:rPr lang="en-US" dirty="0" smtClean="0"/>
              <a:t>collect</a:t>
            </a:r>
          </a:p>
          <a:p>
            <a:r>
              <a:rPr lang="en-US" dirty="0" smtClean="0"/>
              <a:t>Easy to graph</a:t>
            </a:r>
          </a:p>
          <a:p>
            <a:r>
              <a:rPr lang="en-US" dirty="0" smtClean="0"/>
              <a:t>Can </a:t>
            </a:r>
            <a:r>
              <a:rPr lang="en-US" dirty="0"/>
              <a:t>be incorporated into the curriculum early </a:t>
            </a:r>
            <a:r>
              <a:rPr lang="en-US" dirty="0" smtClean="0"/>
              <a:t>on</a:t>
            </a:r>
          </a:p>
          <a:p>
            <a:r>
              <a:rPr lang="en-US" dirty="0" smtClean="0"/>
              <a:t>Commonly encountered data</a:t>
            </a:r>
          </a:p>
          <a:p>
            <a:r>
              <a:rPr lang="en-US" dirty="0" smtClean="0"/>
              <a:t>Easy to link to science topics</a:t>
            </a:r>
          </a:p>
          <a:p>
            <a:endParaRPr lang="en-US" dirty="0"/>
          </a:p>
          <a:p>
            <a:pPr marL="109728" indent="0">
              <a:buNone/>
            </a:pPr>
            <a:r>
              <a:rPr lang="en-US" dirty="0" smtClean="0"/>
              <a:t>For some reason it does </a:t>
            </a:r>
            <a:r>
              <a:rPr lang="en-US" dirty="0"/>
              <a:t>not usually show up in most curricula</a:t>
            </a:r>
            <a:endParaRPr lang="en-US" dirty="0" smtClean="0"/>
          </a:p>
        </p:txBody>
      </p:sp>
      <p:sp>
        <p:nvSpPr>
          <p:cNvPr id="2" name="Title 1"/>
          <p:cNvSpPr>
            <a:spLocks noGrp="1"/>
          </p:cNvSpPr>
          <p:nvPr>
            <p:ph type="title"/>
          </p:nvPr>
        </p:nvSpPr>
        <p:spPr/>
        <p:txBody>
          <a:bodyPr>
            <a:normAutofit/>
          </a:bodyPr>
          <a:lstStyle/>
          <a:p>
            <a:r>
              <a:rPr lang="en-US" dirty="0" smtClean="0"/>
              <a:t>Why Time Series Data?</a:t>
            </a:r>
            <a:endParaRPr lang="en-US" dirty="0"/>
          </a:p>
        </p:txBody>
      </p:sp>
    </p:spTree>
    <p:extLst>
      <p:ext uri="{BB962C8B-B14F-4D97-AF65-F5344CB8AC3E}">
        <p14:creationId xmlns:p14="http://schemas.microsoft.com/office/powerpoint/2010/main" xmlns="" val="4139420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Students</a:t>
            </a:r>
            <a:endParaRPr lang="en-US"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38200" y="1579808"/>
            <a:ext cx="7302522" cy="4876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5476298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0"/>
            <a:ext cx="8229600" cy="4525963"/>
          </a:xfrm>
        </p:spPr>
        <p:txBody>
          <a:bodyPr>
            <a:normAutofit lnSpcReduction="10000"/>
          </a:bodyPr>
          <a:lstStyle/>
          <a:p>
            <a:pPr>
              <a:buNone/>
            </a:pPr>
            <a:r>
              <a:rPr lang="en-US" dirty="0" smtClean="0"/>
              <a:t>Data Analysis – 3</a:t>
            </a:r>
            <a:r>
              <a:rPr lang="en-US" baseline="30000" dirty="0" smtClean="0"/>
              <a:t>rd</a:t>
            </a:r>
            <a:r>
              <a:rPr lang="en-US" dirty="0" smtClean="0"/>
              <a:t> Grade (silent on grade 2)</a:t>
            </a:r>
          </a:p>
          <a:p>
            <a:pPr>
              <a:buNone/>
            </a:pPr>
            <a:endParaRPr lang="en-US" dirty="0" smtClean="0"/>
          </a:p>
          <a:p>
            <a:pPr>
              <a:buNone/>
            </a:pPr>
            <a:r>
              <a:rPr lang="en-US" dirty="0" smtClean="0"/>
              <a:t>	Collect, organize, display, and interpret data. Use labels and a variety of scales and units in displays.</a:t>
            </a:r>
          </a:p>
          <a:p>
            <a:pPr>
              <a:buNone/>
            </a:pPr>
            <a:endParaRPr lang="en-US" dirty="0" smtClean="0"/>
          </a:p>
          <a:p>
            <a:pPr>
              <a:buNone/>
            </a:pPr>
            <a:r>
              <a:rPr lang="en-US" dirty="0" smtClean="0"/>
              <a:t>	Collect, display and interpret data using frequency tables, bar graphs, picture graphs and number line plots having a variety of scales. Use appropriate titles, labels and units.</a:t>
            </a:r>
          </a:p>
          <a:p>
            <a:endParaRPr lang="en-US" dirty="0" smtClean="0"/>
          </a:p>
        </p:txBody>
      </p:sp>
      <p:sp>
        <p:nvSpPr>
          <p:cNvPr id="2" name="Title 1"/>
          <p:cNvSpPr>
            <a:spLocks noGrp="1"/>
          </p:cNvSpPr>
          <p:nvPr>
            <p:ph type="title"/>
          </p:nvPr>
        </p:nvSpPr>
        <p:spPr/>
        <p:txBody>
          <a:bodyPr>
            <a:normAutofit/>
          </a:bodyPr>
          <a:lstStyle/>
          <a:p>
            <a:r>
              <a:rPr lang="en-US" dirty="0" smtClean="0"/>
              <a:t>Minnesota State Standards</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800"/>
            <a:ext cx="8229600" cy="4525963"/>
          </a:xfrm>
        </p:spPr>
        <p:txBody>
          <a:bodyPr>
            <a:normAutofit/>
          </a:bodyPr>
          <a:lstStyle/>
          <a:p>
            <a:pPr>
              <a:buNone/>
            </a:pPr>
            <a:r>
              <a:rPr lang="en-US" dirty="0" smtClean="0"/>
              <a:t>	National Council of Teachers of Mathematics Commission on Standards for School Mathematics. (1989). </a:t>
            </a:r>
            <a:r>
              <a:rPr lang="en-US" i="1" dirty="0" smtClean="0"/>
              <a:t>Curriculum and evaluation standards for school mathematics. </a:t>
            </a:r>
            <a:r>
              <a:rPr lang="en-US" dirty="0" smtClean="0"/>
              <a:t>Reston VA: The Council. </a:t>
            </a:r>
            <a:r>
              <a:rPr lang="en-US" u="sng" dirty="0" smtClean="0">
                <a:hlinkClick r:id="rId2"/>
              </a:rPr>
              <a:t>http://www.nctm.org/standards/content.aspx?id=16909</a:t>
            </a:r>
            <a:endParaRPr lang="en-US" dirty="0" smtClean="0"/>
          </a:p>
          <a:p>
            <a:endParaRPr lang="en-US" dirty="0" smtClean="0">
              <a:solidFill>
                <a:srgbClr val="FF0000"/>
              </a:solidFill>
            </a:endParaRPr>
          </a:p>
        </p:txBody>
      </p:sp>
      <p:sp>
        <p:nvSpPr>
          <p:cNvPr id="2" name="Title 1"/>
          <p:cNvSpPr>
            <a:spLocks noGrp="1"/>
          </p:cNvSpPr>
          <p:nvPr>
            <p:ph type="title"/>
          </p:nvPr>
        </p:nvSpPr>
        <p:spPr/>
        <p:txBody>
          <a:bodyPr/>
          <a:lstStyle/>
          <a:p>
            <a:r>
              <a:rPr lang="en-US" dirty="0" smtClean="0"/>
              <a:t>Alignment with Standards</a:t>
            </a:r>
            <a:endParaRPr lang="en-US" dirty="0"/>
          </a:p>
        </p:txBody>
      </p:sp>
    </p:spTree>
    <p:extLst>
      <p:ext uri="{BB962C8B-B14F-4D97-AF65-F5344CB8AC3E}">
        <p14:creationId xmlns:p14="http://schemas.microsoft.com/office/powerpoint/2010/main" xmlns="" val="17214104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525963"/>
          </a:xfrm>
        </p:spPr>
        <p:txBody>
          <a:bodyPr>
            <a:normAutofit/>
          </a:bodyPr>
          <a:lstStyle/>
          <a:p>
            <a:pPr>
              <a:buNone/>
            </a:pPr>
            <a:r>
              <a:rPr lang="en-US" b="1" dirty="0" smtClean="0"/>
              <a:t>	Pre-K–2 Expectations:</a:t>
            </a:r>
            <a:endParaRPr lang="en-US" dirty="0" smtClean="0"/>
          </a:p>
          <a:p>
            <a:r>
              <a:rPr lang="en-US" dirty="0" smtClean="0"/>
              <a:t>pose questions and gather data about themselves and their surroundings;</a:t>
            </a:r>
          </a:p>
          <a:p>
            <a:r>
              <a:rPr lang="en-US" dirty="0" smtClean="0"/>
              <a:t>sort and classify objects according to their attributes and organize data about the objects;</a:t>
            </a:r>
          </a:p>
          <a:p>
            <a:r>
              <a:rPr lang="en-US" dirty="0" smtClean="0"/>
              <a:t>represent data using concrete objects, pictures, and graphs.</a:t>
            </a:r>
          </a:p>
          <a:p>
            <a:endParaRPr lang="en-US" dirty="0" smtClean="0">
              <a:solidFill>
                <a:srgbClr val="FF0000"/>
              </a:solidFill>
            </a:endParaRPr>
          </a:p>
        </p:txBody>
      </p:sp>
      <p:sp>
        <p:nvSpPr>
          <p:cNvPr id="2" name="Title 1"/>
          <p:cNvSpPr>
            <a:spLocks noGrp="1"/>
          </p:cNvSpPr>
          <p:nvPr>
            <p:ph type="title"/>
          </p:nvPr>
        </p:nvSpPr>
        <p:spPr/>
        <p:txBody>
          <a:bodyPr>
            <a:normAutofit fontScale="90000"/>
          </a:bodyPr>
          <a:lstStyle/>
          <a:p>
            <a:r>
              <a:rPr lang="en-US" dirty="0" smtClean="0"/>
              <a:t>National Council of Teachers of Mathematics</a:t>
            </a:r>
            <a:endParaRPr lang="en-US" dirty="0"/>
          </a:p>
        </p:txBody>
      </p:sp>
    </p:spTree>
    <p:extLst>
      <p:ext uri="{BB962C8B-B14F-4D97-AF65-F5344CB8AC3E}">
        <p14:creationId xmlns:p14="http://schemas.microsoft.com/office/powerpoint/2010/main" xmlns="" val="17214104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525963"/>
          </a:xfrm>
        </p:spPr>
        <p:txBody>
          <a:bodyPr>
            <a:normAutofit/>
          </a:bodyPr>
          <a:lstStyle/>
          <a:p>
            <a:pPr>
              <a:buNone/>
            </a:pPr>
            <a:r>
              <a:rPr lang="en-US" b="1" dirty="0" smtClean="0"/>
              <a:t>Grades 3–5 Expectations:</a:t>
            </a:r>
            <a:r>
              <a:rPr lang="en-US" dirty="0" smtClean="0"/>
              <a:t> </a:t>
            </a:r>
          </a:p>
          <a:p>
            <a:r>
              <a:rPr lang="en-US" dirty="0" smtClean="0"/>
              <a:t>design investigations to address a question and consider how data-collection methods affect the nature of the data set;</a:t>
            </a:r>
          </a:p>
          <a:p>
            <a:r>
              <a:rPr lang="en-US" dirty="0" smtClean="0"/>
              <a:t>collect data using observations, surveys, and experiments;</a:t>
            </a:r>
          </a:p>
          <a:p>
            <a:r>
              <a:rPr lang="en-US" dirty="0" smtClean="0"/>
              <a:t>represent data using tables and graphs such as line plots, bar graphs, and line graphs;</a:t>
            </a:r>
          </a:p>
          <a:p>
            <a:r>
              <a:rPr lang="en-US" dirty="0" smtClean="0"/>
              <a:t>recognize the differences in representing categorical and numerical data.</a:t>
            </a:r>
          </a:p>
          <a:p>
            <a:pPr>
              <a:buNone/>
            </a:pPr>
            <a:endParaRPr lang="en-US" dirty="0" smtClean="0">
              <a:solidFill>
                <a:srgbClr val="FF0000"/>
              </a:solidFill>
            </a:endParaRPr>
          </a:p>
        </p:txBody>
      </p:sp>
      <p:sp>
        <p:nvSpPr>
          <p:cNvPr id="2" name="Title 1"/>
          <p:cNvSpPr>
            <a:spLocks noGrp="1"/>
          </p:cNvSpPr>
          <p:nvPr>
            <p:ph type="title"/>
          </p:nvPr>
        </p:nvSpPr>
        <p:spPr/>
        <p:txBody>
          <a:bodyPr>
            <a:normAutofit fontScale="90000"/>
          </a:bodyPr>
          <a:lstStyle/>
          <a:p>
            <a:r>
              <a:rPr lang="en-US" dirty="0" smtClean="0"/>
              <a:t>National Council of Teachers of Mathematics</a:t>
            </a:r>
            <a:endParaRPr lang="en-US" dirty="0"/>
          </a:p>
        </p:txBody>
      </p:sp>
    </p:spTree>
    <p:extLst>
      <p:ext uri="{BB962C8B-B14F-4D97-AF65-F5344CB8AC3E}">
        <p14:creationId xmlns:p14="http://schemas.microsoft.com/office/powerpoint/2010/main" xmlns="" val="17214104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752600"/>
            <a:ext cx="8229600" cy="4525963"/>
          </a:xfrm>
        </p:spPr>
        <p:txBody>
          <a:bodyPr>
            <a:normAutofit/>
          </a:bodyPr>
          <a:lstStyle/>
          <a:p>
            <a:r>
              <a:rPr lang="en-US" dirty="0" smtClean="0"/>
              <a:t>This project is in alignment with the Common </a:t>
            </a:r>
            <a:r>
              <a:rPr lang="en-US" dirty="0"/>
              <a:t>Core (CC) State Standards </a:t>
            </a:r>
            <a:r>
              <a:rPr lang="en-US" dirty="0" smtClean="0"/>
              <a:t>initiative – coordinated </a:t>
            </a:r>
            <a:r>
              <a:rPr lang="en-US" dirty="0"/>
              <a:t>by the National Governor’s Association Center for Best Practices (NGA Center) and the Council of Chief State School Officers (CCSSO) (</a:t>
            </a:r>
            <a:r>
              <a:rPr lang="en-US" u="sng" dirty="0">
                <a:hlinkClick r:id="rId2"/>
              </a:rPr>
              <a:t>www.corestandards.org</a:t>
            </a:r>
            <a:r>
              <a:rPr lang="en-US" dirty="0" smtClean="0"/>
              <a:t>)</a:t>
            </a:r>
          </a:p>
          <a:p>
            <a:endParaRPr lang="en-US" dirty="0" smtClean="0"/>
          </a:p>
          <a:p>
            <a:r>
              <a:rPr lang="en-US" dirty="0" smtClean="0"/>
              <a:t>This project exceeds recommendations in CC for statistics</a:t>
            </a:r>
          </a:p>
        </p:txBody>
      </p:sp>
      <p:sp>
        <p:nvSpPr>
          <p:cNvPr id="2" name="Title 1"/>
          <p:cNvSpPr>
            <a:spLocks noGrp="1"/>
          </p:cNvSpPr>
          <p:nvPr>
            <p:ph type="title"/>
          </p:nvPr>
        </p:nvSpPr>
        <p:spPr/>
        <p:txBody>
          <a:bodyPr/>
          <a:lstStyle/>
          <a:p>
            <a:r>
              <a:rPr lang="en-US" dirty="0"/>
              <a:t>Alignment with Standards</a:t>
            </a:r>
          </a:p>
        </p:txBody>
      </p:sp>
    </p:spTree>
    <p:extLst>
      <p:ext uri="{BB962C8B-B14F-4D97-AF65-F5344CB8AC3E}">
        <p14:creationId xmlns:p14="http://schemas.microsoft.com/office/powerpoint/2010/main" xmlns="" val="194984652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1202</TotalTime>
  <Words>1765</Words>
  <Application>Microsoft Office PowerPoint</Application>
  <PresentationFormat>On-screen Show (4:3)</PresentationFormat>
  <Paragraphs>199</Paragraphs>
  <Slides>42</Slides>
  <Notes>0</Notes>
  <HiddenSlides>0</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Concourse</vt:lpstr>
      <vt:lpstr>Statistics and Mathematics through Data Collection and Graphical Display for the 2nd and 3rd Grades </vt:lpstr>
      <vt:lpstr>Citation Information</vt:lpstr>
      <vt:lpstr>Impetus</vt:lpstr>
      <vt:lpstr>Alignment with Standards</vt:lpstr>
      <vt:lpstr>Minnesota State Standards</vt:lpstr>
      <vt:lpstr>Alignment with Standards</vt:lpstr>
      <vt:lpstr>National Council of Teachers of Mathematics</vt:lpstr>
      <vt:lpstr>National Council of Teachers of Mathematics</vt:lpstr>
      <vt:lpstr>Alignment with Standards</vt:lpstr>
      <vt:lpstr>Common Core</vt:lpstr>
      <vt:lpstr>Common Core</vt:lpstr>
      <vt:lpstr>Brief comment from ASA on Common Core</vt:lpstr>
      <vt:lpstr>Alignment with Standards</vt:lpstr>
      <vt:lpstr>Recommendations from GAISE</vt:lpstr>
      <vt:lpstr>Pilot Project</vt:lpstr>
      <vt:lpstr>Project Kickoff</vt:lpstr>
      <vt:lpstr>Project Overview</vt:lpstr>
      <vt:lpstr>Project Overview</vt:lpstr>
      <vt:lpstr>Project Overview</vt:lpstr>
      <vt:lpstr>Project Overview</vt:lpstr>
      <vt:lpstr>Example Graph</vt:lpstr>
      <vt:lpstr>Actual Graphs</vt:lpstr>
      <vt:lpstr>Actual Graphs</vt:lpstr>
      <vt:lpstr>Graphs are Grade-Level Specific</vt:lpstr>
      <vt:lpstr>Weekend Fun!</vt:lpstr>
      <vt:lpstr>Weekend Problems!</vt:lpstr>
      <vt:lpstr>Weekend Data Solutions</vt:lpstr>
      <vt:lpstr>Statistical Topic – The Range</vt:lpstr>
      <vt:lpstr>Math Topics</vt:lpstr>
      <vt:lpstr>Math Topics – Cartesian Plane</vt:lpstr>
      <vt:lpstr>Math Topics – Cartesian Plane</vt:lpstr>
      <vt:lpstr>Math Topics – Slope</vt:lpstr>
      <vt:lpstr>Math Topics – Tally Marks</vt:lpstr>
      <vt:lpstr>Science!</vt:lpstr>
      <vt:lpstr>Science!</vt:lpstr>
      <vt:lpstr>Science!</vt:lpstr>
      <vt:lpstr>Science!</vt:lpstr>
      <vt:lpstr>Science!</vt:lpstr>
      <vt:lpstr>Correct Terminology – NCTM Recommendation</vt:lpstr>
      <vt:lpstr>Correct Terminology – NCTM Recommendation</vt:lpstr>
      <vt:lpstr>Why Time Series Data?</vt:lpstr>
      <vt:lpstr>The Students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A Math Class That is Not All Lecture?</dc:title>
  <dc:creator>heidi</dc:creator>
  <cp:lastModifiedBy>Windows User</cp:lastModifiedBy>
  <cp:revision>160</cp:revision>
  <dcterms:created xsi:type="dcterms:W3CDTF">2011-04-28T01:47:37Z</dcterms:created>
  <dcterms:modified xsi:type="dcterms:W3CDTF">2011-10-19T20:00:57Z</dcterms:modified>
</cp:coreProperties>
</file>