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5" r:id="rId3"/>
    <p:sldId id="266" r:id="rId4"/>
    <p:sldId id="267" r:id="rId5"/>
    <p:sldId id="268" r:id="rId6"/>
    <p:sldId id="269" r:id="rId7"/>
    <p:sldId id="270" r:id="rId8"/>
    <p:sldId id="271" r:id="rId9"/>
    <p:sldId id="272" r:id="rId10"/>
    <p:sldId id="273" r:id="rId11"/>
    <p:sldId id="274" r:id="rId12"/>
    <p:sldId id="278" r:id="rId13"/>
    <p:sldId id="275" r:id="rId14"/>
    <p:sldId id="277" r:id="rId15"/>
    <p:sldId id="276"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62" r:id="rId33"/>
    <p:sldId id="295" r:id="rId34"/>
    <p:sldId id="263" r:id="rId35"/>
    <p:sldId id="296" r:id="rId36"/>
    <p:sldId id="298" r:id="rId37"/>
    <p:sldId id="297" r:id="rId38"/>
    <p:sldId id="299" r:id="rId39"/>
    <p:sldId id="300" r:id="rId40"/>
    <p:sldId id="301" r:id="rId41"/>
    <p:sldId id="261" r:id="rId42"/>
    <p:sldId id="302" r:id="rId43"/>
    <p:sldId id="305" r:id="rId44"/>
    <p:sldId id="304" r:id="rId45"/>
    <p:sldId id="303" r:id="rId46"/>
    <p:sldId id="307" r:id="rId47"/>
    <p:sldId id="306" r:id="rId48"/>
    <p:sldId id="308" r:id="rId49"/>
    <p:sldId id="309" r:id="rId50"/>
    <p:sldId id="264" r:id="rId51"/>
    <p:sldId id="310" r:id="rId52"/>
    <p:sldId id="311" r:id="rId53"/>
    <p:sldId id="312" r:id="rId54"/>
    <p:sldId id="313" r:id="rId55"/>
    <p:sldId id="314" r:id="rId56"/>
    <p:sldId id="315" r:id="rId57"/>
    <p:sldId id="319" r:id="rId58"/>
    <p:sldId id="316" r:id="rId59"/>
    <p:sldId id="317" r:id="rId60"/>
    <p:sldId id="318" r:id="rId61"/>
    <p:sldId id="320" r:id="rId62"/>
    <p:sldId id="321" r:id="rId63"/>
    <p:sldId id="322" r:id="rId64"/>
    <p:sldId id="323"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30"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C85471-C1CC-44CA-87E6-51B24E230476}" type="datetimeFigureOut">
              <a:rPr lang="en-US" smtClean="0"/>
              <a:pPr/>
              <a:t>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CDA43-75AC-4B6E-ACDA-A3AD42B4AEF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85471-C1CC-44CA-87E6-51B24E230476}" type="datetimeFigureOut">
              <a:rPr lang="en-US" smtClean="0"/>
              <a:pPr/>
              <a:t>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CDA43-75AC-4B6E-ACDA-A3AD42B4AE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85471-C1CC-44CA-87E6-51B24E230476}" type="datetimeFigureOut">
              <a:rPr lang="en-US" smtClean="0"/>
              <a:pPr/>
              <a:t>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CDA43-75AC-4B6E-ACDA-A3AD42B4AEF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C85471-C1CC-44CA-87E6-51B24E230476}" type="datetimeFigureOut">
              <a:rPr lang="en-US" smtClean="0"/>
              <a:pPr/>
              <a:t>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CDA43-75AC-4B6E-ACDA-A3AD42B4AEF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C85471-C1CC-44CA-87E6-51B24E230476}" type="datetimeFigureOut">
              <a:rPr lang="en-US" smtClean="0"/>
              <a:pPr/>
              <a:t>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CDA43-75AC-4B6E-ACDA-A3AD42B4AEF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C85471-C1CC-44CA-87E6-51B24E230476}" type="datetimeFigureOut">
              <a:rPr lang="en-US" smtClean="0"/>
              <a:pPr/>
              <a:t>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CDA43-75AC-4B6E-ACDA-A3AD42B4AEF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C85471-C1CC-44CA-87E6-51B24E230476}" type="datetimeFigureOut">
              <a:rPr lang="en-US" smtClean="0"/>
              <a:pPr/>
              <a:t>2/10/2012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0CDA43-75AC-4B6E-ACDA-A3AD42B4AEF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C85471-C1CC-44CA-87E6-51B24E230476}" type="datetimeFigureOut">
              <a:rPr lang="en-US" smtClean="0"/>
              <a:pPr/>
              <a:t>2/10/2012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0CDA43-75AC-4B6E-ACDA-A3AD42B4AEF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85471-C1CC-44CA-87E6-51B24E230476}" type="datetimeFigureOut">
              <a:rPr lang="en-US" smtClean="0"/>
              <a:pPr/>
              <a:t>2/10/2012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0CDA43-75AC-4B6E-ACDA-A3AD42B4AE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85471-C1CC-44CA-87E6-51B24E230476}" type="datetimeFigureOut">
              <a:rPr lang="en-US" smtClean="0"/>
              <a:pPr/>
              <a:t>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CDA43-75AC-4B6E-ACDA-A3AD42B4AEF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C85471-C1CC-44CA-87E6-51B24E230476}" type="datetimeFigureOut">
              <a:rPr lang="en-US" smtClean="0"/>
              <a:pPr/>
              <a:t>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CDA43-75AC-4B6E-ACDA-A3AD42B4AEF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C85471-C1CC-44CA-87E6-51B24E230476}" type="datetimeFigureOut">
              <a:rPr lang="en-US" smtClean="0"/>
              <a:pPr/>
              <a:t>2/10/2012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0CDA43-75AC-4B6E-ACDA-A3AD42B4AEF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8305800" cy="2438400"/>
          </a:xfrm>
        </p:spPr>
        <p:txBody>
          <a:bodyPr>
            <a:normAutofit fontScale="90000"/>
          </a:bodyPr>
          <a:lstStyle/>
          <a:p>
            <a:pPr algn="l"/>
            <a:r>
              <a:rPr lang="en-US" dirty="0" smtClean="0"/>
              <a:t>Experiment: Any situation where the outcomes cannot be predicted with certainty.  Which of the following is an experiment?</a:t>
            </a:r>
            <a:r>
              <a:rPr lang="en-US" dirty="0"/>
              <a:t/>
            </a:r>
            <a:br>
              <a:rPr lang="en-US" dirty="0"/>
            </a:br>
            <a:endParaRPr lang="en-US" dirty="0"/>
          </a:p>
        </p:txBody>
      </p:sp>
      <p:sp>
        <p:nvSpPr>
          <p:cNvPr id="3" name="Subtitle 2"/>
          <p:cNvSpPr>
            <a:spLocks noGrp="1"/>
          </p:cNvSpPr>
          <p:nvPr>
            <p:ph type="subTitle" idx="1"/>
          </p:nvPr>
        </p:nvSpPr>
        <p:spPr>
          <a:xfrm>
            <a:off x="685800" y="2819400"/>
            <a:ext cx="7924800" cy="3505200"/>
          </a:xfrm>
        </p:spPr>
        <p:txBody>
          <a:bodyPr>
            <a:normAutofit/>
          </a:bodyPr>
          <a:lstStyle/>
          <a:p>
            <a:pPr marL="971550" lvl="1" indent="-514350" algn="l">
              <a:buFont typeface="+mj-lt"/>
              <a:buAutoNum type="alphaUcPeriod"/>
            </a:pPr>
            <a:r>
              <a:rPr lang="en-US" dirty="0" smtClean="0">
                <a:solidFill>
                  <a:schemeClr val="tx1"/>
                </a:solidFill>
              </a:rPr>
              <a:t>Rolling a 6-sided die once</a:t>
            </a:r>
          </a:p>
          <a:p>
            <a:pPr marL="971550" lvl="1" indent="-514350" algn="l">
              <a:buFont typeface="+mj-lt"/>
              <a:buAutoNum type="alphaUcPeriod"/>
            </a:pPr>
            <a:r>
              <a:rPr lang="en-US" dirty="0" smtClean="0">
                <a:solidFill>
                  <a:schemeClr val="tx1"/>
                </a:solidFill>
              </a:rPr>
              <a:t>The high temperature tomorrow in Bemidji</a:t>
            </a:r>
          </a:p>
          <a:p>
            <a:pPr marL="971550" lvl="1" indent="-514350" algn="l">
              <a:buFont typeface="+mj-lt"/>
              <a:buAutoNum type="alphaUcPeriod"/>
            </a:pPr>
            <a:r>
              <a:rPr lang="en-US" dirty="0" smtClean="0">
                <a:solidFill>
                  <a:schemeClr val="tx1"/>
                </a:solidFill>
              </a:rPr>
              <a:t>How old you are when you die</a:t>
            </a:r>
          </a:p>
          <a:p>
            <a:pPr marL="971550" lvl="1" indent="-514350" algn="l">
              <a:buFont typeface="+mj-lt"/>
              <a:buAutoNum type="alphaUcPeriod"/>
            </a:pPr>
            <a:r>
              <a:rPr lang="en-US" dirty="0" smtClean="0">
                <a:solidFill>
                  <a:schemeClr val="tx1"/>
                </a:solidFill>
              </a:rPr>
              <a:t>Whether or not the desk you are sitting in will support you</a:t>
            </a:r>
          </a:p>
          <a:p>
            <a:pPr marL="971550" lvl="1" indent="-514350" algn="l">
              <a:buFont typeface="+mj-lt"/>
              <a:buAutoNum type="alphaUcPeriod"/>
            </a:pPr>
            <a:r>
              <a:rPr lang="en-US" dirty="0" smtClean="0">
                <a:solidFill>
                  <a:schemeClr val="tx1"/>
                </a:solidFill>
              </a:rPr>
              <a:t>All of the above</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8305800" cy="2133600"/>
          </a:xfrm>
        </p:spPr>
        <p:txBody>
          <a:bodyPr>
            <a:normAutofit fontScale="90000"/>
          </a:bodyPr>
          <a:lstStyle/>
          <a:p>
            <a:pPr algn="l"/>
            <a:r>
              <a:rPr lang="en-US" dirty="0" smtClean="0"/>
              <a:t>Draw one card from a shuffled 52 card deck.  What is P(draw a prime number)?</a:t>
            </a:r>
            <a:r>
              <a:rPr lang="en-US" dirty="0"/>
              <a:t/>
            </a:r>
            <a:br>
              <a:rPr lang="en-US" dirty="0"/>
            </a:br>
            <a:endParaRPr lang="en-US" dirty="0"/>
          </a:p>
        </p:txBody>
      </p:sp>
      <p:sp>
        <p:nvSpPr>
          <p:cNvPr id="3" name="Subtitle 2"/>
          <p:cNvSpPr>
            <a:spLocks noGrp="1"/>
          </p:cNvSpPr>
          <p:nvPr>
            <p:ph type="subTitle" idx="1"/>
          </p:nvPr>
        </p:nvSpPr>
        <p:spPr>
          <a:xfrm>
            <a:off x="685800" y="2819400"/>
            <a:ext cx="7924800" cy="3505200"/>
          </a:xfrm>
        </p:spPr>
        <p:txBody>
          <a:bodyPr>
            <a:normAutofit/>
          </a:bodyPr>
          <a:lstStyle/>
          <a:p>
            <a:pPr marL="971550" lvl="1" indent="-514350" algn="l">
              <a:buFont typeface="+mj-lt"/>
              <a:buAutoNum type="alphaUcPeriod"/>
            </a:pPr>
            <a:r>
              <a:rPr lang="en-US" dirty="0" smtClean="0">
                <a:solidFill>
                  <a:schemeClr val="tx1"/>
                </a:solidFill>
              </a:rPr>
              <a:t>12/52</a:t>
            </a:r>
          </a:p>
          <a:p>
            <a:pPr marL="971550" lvl="1" indent="-514350" algn="l">
              <a:buFont typeface="+mj-lt"/>
              <a:buAutoNum type="alphaUcPeriod"/>
            </a:pPr>
            <a:r>
              <a:rPr lang="en-US" dirty="0" smtClean="0">
                <a:solidFill>
                  <a:schemeClr val="tx1"/>
                </a:solidFill>
              </a:rPr>
              <a:t>0.3077</a:t>
            </a:r>
          </a:p>
          <a:p>
            <a:pPr marL="971550" lvl="1" indent="-514350" algn="l">
              <a:buFont typeface="+mj-lt"/>
              <a:buAutoNum type="alphaUcPeriod"/>
            </a:pPr>
            <a:r>
              <a:rPr lang="en-US" dirty="0" smtClean="0">
                <a:solidFill>
                  <a:schemeClr val="tx1"/>
                </a:solidFill>
              </a:rPr>
              <a:t>10/52</a:t>
            </a:r>
          </a:p>
          <a:p>
            <a:pPr marL="971550" lvl="1" indent="-514350" algn="l">
              <a:buFont typeface="+mj-lt"/>
              <a:buAutoNum type="alphaUcPeriod"/>
            </a:pPr>
            <a:r>
              <a:rPr lang="en-US" dirty="0" smtClean="0">
                <a:solidFill>
                  <a:schemeClr val="tx1"/>
                </a:solidFill>
              </a:rPr>
              <a:t>3/13</a:t>
            </a:r>
          </a:p>
          <a:p>
            <a:pPr marL="971550" lvl="1" indent="-514350" algn="l">
              <a:buFont typeface="+mj-lt"/>
              <a:buAutoNum type="alphaUcPeriod"/>
            </a:pPr>
            <a:r>
              <a:rPr lang="en-US" dirty="0" smtClean="0">
                <a:solidFill>
                  <a:schemeClr val="tx1"/>
                </a:solidFill>
              </a:rPr>
              <a:t>0.3846</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369165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8305800" cy="2133600"/>
          </a:xfrm>
        </p:spPr>
        <p:txBody>
          <a:bodyPr>
            <a:normAutofit fontScale="90000"/>
          </a:bodyPr>
          <a:lstStyle/>
          <a:p>
            <a:pPr algn="l"/>
            <a:r>
              <a:rPr lang="en-US" dirty="0" smtClean="0"/>
              <a:t>Roll two 6-sided dice and add them together.  How many ways can you get a sum of 5?</a:t>
            </a:r>
            <a:r>
              <a:rPr lang="en-US" dirty="0"/>
              <a:t/>
            </a:r>
            <a:br>
              <a:rPr lang="en-US" dirty="0"/>
            </a:br>
            <a:endParaRPr lang="en-US" dirty="0"/>
          </a:p>
        </p:txBody>
      </p:sp>
      <p:sp>
        <p:nvSpPr>
          <p:cNvPr id="3" name="Subtitle 2"/>
          <p:cNvSpPr>
            <a:spLocks noGrp="1"/>
          </p:cNvSpPr>
          <p:nvPr>
            <p:ph type="subTitle" idx="1"/>
          </p:nvPr>
        </p:nvSpPr>
        <p:spPr>
          <a:xfrm>
            <a:off x="685800" y="2819400"/>
            <a:ext cx="7924800" cy="3505200"/>
          </a:xfrm>
        </p:spPr>
        <p:txBody>
          <a:bodyPr>
            <a:normAutofit/>
          </a:bodyPr>
          <a:lstStyle/>
          <a:p>
            <a:pPr marL="971550" lvl="1" indent="-514350" algn="l">
              <a:buFont typeface="+mj-lt"/>
              <a:buAutoNum type="alphaUcPeriod"/>
            </a:pPr>
            <a:r>
              <a:rPr lang="en-US" dirty="0" smtClean="0">
                <a:solidFill>
                  <a:schemeClr val="tx1"/>
                </a:solidFill>
              </a:rPr>
              <a:t>1 ways</a:t>
            </a:r>
          </a:p>
          <a:p>
            <a:pPr marL="971550" lvl="1" indent="-514350" algn="l">
              <a:buFont typeface="+mj-lt"/>
              <a:buAutoNum type="alphaUcPeriod"/>
            </a:pPr>
            <a:r>
              <a:rPr lang="en-US" dirty="0" smtClean="0">
                <a:solidFill>
                  <a:schemeClr val="tx1"/>
                </a:solidFill>
              </a:rPr>
              <a:t>2 ways</a:t>
            </a:r>
          </a:p>
          <a:p>
            <a:pPr marL="971550" lvl="1" indent="-514350" algn="l">
              <a:buFont typeface="+mj-lt"/>
              <a:buAutoNum type="alphaUcPeriod"/>
            </a:pPr>
            <a:r>
              <a:rPr lang="en-US" dirty="0" smtClean="0">
                <a:solidFill>
                  <a:schemeClr val="tx1"/>
                </a:solidFill>
              </a:rPr>
              <a:t>3 ways</a:t>
            </a:r>
          </a:p>
          <a:p>
            <a:pPr marL="971550" lvl="1" indent="-514350" algn="l">
              <a:buFont typeface="+mj-lt"/>
              <a:buAutoNum type="alphaUcPeriod"/>
            </a:pPr>
            <a:r>
              <a:rPr lang="en-US" dirty="0" smtClean="0">
                <a:solidFill>
                  <a:schemeClr val="tx1"/>
                </a:solidFill>
              </a:rPr>
              <a:t>4 ways</a:t>
            </a:r>
          </a:p>
          <a:p>
            <a:pPr marL="971550" lvl="1" indent="-514350" algn="l">
              <a:buFont typeface="+mj-lt"/>
              <a:buAutoNum type="alphaUcPeriod"/>
            </a:pPr>
            <a:r>
              <a:rPr lang="en-US" dirty="0" smtClean="0">
                <a:solidFill>
                  <a:schemeClr val="tx1"/>
                </a:solidFill>
              </a:rPr>
              <a:t>5 ways</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2697278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8229600" cy="1066800"/>
          </a:xfrm>
        </p:spPr>
        <p:txBody>
          <a:bodyPr>
            <a:normAutofit/>
          </a:bodyPr>
          <a:lstStyle/>
          <a:p>
            <a:pPr algn="l"/>
            <a:r>
              <a:rPr lang="en-US" dirty="0" smtClean="0"/>
              <a:t>Sample space of rolling two dice.</a:t>
            </a:r>
            <a:endParaRPr lang="en-US" dirty="0"/>
          </a:p>
        </p:txBody>
      </p:sp>
      <p:sp>
        <p:nvSpPr>
          <p:cNvPr id="4" name="Subtitle 3"/>
          <p:cNvSpPr>
            <a:spLocks noGrp="1"/>
          </p:cNvSpPr>
          <p:nvPr>
            <p:ph type="subTitle" idx="1"/>
          </p:nvPr>
        </p:nvSpPr>
        <p:spPr/>
        <p:txBody>
          <a:bodyPr/>
          <a:lstStyle/>
          <a:p>
            <a:endParaRPr lang="en-US"/>
          </a:p>
        </p:txBody>
      </p:sp>
      <p:pic>
        <p:nvPicPr>
          <p:cNvPr id="1026" name="Picture 2" descr="http://dsearls.org/courses/M120Concepts/ClassNotes/Probability/TwoDic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616312"/>
            <a:ext cx="7467600" cy="4608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8202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8305800" cy="2133600"/>
          </a:xfrm>
        </p:spPr>
        <p:txBody>
          <a:bodyPr>
            <a:normAutofit fontScale="90000"/>
          </a:bodyPr>
          <a:lstStyle/>
          <a:p>
            <a:pPr algn="l"/>
            <a:r>
              <a:rPr lang="en-US" dirty="0" smtClean="0"/>
              <a:t>Roll two 6-sided dice and add them together.  What is P(sum is 10 or 12)?</a:t>
            </a:r>
            <a:r>
              <a:rPr lang="en-US" dirty="0"/>
              <a:t/>
            </a:r>
            <a:br>
              <a:rPr lang="en-US" dirty="0"/>
            </a:br>
            <a:endParaRPr lang="en-US" dirty="0"/>
          </a:p>
        </p:txBody>
      </p:sp>
      <p:sp>
        <p:nvSpPr>
          <p:cNvPr id="3" name="Subtitle 2"/>
          <p:cNvSpPr>
            <a:spLocks noGrp="1"/>
          </p:cNvSpPr>
          <p:nvPr>
            <p:ph type="subTitle" idx="1"/>
          </p:nvPr>
        </p:nvSpPr>
        <p:spPr>
          <a:xfrm>
            <a:off x="685800" y="2819400"/>
            <a:ext cx="7924800" cy="3505200"/>
          </a:xfrm>
        </p:spPr>
        <p:txBody>
          <a:bodyPr>
            <a:normAutofit/>
          </a:bodyPr>
          <a:lstStyle/>
          <a:p>
            <a:pPr marL="971550" lvl="1" indent="-514350" algn="l">
              <a:buFont typeface="+mj-lt"/>
              <a:buAutoNum type="alphaUcPeriod"/>
            </a:pPr>
            <a:r>
              <a:rPr lang="en-US" dirty="0" smtClean="0">
                <a:solidFill>
                  <a:schemeClr val="tx1"/>
                </a:solidFill>
              </a:rPr>
              <a:t>0.1111</a:t>
            </a:r>
          </a:p>
          <a:p>
            <a:pPr marL="971550" lvl="1" indent="-514350" algn="l">
              <a:buFont typeface="+mj-lt"/>
              <a:buAutoNum type="alphaUcPeriod"/>
            </a:pPr>
            <a:r>
              <a:rPr lang="en-US" dirty="0" smtClean="0">
                <a:solidFill>
                  <a:schemeClr val="tx1"/>
                </a:solidFill>
              </a:rPr>
              <a:t>0.0833</a:t>
            </a:r>
          </a:p>
          <a:p>
            <a:pPr marL="971550" lvl="1" indent="-514350" algn="l">
              <a:buFont typeface="+mj-lt"/>
              <a:buAutoNum type="alphaUcPeriod"/>
            </a:pPr>
            <a:r>
              <a:rPr lang="en-US" dirty="0" smtClean="0">
                <a:solidFill>
                  <a:schemeClr val="tx1"/>
                </a:solidFill>
              </a:rPr>
              <a:t>0.0556</a:t>
            </a:r>
          </a:p>
          <a:p>
            <a:pPr marL="971550" lvl="1" indent="-514350" algn="l">
              <a:buFont typeface="+mj-lt"/>
              <a:buAutoNum type="alphaUcPeriod"/>
            </a:pPr>
            <a:r>
              <a:rPr lang="en-US" dirty="0" smtClean="0">
                <a:solidFill>
                  <a:schemeClr val="tx1"/>
                </a:solidFill>
              </a:rPr>
              <a:t>0.1389</a:t>
            </a:r>
          </a:p>
          <a:p>
            <a:pPr marL="971550" lvl="1" indent="-514350" algn="l">
              <a:buFont typeface="+mj-lt"/>
              <a:buAutoNum type="alphaUcPeriod"/>
            </a:pPr>
            <a:r>
              <a:rPr lang="en-US" dirty="0" smtClean="0">
                <a:solidFill>
                  <a:schemeClr val="tx1"/>
                </a:solidFill>
              </a:rPr>
              <a:t>None of the above</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36443366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8305800" cy="2133600"/>
          </a:xfrm>
        </p:spPr>
        <p:txBody>
          <a:bodyPr>
            <a:normAutofit fontScale="90000"/>
          </a:bodyPr>
          <a:lstStyle/>
          <a:p>
            <a:pPr algn="l"/>
            <a:r>
              <a:rPr lang="en-US" dirty="0" smtClean="0"/>
              <a:t>Roll one 6-sided die twice and add together the results.  What is P(sum is 10 or 12)?</a:t>
            </a:r>
            <a:r>
              <a:rPr lang="en-US" dirty="0"/>
              <a:t/>
            </a:r>
            <a:br>
              <a:rPr lang="en-US" dirty="0"/>
            </a:br>
            <a:endParaRPr lang="en-US" dirty="0"/>
          </a:p>
        </p:txBody>
      </p:sp>
      <p:sp>
        <p:nvSpPr>
          <p:cNvPr id="3" name="Subtitle 2"/>
          <p:cNvSpPr>
            <a:spLocks noGrp="1"/>
          </p:cNvSpPr>
          <p:nvPr>
            <p:ph type="subTitle" idx="1"/>
          </p:nvPr>
        </p:nvSpPr>
        <p:spPr>
          <a:xfrm>
            <a:off x="685800" y="2819400"/>
            <a:ext cx="7924800" cy="3505200"/>
          </a:xfrm>
        </p:spPr>
        <p:txBody>
          <a:bodyPr>
            <a:normAutofit/>
          </a:bodyPr>
          <a:lstStyle/>
          <a:p>
            <a:pPr marL="971550" lvl="1" indent="-514350" algn="l">
              <a:buFont typeface="+mj-lt"/>
              <a:buAutoNum type="alphaUcPeriod"/>
            </a:pPr>
            <a:r>
              <a:rPr lang="en-US" dirty="0" smtClean="0">
                <a:solidFill>
                  <a:schemeClr val="tx1"/>
                </a:solidFill>
              </a:rPr>
              <a:t>0.1111</a:t>
            </a:r>
          </a:p>
          <a:p>
            <a:pPr marL="971550" lvl="1" indent="-514350" algn="l">
              <a:buFont typeface="+mj-lt"/>
              <a:buAutoNum type="alphaUcPeriod"/>
            </a:pPr>
            <a:r>
              <a:rPr lang="en-US" dirty="0" smtClean="0">
                <a:solidFill>
                  <a:schemeClr val="tx1"/>
                </a:solidFill>
              </a:rPr>
              <a:t>0.0833</a:t>
            </a:r>
          </a:p>
          <a:p>
            <a:pPr marL="971550" lvl="1" indent="-514350" algn="l">
              <a:buFont typeface="+mj-lt"/>
              <a:buAutoNum type="alphaUcPeriod"/>
            </a:pPr>
            <a:r>
              <a:rPr lang="en-US" dirty="0" smtClean="0">
                <a:solidFill>
                  <a:schemeClr val="tx1"/>
                </a:solidFill>
              </a:rPr>
              <a:t>0.0556</a:t>
            </a:r>
          </a:p>
          <a:p>
            <a:pPr marL="971550" lvl="1" indent="-514350" algn="l">
              <a:buFont typeface="+mj-lt"/>
              <a:buAutoNum type="alphaUcPeriod"/>
            </a:pPr>
            <a:r>
              <a:rPr lang="en-US" dirty="0" smtClean="0">
                <a:solidFill>
                  <a:schemeClr val="tx1"/>
                </a:solidFill>
              </a:rPr>
              <a:t>0.1389</a:t>
            </a:r>
          </a:p>
          <a:p>
            <a:pPr marL="971550" lvl="1" indent="-514350" algn="l">
              <a:buFont typeface="+mj-lt"/>
              <a:buAutoNum type="alphaUcPeriod"/>
            </a:pPr>
            <a:r>
              <a:rPr lang="en-US" dirty="0" smtClean="0">
                <a:solidFill>
                  <a:schemeClr val="tx1"/>
                </a:solidFill>
              </a:rPr>
              <a:t>None of the above</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5662523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990600"/>
            <a:ext cx="8305800" cy="2133600"/>
          </a:xfrm>
        </p:spPr>
        <p:txBody>
          <a:bodyPr>
            <a:normAutofit fontScale="90000"/>
          </a:bodyPr>
          <a:lstStyle/>
          <a:p>
            <a:pPr algn="l"/>
            <a:r>
              <a:rPr lang="en-US" dirty="0" smtClean="0"/>
              <a:t>Consider the following frequency table of Nobel Prize winners by country.  If I randomly select one of the winners, what is the probability they are from Germany?</a:t>
            </a:r>
            <a:r>
              <a:rPr lang="en-US" dirty="0"/>
              <a:t/>
            </a:r>
            <a:br>
              <a:rPr lang="en-US" dirty="0"/>
            </a:br>
            <a:endParaRPr lang="en-US" dirty="0"/>
          </a:p>
        </p:txBody>
      </p:sp>
      <p:sp>
        <p:nvSpPr>
          <p:cNvPr id="3" name="Subtitle 2"/>
          <p:cNvSpPr>
            <a:spLocks noGrp="1"/>
          </p:cNvSpPr>
          <p:nvPr>
            <p:ph type="subTitle" idx="1"/>
          </p:nvPr>
        </p:nvSpPr>
        <p:spPr>
          <a:xfrm>
            <a:off x="304800" y="3361944"/>
            <a:ext cx="7924800" cy="3505200"/>
          </a:xfrm>
        </p:spPr>
        <p:txBody>
          <a:bodyPr>
            <a:normAutofit/>
          </a:bodyPr>
          <a:lstStyle/>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r>
              <a:rPr lang="en-US" dirty="0" smtClean="0">
                <a:solidFill>
                  <a:schemeClr val="tx1"/>
                </a:solidFill>
              </a:rPr>
              <a:t>63</a:t>
            </a:r>
          </a:p>
          <a:p>
            <a:pPr marL="971550" lvl="1" indent="-514350" algn="l">
              <a:buFont typeface="+mj-lt"/>
              <a:buAutoNum type="alphaUcPeriod"/>
            </a:pPr>
            <a:r>
              <a:rPr lang="en-US" dirty="0" smtClean="0">
                <a:solidFill>
                  <a:schemeClr val="tx1"/>
                </a:solidFill>
              </a:rPr>
              <a:t>28.77%</a:t>
            </a:r>
          </a:p>
          <a:p>
            <a:pPr marL="971550" lvl="1" indent="-514350" algn="l">
              <a:buFont typeface="+mj-lt"/>
              <a:buAutoNum type="alphaUcPeriod"/>
            </a:pPr>
            <a:r>
              <a:rPr lang="en-US" dirty="0" smtClean="0">
                <a:solidFill>
                  <a:schemeClr val="tx1"/>
                </a:solidFill>
              </a:rPr>
              <a:t>12.75%</a:t>
            </a:r>
          </a:p>
          <a:p>
            <a:pPr marL="971550" lvl="1" indent="-514350" algn="l">
              <a:buFont typeface="+mj-lt"/>
              <a:buAutoNum type="alphaUcPeriod"/>
            </a:pPr>
            <a:r>
              <a:rPr lang="en-US" dirty="0" smtClean="0">
                <a:solidFill>
                  <a:schemeClr val="tx1"/>
                </a:solidFill>
              </a:rPr>
              <a:t>5.06%</a:t>
            </a:r>
          </a:p>
          <a:p>
            <a:pPr marL="971550" lvl="1" indent="-514350" algn="l">
              <a:buFont typeface="+mj-lt"/>
              <a:buAutoNum type="alphaUcPeriod"/>
            </a:pPr>
            <a:r>
              <a:rPr lang="en-US" dirty="0" smtClean="0">
                <a:solidFill>
                  <a:schemeClr val="tx1"/>
                </a:solidFill>
              </a:rPr>
              <a:t>None of the above</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71384182"/>
              </p:ext>
            </p:extLst>
          </p:nvPr>
        </p:nvGraphicFramePr>
        <p:xfrm>
          <a:off x="5486400" y="3429000"/>
          <a:ext cx="2819400" cy="2819400"/>
        </p:xfrm>
        <a:graphic>
          <a:graphicData uri="http://schemas.openxmlformats.org/drawingml/2006/table">
            <a:tbl>
              <a:tblPr>
                <a:tableStyleId>{5C22544A-7EE6-4342-B048-85BDC9FD1C3A}</a:tableStyleId>
              </a:tblPr>
              <a:tblGrid>
                <a:gridCol w="1397505"/>
                <a:gridCol w="1421895"/>
              </a:tblGrid>
              <a:tr h="352425">
                <a:tc>
                  <a:txBody>
                    <a:bodyPr/>
                    <a:lstStyle/>
                    <a:p>
                      <a:pPr algn="l" fontAlgn="b"/>
                      <a:r>
                        <a:rPr lang="en-US" sz="1600" u="none" strike="noStrike" dirty="0">
                          <a:effectLst/>
                        </a:rPr>
                        <a:t>Country</a:t>
                      </a:r>
                      <a:endParaRPr lang="en-US" sz="1600" b="0" i="0" u="none" strike="noStrike" dirty="0">
                        <a:solidFill>
                          <a:srgbClr val="000000"/>
                        </a:solidFill>
                        <a:effectLst/>
                        <a:latin typeface="Times New Roman"/>
                      </a:endParaRPr>
                    </a:p>
                  </a:txBody>
                  <a:tcPr marL="7620" marR="7620" marT="7620" marB="0" anchor="b"/>
                </a:tc>
                <a:tc>
                  <a:txBody>
                    <a:bodyPr/>
                    <a:lstStyle/>
                    <a:p>
                      <a:pPr algn="l" fontAlgn="b"/>
                      <a:r>
                        <a:rPr lang="en-US" sz="1600" u="none" strike="noStrike">
                          <a:effectLst/>
                        </a:rPr>
                        <a:t>Winners</a:t>
                      </a:r>
                      <a:endParaRPr lang="en-US" sz="1600" b="0" i="0" u="none" strike="noStrike">
                        <a:solidFill>
                          <a:srgbClr val="000000"/>
                        </a:solidFill>
                        <a:effectLst/>
                        <a:latin typeface="Times New Roman"/>
                      </a:endParaRPr>
                    </a:p>
                  </a:txBody>
                  <a:tcPr marL="7620" marR="7620" marT="7620" marB="0" anchor="b"/>
                </a:tc>
              </a:tr>
              <a:tr h="352425">
                <a:tc>
                  <a:txBody>
                    <a:bodyPr/>
                    <a:lstStyle/>
                    <a:p>
                      <a:pPr algn="l" fontAlgn="b"/>
                      <a:r>
                        <a:rPr lang="en-US" sz="1600" u="none" strike="noStrike" dirty="0">
                          <a:effectLst/>
                        </a:rPr>
                        <a:t>United States</a:t>
                      </a:r>
                      <a:endParaRPr lang="en-US" sz="1600" b="0" i="0" u="none" strike="noStrike" dirty="0">
                        <a:solidFill>
                          <a:srgbClr val="000000"/>
                        </a:solidFill>
                        <a:effectLst/>
                        <a:latin typeface="Times New Roman"/>
                      </a:endParaRPr>
                    </a:p>
                  </a:txBody>
                  <a:tcPr marL="7620" marR="7620" marT="7620" marB="0" anchor="b"/>
                </a:tc>
                <a:tc>
                  <a:txBody>
                    <a:bodyPr/>
                    <a:lstStyle/>
                    <a:p>
                      <a:pPr algn="r" fontAlgn="b"/>
                      <a:r>
                        <a:rPr lang="en-US" sz="1600" u="none" strike="noStrike">
                          <a:effectLst/>
                        </a:rPr>
                        <a:t>219</a:t>
                      </a:r>
                      <a:endParaRPr lang="en-US" sz="1600" b="0" i="0" u="none" strike="noStrike">
                        <a:solidFill>
                          <a:srgbClr val="000000"/>
                        </a:solidFill>
                        <a:effectLst/>
                        <a:latin typeface="Times New Roman"/>
                      </a:endParaRPr>
                    </a:p>
                  </a:txBody>
                  <a:tcPr marL="7620" marR="7620" marT="7620" marB="0" anchor="b"/>
                </a:tc>
              </a:tr>
              <a:tr h="352425">
                <a:tc>
                  <a:txBody>
                    <a:bodyPr/>
                    <a:lstStyle/>
                    <a:p>
                      <a:pPr algn="l" fontAlgn="b"/>
                      <a:r>
                        <a:rPr lang="en-US" sz="1600" u="none" strike="noStrike" dirty="0">
                          <a:effectLst/>
                        </a:rPr>
                        <a:t>United Kingdom</a:t>
                      </a:r>
                      <a:endParaRPr lang="en-US" sz="1600" b="0" i="0" u="none" strike="noStrike" dirty="0">
                        <a:solidFill>
                          <a:srgbClr val="000000"/>
                        </a:solidFill>
                        <a:effectLst/>
                        <a:latin typeface="Times New Roman"/>
                      </a:endParaRPr>
                    </a:p>
                  </a:txBody>
                  <a:tcPr marL="7620" marR="7620" marT="7620" marB="0" anchor="b"/>
                </a:tc>
                <a:tc>
                  <a:txBody>
                    <a:bodyPr/>
                    <a:lstStyle/>
                    <a:p>
                      <a:pPr algn="r" fontAlgn="b"/>
                      <a:r>
                        <a:rPr lang="en-US" sz="1600" u="none" strike="noStrike">
                          <a:effectLst/>
                        </a:rPr>
                        <a:t>76</a:t>
                      </a:r>
                      <a:endParaRPr lang="en-US" sz="1600" b="0" i="0" u="none" strike="noStrike">
                        <a:solidFill>
                          <a:srgbClr val="000000"/>
                        </a:solidFill>
                        <a:effectLst/>
                        <a:latin typeface="Times New Roman"/>
                      </a:endParaRPr>
                    </a:p>
                  </a:txBody>
                  <a:tcPr marL="7620" marR="7620" marT="7620" marB="0" anchor="b"/>
                </a:tc>
              </a:tr>
              <a:tr h="352425">
                <a:tc>
                  <a:txBody>
                    <a:bodyPr/>
                    <a:lstStyle/>
                    <a:p>
                      <a:pPr algn="l" fontAlgn="b"/>
                      <a:r>
                        <a:rPr lang="en-US" sz="1600" u="none" strike="noStrike" dirty="0">
                          <a:effectLst/>
                        </a:rPr>
                        <a:t>Germany</a:t>
                      </a:r>
                      <a:endParaRPr lang="en-US" sz="1600" b="0" i="0" u="none" strike="noStrike" dirty="0">
                        <a:solidFill>
                          <a:srgbClr val="000000"/>
                        </a:solidFill>
                        <a:effectLst/>
                        <a:latin typeface="Times New Roman"/>
                      </a:endParaRPr>
                    </a:p>
                  </a:txBody>
                  <a:tcPr marL="7620" marR="7620" marT="7620" marB="0" anchor="b"/>
                </a:tc>
                <a:tc>
                  <a:txBody>
                    <a:bodyPr/>
                    <a:lstStyle/>
                    <a:p>
                      <a:pPr algn="r" fontAlgn="b"/>
                      <a:r>
                        <a:rPr lang="en-US" sz="1600" u="none" strike="noStrike">
                          <a:effectLst/>
                        </a:rPr>
                        <a:t>63</a:t>
                      </a:r>
                      <a:endParaRPr lang="en-US" sz="1600" b="0" i="0" u="none" strike="noStrike">
                        <a:solidFill>
                          <a:srgbClr val="000000"/>
                        </a:solidFill>
                        <a:effectLst/>
                        <a:latin typeface="Times New Roman"/>
                      </a:endParaRPr>
                    </a:p>
                  </a:txBody>
                  <a:tcPr marL="7620" marR="7620" marT="7620" marB="0" anchor="b"/>
                </a:tc>
              </a:tr>
              <a:tr h="352425">
                <a:tc>
                  <a:txBody>
                    <a:bodyPr/>
                    <a:lstStyle/>
                    <a:p>
                      <a:pPr algn="l" fontAlgn="b"/>
                      <a:r>
                        <a:rPr lang="en-US" sz="1600" u="none" strike="noStrike" dirty="0">
                          <a:effectLst/>
                        </a:rPr>
                        <a:t>France</a:t>
                      </a:r>
                      <a:endParaRPr lang="en-US" sz="1600" b="0" i="0" u="none" strike="noStrike" dirty="0">
                        <a:solidFill>
                          <a:srgbClr val="000000"/>
                        </a:solidFill>
                        <a:effectLst/>
                        <a:latin typeface="Times New Roman"/>
                      </a:endParaRPr>
                    </a:p>
                  </a:txBody>
                  <a:tcPr marL="7620" marR="7620" marT="7620" marB="0" anchor="b"/>
                </a:tc>
                <a:tc>
                  <a:txBody>
                    <a:bodyPr/>
                    <a:lstStyle/>
                    <a:p>
                      <a:pPr algn="r" fontAlgn="b"/>
                      <a:r>
                        <a:rPr lang="en-US" sz="1600" u="none" strike="noStrike" dirty="0">
                          <a:effectLst/>
                        </a:rPr>
                        <a:t>25</a:t>
                      </a:r>
                      <a:endParaRPr lang="en-US" sz="1600" b="0" i="0" u="none" strike="noStrike" dirty="0">
                        <a:solidFill>
                          <a:srgbClr val="000000"/>
                        </a:solidFill>
                        <a:effectLst/>
                        <a:latin typeface="Times New Roman"/>
                      </a:endParaRPr>
                    </a:p>
                  </a:txBody>
                  <a:tcPr marL="7620" marR="7620" marT="7620" marB="0" anchor="b"/>
                </a:tc>
              </a:tr>
              <a:tr h="352425">
                <a:tc>
                  <a:txBody>
                    <a:bodyPr/>
                    <a:lstStyle/>
                    <a:p>
                      <a:pPr algn="l" fontAlgn="b"/>
                      <a:r>
                        <a:rPr lang="en-US" sz="1600" u="none" strike="noStrike">
                          <a:effectLst/>
                        </a:rPr>
                        <a:t>Soviet Union</a:t>
                      </a:r>
                      <a:endParaRPr lang="en-US" sz="1600" b="0" i="0" u="none" strike="noStrike">
                        <a:solidFill>
                          <a:srgbClr val="000000"/>
                        </a:solidFill>
                        <a:effectLst/>
                        <a:latin typeface="Times New Roman"/>
                      </a:endParaRPr>
                    </a:p>
                  </a:txBody>
                  <a:tcPr marL="7620" marR="7620" marT="7620" marB="0" anchor="b"/>
                </a:tc>
                <a:tc>
                  <a:txBody>
                    <a:bodyPr/>
                    <a:lstStyle/>
                    <a:p>
                      <a:pPr algn="r" fontAlgn="b"/>
                      <a:r>
                        <a:rPr lang="en-US" sz="1600" u="none" strike="noStrike" dirty="0">
                          <a:effectLst/>
                        </a:rPr>
                        <a:t>12</a:t>
                      </a:r>
                      <a:endParaRPr lang="en-US" sz="1600" b="0" i="0" u="none" strike="noStrike" dirty="0">
                        <a:solidFill>
                          <a:srgbClr val="000000"/>
                        </a:solidFill>
                        <a:effectLst/>
                        <a:latin typeface="Times New Roman"/>
                      </a:endParaRPr>
                    </a:p>
                  </a:txBody>
                  <a:tcPr marL="7620" marR="7620" marT="7620" marB="0" anchor="b"/>
                </a:tc>
              </a:tr>
              <a:tr h="352425">
                <a:tc>
                  <a:txBody>
                    <a:bodyPr/>
                    <a:lstStyle/>
                    <a:p>
                      <a:pPr algn="l" fontAlgn="b"/>
                      <a:r>
                        <a:rPr lang="en-US" sz="1600" u="none" strike="noStrike">
                          <a:effectLst/>
                        </a:rPr>
                        <a:t>Japan</a:t>
                      </a:r>
                      <a:endParaRPr lang="en-US" sz="1600" b="0" i="0" u="none" strike="noStrike">
                        <a:solidFill>
                          <a:srgbClr val="000000"/>
                        </a:solidFill>
                        <a:effectLst/>
                        <a:latin typeface="Times New Roman"/>
                      </a:endParaRPr>
                    </a:p>
                  </a:txBody>
                  <a:tcPr marL="7620" marR="7620" marT="7620" marB="0" anchor="b"/>
                </a:tc>
                <a:tc>
                  <a:txBody>
                    <a:bodyPr/>
                    <a:lstStyle/>
                    <a:p>
                      <a:pPr algn="r" fontAlgn="b"/>
                      <a:r>
                        <a:rPr lang="en-US" sz="1600" u="none" strike="noStrike" dirty="0">
                          <a:effectLst/>
                        </a:rPr>
                        <a:t>8</a:t>
                      </a:r>
                      <a:endParaRPr lang="en-US" sz="1600" b="0" i="0" u="none" strike="noStrike" dirty="0">
                        <a:solidFill>
                          <a:srgbClr val="000000"/>
                        </a:solidFill>
                        <a:effectLst/>
                        <a:latin typeface="Times New Roman"/>
                      </a:endParaRPr>
                    </a:p>
                  </a:txBody>
                  <a:tcPr marL="7620" marR="7620" marT="7620" marB="0" anchor="b"/>
                </a:tc>
              </a:tr>
              <a:tr h="352425">
                <a:tc>
                  <a:txBody>
                    <a:bodyPr/>
                    <a:lstStyle/>
                    <a:p>
                      <a:pPr algn="l" fontAlgn="b"/>
                      <a:r>
                        <a:rPr lang="en-US" sz="1600" u="none" strike="noStrike">
                          <a:effectLst/>
                        </a:rPr>
                        <a:t>Other countries</a:t>
                      </a:r>
                      <a:endParaRPr lang="en-US" sz="1600" b="0" i="0" u="none" strike="noStrike">
                        <a:solidFill>
                          <a:srgbClr val="000000"/>
                        </a:solidFill>
                        <a:effectLst/>
                        <a:latin typeface="Times New Roman"/>
                      </a:endParaRPr>
                    </a:p>
                  </a:txBody>
                  <a:tcPr marL="7620" marR="7620" marT="7620" marB="0" anchor="b"/>
                </a:tc>
                <a:tc>
                  <a:txBody>
                    <a:bodyPr/>
                    <a:lstStyle/>
                    <a:p>
                      <a:pPr algn="r" fontAlgn="b"/>
                      <a:r>
                        <a:rPr lang="en-US" sz="1600" u="none" strike="noStrike" dirty="0">
                          <a:effectLst/>
                        </a:rPr>
                        <a:t>91</a:t>
                      </a:r>
                      <a:endParaRPr lang="en-US" sz="1600" b="0" i="0" u="none" strike="noStrike" dirty="0">
                        <a:solidFill>
                          <a:srgbClr val="000000"/>
                        </a:solidFill>
                        <a:effectLst/>
                        <a:latin typeface="Times New Roman"/>
                      </a:endParaRPr>
                    </a:p>
                  </a:txBody>
                  <a:tcPr marL="7620" marR="7620" marT="7620" marB="0" anchor="b"/>
                </a:tc>
              </a:tr>
            </a:tbl>
          </a:graphicData>
        </a:graphic>
      </p:graphicFrame>
    </p:spTree>
    <p:extLst>
      <p:ext uri="{BB962C8B-B14F-4D97-AF65-F5344CB8AC3E}">
        <p14:creationId xmlns:p14="http://schemas.microsoft.com/office/powerpoint/2010/main" val="12356639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219200"/>
            <a:ext cx="8305800" cy="1524000"/>
          </a:xfrm>
        </p:spPr>
        <p:txBody>
          <a:bodyPr>
            <a:normAutofit fontScale="90000"/>
          </a:bodyPr>
          <a:lstStyle/>
          <a:p>
            <a:pPr algn="l"/>
            <a:r>
              <a:rPr lang="en-US" dirty="0" smtClean="0"/>
              <a:t>Roll a 6-sided die once.  Let S = {1, 2, 3, 4, 5, 6}.  Let the event A = {1, 3, 5} and the event B = {1, 4}.  The </a:t>
            </a:r>
            <a:r>
              <a:rPr lang="en-US" i="1" dirty="0" smtClean="0"/>
              <a:t>compliment</a:t>
            </a:r>
            <a:r>
              <a:rPr lang="en-US" dirty="0" smtClean="0"/>
              <a:t> of A is?</a:t>
            </a:r>
            <a:r>
              <a:rPr lang="en-US" dirty="0"/>
              <a:t/>
            </a:r>
            <a:br>
              <a:rPr lang="en-US" dirty="0"/>
            </a:br>
            <a:endParaRPr lang="en-US" dirty="0"/>
          </a:p>
        </p:txBody>
      </p:sp>
      <p:sp>
        <p:nvSpPr>
          <p:cNvPr id="3" name="Subtitle 2"/>
          <p:cNvSpPr>
            <a:spLocks noGrp="1"/>
          </p:cNvSpPr>
          <p:nvPr>
            <p:ph type="subTitle" idx="1"/>
          </p:nvPr>
        </p:nvSpPr>
        <p:spPr>
          <a:xfrm>
            <a:off x="381000" y="2362200"/>
            <a:ext cx="7924800" cy="3505200"/>
          </a:xfrm>
        </p:spPr>
        <p:txBody>
          <a:bodyPr>
            <a:normAutofit/>
          </a:bodyPr>
          <a:lstStyle/>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r>
              <a:rPr lang="en-US" dirty="0" smtClean="0">
                <a:solidFill>
                  <a:schemeClr val="tx1"/>
                </a:solidFill>
              </a:rPr>
              <a:t>{1, 3, 5}</a:t>
            </a:r>
          </a:p>
          <a:p>
            <a:pPr marL="971550" lvl="1" indent="-514350" algn="l">
              <a:buFont typeface="+mj-lt"/>
              <a:buAutoNum type="alphaUcPeriod"/>
            </a:pPr>
            <a:r>
              <a:rPr lang="en-US" dirty="0" smtClean="0">
                <a:solidFill>
                  <a:schemeClr val="tx1"/>
                </a:solidFill>
              </a:rPr>
              <a:t>{1, 2, 3, 4, 5, 6}</a:t>
            </a:r>
          </a:p>
          <a:p>
            <a:pPr marL="971550" lvl="1" indent="-514350" algn="l">
              <a:buFont typeface="+mj-lt"/>
              <a:buAutoNum type="alphaUcPeriod"/>
            </a:pPr>
            <a:r>
              <a:rPr lang="en-US" dirty="0" smtClean="0">
                <a:solidFill>
                  <a:schemeClr val="tx1"/>
                </a:solidFill>
              </a:rPr>
              <a:t>{1}</a:t>
            </a:r>
          </a:p>
          <a:p>
            <a:pPr marL="971550" lvl="1" indent="-514350" algn="l">
              <a:buFont typeface="+mj-lt"/>
              <a:buAutoNum type="alphaUcPeriod"/>
            </a:pPr>
            <a:r>
              <a:rPr lang="en-US" dirty="0" smtClean="0">
                <a:solidFill>
                  <a:schemeClr val="tx1"/>
                </a:solidFill>
              </a:rPr>
              <a:t>{2, 4, 6}</a:t>
            </a:r>
          </a:p>
          <a:p>
            <a:pPr marL="971550" lvl="1" indent="-514350" algn="l">
              <a:buFont typeface="+mj-lt"/>
              <a:buAutoNum type="alphaUcPeriod"/>
            </a:pPr>
            <a:r>
              <a:rPr lang="en-US" dirty="0" smtClean="0">
                <a:solidFill>
                  <a:schemeClr val="tx1"/>
                </a:solidFill>
              </a:rPr>
              <a:t>{1, 3, 4, 5}</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13389427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219200"/>
            <a:ext cx="8305800" cy="1524000"/>
          </a:xfrm>
        </p:spPr>
        <p:txBody>
          <a:bodyPr>
            <a:normAutofit fontScale="90000"/>
          </a:bodyPr>
          <a:lstStyle/>
          <a:p>
            <a:pPr algn="l"/>
            <a:r>
              <a:rPr lang="en-US" dirty="0" smtClean="0"/>
              <a:t>Roll a 6-sided die once.  Let S = {1, 2, 3, 4, 5, 6}.  Let the event A = {1, 3, 5} and the event B = {1, 4}.  The </a:t>
            </a:r>
            <a:r>
              <a:rPr lang="en-US" i="1" dirty="0" smtClean="0"/>
              <a:t>union</a:t>
            </a:r>
            <a:r>
              <a:rPr lang="en-US" dirty="0" smtClean="0"/>
              <a:t> of A and B is?</a:t>
            </a:r>
            <a:r>
              <a:rPr lang="en-US" dirty="0"/>
              <a:t/>
            </a:r>
            <a:br>
              <a:rPr lang="en-US" dirty="0"/>
            </a:br>
            <a:endParaRPr lang="en-US" dirty="0"/>
          </a:p>
        </p:txBody>
      </p:sp>
      <p:sp>
        <p:nvSpPr>
          <p:cNvPr id="3" name="Subtitle 2"/>
          <p:cNvSpPr>
            <a:spLocks noGrp="1"/>
          </p:cNvSpPr>
          <p:nvPr>
            <p:ph type="subTitle" idx="1"/>
          </p:nvPr>
        </p:nvSpPr>
        <p:spPr>
          <a:xfrm>
            <a:off x="381000" y="2362200"/>
            <a:ext cx="7924800" cy="3505200"/>
          </a:xfrm>
        </p:spPr>
        <p:txBody>
          <a:bodyPr>
            <a:normAutofit/>
          </a:bodyPr>
          <a:lstStyle/>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r>
              <a:rPr lang="en-US" dirty="0" smtClean="0">
                <a:solidFill>
                  <a:schemeClr val="tx1"/>
                </a:solidFill>
              </a:rPr>
              <a:t>{1, 3, 5}</a:t>
            </a:r>
          </a:p>
          <a:p>
            <a:pPr marL="971550" lvl="1" indent="-514350" algn="l">
              <a:buFont typeface="+mj-lt"/>
              <a:buAutoNum type="alphaUcPeriod"/>
            </a:pPr>
            <a:r>
              <a:rPr lang="en-US" dirty="0" smtClean="0">
                <a:solidFill>
                  <a:schemeClr val="tx1"/>
                </a:solidFill>
              </a:rPr>
              <a:t>{1, 2, 3, 4, 5, 6}</a:t>
            </a:r>
          </a:p>
          <a:p>
            <a:pPr marL="971550" lvl="1" indent="-514350" algn="l">
              <a:buFont typeface="+mj-lt"/>
              <a:buAutoNum type="alphaUcPeriod"/>
            </a:pPr>
            <a:r>
              <a:rPr lang="en-US" dirty="0" smtClean="0">
                <a:solidFill>
                  <a:schemeClr val="tx1"/>
                </a:solidFill>
              </a:rPr>
              <a:t>{1}</a:t>
            </a:r>
          </a:p>
          <a:p>
            <a:pPr marL="971550" lvl="1" indent="-514350" algn="l">
              <a:buFont typeface="+mj-lt"/>
              <a:buAutoNum type="alphaUcPeriod"/>
            </a:pPr>
            <a:r>
              <a:rPr lang="en-US" dirty="0" smtClean="0">
                <a:solidFill>
                  <a:schemeClr val="tx1"/>
                </a:solidFill>
              </a:rPr>
              <a:t>{2, 4, 6}</a:t>
            </a:r>
          </a:p>
          <a:p>
            <a:pPr marL="971550" lvl="1" indent="-514350" algn="l">
              <a:buFont typeface="+mj-lt"/>
              <a:buAutoNum type="alphaUcPeriod"/>
            </a:pPr>
            <a:r>
              <a:rPr lang="en-US" dirty="0" smtClean="0">
                <a:solidFill>
                  <a:schemeClr val="tx1"/>
                </a:solidFill>
              </a:rPr>
              <a:t>{1, 3, 4, 5}</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635803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219200"/>
            <a:ext cx="8305800" cy="1524000"/>
          </a:xfrm>
        </p:spPr>
        <p:txBody>
          <a:bodyPr>
            <a:normAutofit fontScale="90000"/>
          </a:bodyPr>
          <a:lstStyle/>
          <a:p>
            <a:pPr algn="l"/>
            <a:r>
              <a:rPr lang="en-US" dirty="0" smtClean="0"/>
              <a:t>Roll a 6-sided die once.  Let S = {1, 2, 3, 4, 5, 6}.  Let the event A = {1, 3, 5} and the event B = {1, 4}.  The </a:t>
            </a:r>
            <a:r>
              <a:rPr lang="en-US" i="1" dirty="0" smtClean="0"/>
              <a:t>intersection</a:t>
            </a:r>
            <a:r>
              <a:rPr lang="en-US" dirty="0" smtClean="0"/>
              <a:t> of A and B is?</a:t>
            </a:r>
            <a:r>
              <a:rPr lang="en-US" dirty="0"/>
              <a:t/>
            </a:r>
            <a:br>
              <a:rPr lang="en-US" dirty="0"/>
            </a:br>
            <a:endParaRPr lang="en-US" dirty="0"/>
          </a:p>
        </p:txBody>
      </p:sp>
      <p:sp>
        <p:nvSpPr>
          <p:cNvPr id="3" name="Subtitle 2"/>
          <p:cNvSpPr>
            <a:spLocks noGrp="1"/>
          </p:cNvSpPr>
          <p:nvPr>
            <p:ph type="subTitle" idx="1"/>
          </p:nvPr>
        </p:nvSpPr>
        <p:spPr>
          <a:xfrm>
            <a:off x="381000" y="2362200"/>
            <a:ext cx="7924800" cy="3505200"/>
          </a:xfrm>
        </p:spPr>
        <p:txBody>
          <a:bodyPr>
            <a:normAutofit/>
          </a:bodyPr>
          <a:lstStyle/>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r>
              <a:rPr lang="en-US" dirty="0" smtClean="0">
                <a:solidFill>
                  <a:schemeClr val="tx1"/>
                </a:solidFill>
              </a:rPr>
              <a:t>{1, 3, 5}</a:t>
            </a:r>
          </a:p>
          <a:p>
            <a:pPr marL="971550" lvl="1" indent="-514350" algn="l">
              <a:buFont typeface="+mj-lt"/>
              <a:buAutoNum type="alphaUcPeriod"/>
            </a:pPr>
            <a:r>
              <a:rPr lang="en-US" dirty="0" smtClean="0">
                <a:solidFill>
                  <a:schemeClr val="tx1"/>
                </a:solidFill>
              </a:rPr>
              <a:t>{1, 2, 3, 4, 5, 6}</a:t>
            </a:r>
          </a:p>
          <a:p>
            <a:pPr marL="971550" lvl="1" indent="-514350" algn="l">
              <a:buFont typeface="+mj-lt"/>
              <a:buAutoNum type="alphaUcPeriod"/>
            </a:pPr>
            <a:r>
              <a:rPr lang="en-US" dirty="0" smtClean="0">
                <a:solidFill>
                  <a:schemeClr val="tx1"/>
                </a:solidFill>
              </a:rPr>
              <a:t>{1}</a:t>
            </a:r>
          </a:p>
          <a:p>
            <a:pPr marL="971550" lvl="1" indent="-514350" algn="l">
              <a:buFont typeface="+mj-lt"/>
              <a:buAutoNum type="alphaUcPeriod"/>
            </a:pPr>
            <a:r>
              <a:rPr lang="en-US" dirty="0" smtClean="0">
                <a:solidFill>
                  <a:schemeClr val="tx1"/>
                </a:solidFill>
              </a:rPr>
              <a:t>{2, 4, 6}</a:t>
            </a:r>
          </a:p>
          <a:p>
            <a:pPr marL="971550" lvl="1" indent="-514350" algn="l">
              <a:buFont typeface="+mj-lt"/>
              <a:buAutoNum type="alphaUcPeriod"/>
            </a:pPr>
            <a:r>
              <a:rPr lang="en-US" dirty="0" smtClean="0">
                <a:solidFill>
                  <a:schemeClr val="tx1"/>
                </a:solidFill>
              </a:rPr>
              <a:t>{1, 3, 4, 5}</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26851722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219200"/>
            <a:ext cx="8305800" cy="1524000"/>
          </a:xfrm>
        </p:spPr>
        <p:txBody>
          <a:bodyPr>
            <a:normAutofit fontScale="90000"/>
          </a:bodyPr>
          <a:lstStyle/>
          <a:p>
            <a:pPr algn="l"/>
            <a:r>
              <a:rPr lang="en-US" dirty="0" smtClean="0"/>
              <a:t>Draw one card from a shuffled deck.</a:t>
            </a:r>
            <a:br>
              <a:rPr lang="en-US" dirty="0" smtClean="0"/>
            </a:br>
            <a:r>
              <a:rPr lang="en-US" dirty="0" smtClean="0"/>
              <a:t>A = {king of hearts}	B = {King}</a:t>
            </a:r>
            <a:br>
              <a:rPr lang="en-US" dirty="0" smtClean="0"/>
            </a:br>
            <a:r>
              <a:rPr lang="en-US" dirty="0" smtClean="0"/>
              <a:t>C = {Heart}			D = {6}</a:t>
            </a:r>
            <a:br>
              <a:rPr lang="en-US" dirty="0" smtClean="0"/>
            </a:br>
            <a:r>
              <a:rPr lang="en-US" dirty="0" smtClean="0"/>
              <a:t>Events A and D are mutually exclusive</a:t>
            </a:r>
            <a:r>
              <a:rPr lang="en-US" dirty="0"/>
              <a:t/>
            </a:r>
            <a:br>
              <a:rPr lang="en-US" dirty="0"/>
            </a:br>
            <a:endParaRPr lang="en-US" dirty="0"/>
          </a:p>
        </p:txBody>
      </p:sp>
      <p:sp>
        <p:nvSpPr>
          <p:cNvPr id="3" name="Subtitle 2"/>
          <p:cNvSpPr>
            <a:spLocks noGrp="1"/>
          </p:cNvSpPr>
          <p:nvPr>
            <p:ph type="subTitle" idx="1"/>
          </p:nvPr>
        </p:nvSpPr>
        <p:spPr>
          <a:xfrm>
            <a:off x="228600" y="3352800"/>
            <a:ext cx="7924800" cy="3505200"/>
          </a:xfrm>
        </p:spPr>
        <p:txBody>
          <a:bodyPr>
            <a:normAutofit/>
          </a:bodyPr>
          <a:lstStyle/>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r>
              <a:rPr lang="en-US" dirty="0" smtClean="0">
                <a:solidFill>
                  <a:schemeClr val="tx1"/>
                </a:solidFill>
              </a:rPr>
              <a:t>True</a:t>
            </a:r>
          </a:p>
          <a:p>
            <a:pPr marL="971550" lvl="1" indent="-514350" algn="l">
              <a:buFont typeface="+mj-lt"/>
              <a:buAutoNum type="alphaUcPeriod"/>
            </a:pPr>
            <a:r>
              <a:rPr lang="en-US" dirty="0" smtClean="0">
                <a:solidFill>
                  <a:schemeClr val="tx1"/>
                </a:solidFill>
              </a:rPr>
              <a:t>False</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21173584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8305800" cy="2438400"/>
          </a:xfrm>
        </p:spPr>
        <p:txBody>
          <a:bodyPr>
            <a:normAutofit fontScale="90000"/>
          </a:bodyPr>
          <a:lstStyle/>
          <a:p>
            <a:pPr algn="l"/>
            <a:r>
              <a:rPr lang="en-US" dirty="0" smtClean="0"/>
              <a:t>Outcome: Any possible thing that can occur when an experiment is performed.  I flip a coin once.  Which of the following is a possible outcome?</a:t>
            </a:r>
            <a:r>
              <a:rPr lang="en-US" dirty="0"/>
              <a:t/>
            </a:r>
            <a:br>
              <a:rPr lang="en-US" dirty="0"/>
            </a:br>
            <a:endParaRPr lang="en-US" dirty="0"/>
          </a:p>
        </p:txBody>
      </p:sp>
      <p:sp>
        <p:nvSpPr>
          <p:cNvPr id="3" name="Subtitle 2"/>
          <p:cNvSpPr>
            <a:spLocks noGrp="1"/>
          </p:cNvSpPr>
          <p:nvPr>
            <p:ph type="subTitle" idx="1"/>
          </p:nvPr>
        </p:nvSpPr>
        <p:spPr>
          <a:xfrm>
            <a:off x="685800" y="2819400"/>
            <a:ext cx="7924800" cy="3505200"/>
          </a:xfrm>
        </p:spPr>
        <p:txBody>
          <a:bodyPr>
            <a:normAutofit/>
          </a:bodyPr>
          <a:lstStyle/>
          <a:p>
            <a:pPr marL="971550" lvl="1" indent="-514350" algn="l">
              <a:buFont typeface="+mj-lt"/>
              <a:buAutoNum type="alphaUcPeriod"/>
            </a:pPr>
            <a:r>
              <a:rPr lang="en-US" dirty="0" smtClean="0">
                <a:solidFill>
                  <a:schemeClr val="tx1"/>
                </a:solidFill>
              </a:rPr>
              <a:t>A head occurs</a:t>
            </a:r>
          </a:p>
          <a:p>
            <a:pPr marL="971550" lvl="1" indent="-514350" algn="l">
              <a:buFont typeface="+mj-lt"/>
              <a:buAutoNum type="alphaUcPeriod"/>
            </a:pPr>
            <a:r>
              <a:rPr lang="en-US" dirty="0" smtClean="0">
                <a:solidFill>
                  <a:schemeClr val="tx1"/>
                </a:solidFill>
              </a:rPr>
              <a:t>Coin vanishes in a mini black hole</a:t>
            </a:r>
          </a:p>
          <a:p>
            <a:pPr marL="971550" lvl="1" indent="-514350" algn="l">
              <a:buFont typeface="+mj-lt"/>
              <a:buAutoNum type="alphaUcPeriod"/>
            </a:pPr>
            <a:r>
              <a:rPr lang="en-US" dirty="0" smtClean="0">
                <a:solidFill>
                  <a:schemeClr val="tx1"/>
                </a:solidFill>
              </a:rPr>
              <a:t>A tail occurs</a:t>
            </a:r>
          </a:p>
          <a:p>
            <a:pPr marL="971550" lvl="1" indent="-514350" algn="l">
              <a:buFont typeface="+mj-lt"/>
              <a:buAutoNum type="alphaUcPeriod"/>
            </a:pPr>
            <a:r>
              <a:rPr lang="en-US" dirty="0" smtClean="0">
                <a:solidFill>
                  <a:schemeClr val="tx1"/>
                </a:solidFill>
              </a:rPr>
              <a:t>Coin lands on it’s edge</a:t>
            </a:r>
          </a:p>
          <a:p>
            <a:pPr marL="971550" lvl="1" indent="-514350" algn="l">
              <a:buFont typeface="+mj-lt"/>
              <a:buAutoNum type="alphaUcPeriod"/>
            </a:pPr>
            <a:r>
              <a:rPr lang="en-US" dirty="0" smtClean="0">
                <a:solidFill>
                  <a:schemeClr val="tx1"/>
                </a:solidFill>
              </a:rPr>
              <a:t>All of the above</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24774814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219200"/>
            <a:ext cx="8305800" cy="1524000"/>
          </a:xfrm>
        </p:spPr>
        <p:txBody>
          <a:bodyPr>
            <a:normAutofit fontScale="90000"/>
          </a:bodyPr>
          <a:lstStyle/>
          <a:p>
            <a:pPr algn="l"/>
            <a:r>
              <a:rPr lang="en-US" dirty="0" smtClean="0"/>
              <a:t>Draw one card from a shuffled deck.</a:t>
            </a:r>
            <a:br>
              <a:rPr lang="en-US" dirty="0" smtClean="0"/>
            </a:br>
            <a:r>
              <a:rPr lang="en-US" dirty="0" smtClean="0"/>
              <a:t>A = {king of hearts}	B = {King}</a:t>
            </a:r>
            <a:br>
              <a:rPr lang="en-US" dirty="0" smtClean="0"/>
            </a:br>
            <a:r>
              <a:rPr lang="en-US" dirty="0" smtClean="0"/>
              <a:t>C = {Heart}			D = {6}</a:t>
            </a:r>
            <a:br>
              <a:rPr lang="en-US" dirty="0" smtClean="0"/>
            </a:br>
            <a:r>
              <a:rPr lang="en-US" dirty="0" smtClean="0"/>
              <a:t>Events B and C are mutually exclusive</a:t>
            </a:r>
            <a:r>
              <a:rPr lang="en-US" dirty="0"/>
              <a:t/>
            </a:r>
            <a:br>
              <a:rPr lang="en-US" dirty="0"/>
            </a:br>
            <a:endParaRPr lang="en-US" dirty="0"/>
          </a:p>
        </p:txBody>
      </p:sp>
      <p:sp>
        <p:nvSpPr>
          <p:cNvPr id="3" name="Subtitle 2"/>
          <p:cNvSpPr>
            <a:spLocks noGrp="1"/>
          </p:cNvSpPr>
          <p:nvPr>
            <p:ph type="subTitle" idx="1"/>
          </p:nvPr>
        </p:nvSpPr>
        <p:spPr>
          <a:xfrm>
            <a:off x="228600" y="3352800"/>
            <a:ext cx="7924800" cy="3505200"/>
          </a:xfrm>
        </p:spPr>
        <p:txBody>
          <a:bodyPr>
            <a:normAutofit/>
          </a:bodyPr>
          <a:lstStyle/>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r>
              <a:rPr lang="en-US" dirty="0" smtClean="0">
                <a:solidFill>
                  <a:schemeClr val="tx1"/>
                </a:solidFill>
              </a:rPr>
              <a:t>True</a:t>
            </a:r>
          </a:p>
          <a:p>
            <a:pPr marL="971550" lvl="1" indent="-514350" algn="l">
              <a:buFont typeface="+mj-lt"/>
              <a:buAutoNum type="alphaUcPeriod"/>
            </a:pPr>
            <a:r>
              <a:rPr lang="en-US" dirty="0" smtClean="0">
                <a:solidFill>
                  <a:schemeClr val="tx1"/>
                </a:solidFill>
              </a:rPr>
              <a:t>False</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37645993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219200"/>
            <a:ext cx="8305800" cy="1524000"/>
          </a:xfrm>
        </p:spPr>
        <p:txBody>
          <a:bodyPr>
            <a:normAutofit fontScale="90000"/>
          </a:bodyPr>
          <a:lstStyle/>
          <a:p>
            <a:pPr algn="l"/>
            <a:r>
              <a:rPr lang="en-US" dirty="0" smtClean="0"/>
              <a:t>Draw one card from a shuffled deck.</a:t>
            </a:r>
            <a:br>
              <a:rPr lang="en-US" dirty="0" smtClean="0"/>
            </a:br>
            <a:r>
              <a:rPr lang="en-US" dirty="0" smtClean="0"/>
              <a:t>A = {king of hearts}	B = {King}</a:t>
            </a:r>
            <a:br>
              <a:rPr lang="en-US" dirty="0" smtClean="0"/>
            </a:br>
            <a:r>
              <a:rPr lang="en-US" dirty="0" smtClean="0"/>
              <a:t>C = {Heart}			D = {6}</a:t>
            </a:r>
            <a:br>
              <a:rPr lang="en-US" dirty="0" smtClean="0"/>
            </a:br>
            <a:r>
              <a:rPr lang="en-US" dirty="0" smtClean="0"/>
              <a:t>The </a:t>
            </a:r>
            <a:r>
              <a:rPr lang="en-US" i="1" dirty="0" smtClean="0"/>
              <a:t>P</a:t>
            </a:r>
            <a:r>
              <a:rPr lang="en-US" dirty="0" smtClean="0"/>
              <a:t>(B or D) =?</a:t>
            </a:r>
            <a:r>
              <a:rPr lang="en-US" dirty="0"/>
              <a:t/>
            </a:r>
            <a:br>
              <a:rPr lang="en-US" dirty="0"/>
            </a:br>
            <a:endParaRPr lang="en-US" dirty="0"/>
          </a:p>
        </p:txBody>
      </p:sp>
      <p:sp>
        <p:nvSpPr>
          <p:cNvPr id="3" name="Subtitle 2"/>
          <p:cNvSpPr>
            <a:spLocks noGrp="1"/>
          </p:cNvSpPr>
          <p:nvPr>
            <p:ph type="subTitle" idx="1"/>
          </p:nvPr>
        </p:nvSpPr>
        <p:spPr>
          <a:xfrm>
            <a:off x="228600" y="2971800"/>
            <a:ext cx="7924800" cy="3505200"/>
          </a:xfrm>
        </p:spPr>
        <p:txBody>
          <a:bodyPr>
            <a:normAutofit/>
          </a:bodyPr>
          <a:lstStyle/>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r>
              <a:rPr lang="en-US" dirty="0" smtClean="0">
                <a:solidFill>
                  <a:schemeClr val="tx1"/>
                </a:solidFill>
              </a:rPr>
              <a:t>5/52</a:t>
            </a:r>
          </a:p>
          <a:p>
            <a:pPr marL="971550" lvl="1" indent="-514350" algn="l">
              <a:buFont typeface="+mj-lt"/>
              <a:buAutoNum type="alphaUcPeriod"/>
            </a:pPr>
            <a:r>
              <a:rPr lang="en-US" dirty="0" smtClean="0">
                <a:solidFill>
                  <a:schemeClr val="tx1"/>
                </a:solidFill>
              </a:rPr>
              <a:t>2/52</a:t>
            </a:r>
          </a:p>
          <a:p>
            <a:pPr marL="971550" lvl="1" indent="-514350" algn="l">
              <a:buFont typeface="+mj-lt"/>
              <a:buAutoNum type="alphaUcPeriod"/>
            </a:pPr>
            <a:r>
              <a:rPr lang="en-US" dirty="0" smtClean="0">
                <a:solidFill>
                  <a:schemeClr val="tx1"/>
                </a:solidFill>
              </a:rPr>
              <a:t>8/52</a:t>
            </a:r>
          </a:p>
          <a:p>
            <a:pPr marL="971550" lvl="1" indent="-514350" algn="l">
              <a:buFont typeface="+mj-lt"/>
              <a:buAutoNum type="alphaUcPeriod"/>
            </a:pPr>
            <a:r>
              <a:rPr lang="en-US" dirty="0" smtClean="0">
                <a:solidFill>
                  <a:schemeClr val="tx1"/>
                </a:solidFill>
              </a:rPr>
              <a:t>12/52</a:t>
            </a:r>
          </a:p>
          <a:p>
            <a:pPr marL="971550" lvl="1" indent="-514350" algn="l">
              <a:buFont typeface="+mj-lt"/>
              <a:buAutoNum type="alphaUcPeriod"/>
            </a:pPr>
            <a:r>
              <a:rPr lang="en-US" dirty="0" smtClean="0">
                <a:solidFill>
                  <a:schemeClr val="tx1"/>
                </a:solidFill>
              </a:rPr>
              <a:t>1/2</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15390432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219200"/>
            <a:ext cx="8305800" cy="1524000"/>
          </a:xfrm>
        </p:spPr>
        <p:txBody>
          <a:bodyPr>
            <a:normAutofit fontScale="90000"/>
          </a:bodyPr>
          <a:lstStyle/>
          <a:p>
            <a:pPr algn="l"/>
            <a:r>
              <a:rPr lang="en-US" dirty="0" smtClean="0"/>
              <a:t>Draw one card from a shuffled deck.</a:t>
            </a:r>
            <a:br>
              <a:rPr lang="en-US" dirty="0" smtClean="0"/>
            </a:br>
            <a:r>
              <a:rPr lang="en-US" dirty="0" smtClean="0"/>
              <a:t>A = {king of hearts}	B = {King}</a:t>
            </a:r>
            <a:br>
              <a:rPr lang="en-US" dirty="0" smtClean="0"/>
            </a:br>
            <a:r>
              <a:rPr lang="en-US" dirty="0" smtClean="0"/>
              <a:t>C = {Heart}			D = {6}</a:t>
            </a:r>
            <a:br>
              <a:rPr lang="en-US" dirty="0" smtClean="0"/>
            </a:br>
            <a:r>
              <a:rPr lang="en-US" dirty="0" smtClean="0"/>
              <a:t>The </a:t>
            </a:r>
            <a:r>
              <a:rPr lang="en-US" i="1" dirty="0" smtClean="0"/>
              <a:t>P</a:t>
            </a:r>
            <a:r>
              <a:rPr lang="en-US" dirty="0" smtClean="0"/>
              <a:t>(not C) =?</a:t>
            </a:r>
            <a:r>
              <a:rPr lang="en-US" dirty="0"/>
              <a:t/>
            </a:r>
            <a:br>
              <a:rPr lang="en-US" dirty="0"/>
            </a:br>
            <a:endParaRPr lang="en-US" dirty="0"/>
          </a:p>
        </p:txBody>
      </p:sp>
      <p:sp>
        <p:nvSpPr>
          <p:cNvPr id="3" name="Subtitle 2"/>
          <p:cNvSpPr>
            <a:spLocks noGrp="1"/>
          </p:cNvSpPr>
          <p:nvPr>
            <p:ph type="subTitle" idx="1"/>
          </p:nvPr>
        </p:nvSpPr>
        <p:spPr>
          <a:xfrm>
            <a:off x="228600" y="2971800"/>
            <a:ext cx="7924800" cy="3505200"/>
          </a:xfrm>
        </p:spPr>
        <p:txBody>
          <a:bodyPr>
            <a:normAutofit/>
          </a:bodyPr>
          <a:lstStyle/>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r>
              <a:rPr lang="en-US" dirty="0" smtClean="0">
                <a:solidFill>
                  <a:schemeClr val="tx1"/>
                </a:solidFill>
              </a:rPr>
              <a:t> </a:t>
            </a:r>
            <a:r>
              <a:rPr lang="en-US" i="1" dirty="0" smtClean="0">
                <a:solidFill>
                  <a:schemeClr val="tx1"/>
                </a:solidFill>
              </a:rPr>
              <a:t>P</a:t>
            </a:r>
            <a:r>
              <a:rPr lang="en-US" dirty="0" smtClean="0">
                <a:solidFill>
                  <a:schemeClr val="tx1"/>
                </a:solidFill>
              </a:rPr>
              <a:t>(C) + </a:t>
            </a:r>
            <a:r>
              <a:rPr lang="en-US" i="1" dirty="0" smtClean="0">
                <a:solidFill>
                  <a:schemeClr val="tx1"/>
                </a:solidFill>
              </a:rPr>
              <a:t>P</a:t>
            </a:r>
            <a:r>
              <a:rPr lang="en-US" dirty="0" smtClean="0">
                <a:solidFill>
                  <a:schemeClr val="tx1"/>
                </a:solidFill>
              </a:rPr>
              <a:t>(D)</a:t>
            </a:r>
          </a:p>
          <a:p>
            <a:pPr marL="971550" lvl="1" indent="-514350" algn="l">
              <a:buFont typeface="+mj-lt"/>
              <a:buAutoNum type="alphaUcPeriod"/>
            </a:pPr>
            <a:r>
              <a:rPr lang="en-US" dirty="0" smtClean="0">
                <a:solidFill>
                  <a:schemeClr val="tx1"/>
                </a:solidFill>
              </a:rPr>
              <a:t> </a:t>
            </a:r>
            <a:r>
              <a:rPr lang="en-US" i="1" dirty="0" smtClean="0">
                <a:solidFill>
                  <a:schemeClr val="tx1"/>
                </a:solidFill>
              </a:rPr>
              <a:t>P</a:t>
            </a:r>
            <a:r>
              <a:rPr lang="en-US" dirty="0" smtClean="0">
                <a:solidFill>
                  <a:schemeClr val="tx1"/>
                </a:solidFill>
              </a:rPr>
              <a:t>(D)</a:t>
            </a:r>
          </a:p>
          <a:p>
            <a:pPr marL="971550" lvl="1" indent="-514350" algn="l">
              <a:buFont typeface="+mj-lt"/>
              <a:buAutoNum type="alphaUcPeriod"/>
            </a:pPr>
            <a:r>
              <a:rPr lang="en-US" dirty="0" smtClean="0">
                <a:solidFill>
                  <a:schemeClr val="tx1"/>
                </a:solidFill>
              </a:rPr>
              <a:t> </a:t>
            </a:r>
            <a:r>
              <a:rPr lang="en-US" i="1" dirty="0" smtClean="0">
                <a:solidFill>
                  <a:schemeClr val="tx1"/>
                </a:solidFill>
              </a:rPr>
              <a:t>P</a:t>
            </a:r>
            <a:r>
              <a:rPr lang="en-US" dirty="0" smtClean="0">
                <a:solidFill>
                  <a:schemeClr val="tx1"/>
                </a:solidFill>
              </a:rPr>
              <a:t>(C</a:t>
            </a:r>
            <a:r>
              <a:rPr lang="en-US" dirty="0">
                <a:solidFill>
                  <a:schemeClr val="tx1"/>
                </a:solidFill>
              </a:rPr>
              <a:t>) + </a:t>
            </a:r>
            <a:r>
              <a:rPr lang="en-US" i="1" dirty="0" smtClean="0">
                <a:solidFill>
                  <a:schemeClr val="tx1"/>
                </a:solidFill>
              </a:rPr>
              <a:t>P</a:t>
            </a:r>
            <a:r>
              <a:rPr lang="en-US" dirty="0" smtClean="0">
                <a:solidFill>
                  <a:schemeClr val="tx1"/>
                </a:solidFill>
              </a:rPr>
              <a:t>(D) – </a:t>
            </a:r>
            <a:r>
              <a:rPr lang="en-US" i="1" dirty="0" smtClean="0">
                <a:solidFill>
                  <a:schemeClr val="tx1"/>
                </a:solidFill>
              </a:rPr>
              <a:t>P</a:t>
            </a:r>
            <a:r>
              <a:rPr lang="en-US" dirty="0" smtClean="0">
                <a:solidFill>
                  <a:schemeClr val="tx1"/>
                </a:solidFill>
              </a:rPr>
              <a:t>(C and D)</a:t>
            </a:r>
          </a:p>
          <a:p>
            <a:pPr marL="971550" lvl="1" indent="-514350" algn="l">
              <a:buFont typeface="+mj-lt"/>
              <a:buAutoNum type="alphaUcPeriod"/>
            </a:pPr>
            <a:r>
              <a:rPr lang="en-US" dirty="0" smtClean="0">
                <a:solidFill>
                  <a:schemeClr val="tx1"/>
                </a:solidFill>
              </a:rPr>
              <a:t> </a:t>
            </a:r>
            <a:r>
              <a:rPr lang="en-US" i="1" dirty="0" smtClean="0">
                <a:solidFill>
                  <a:schemeClr val="tx1"/>
                </a:solidFill>
              </a:rPr>
              <a:t>P</a:t>
            </a:r>
            <a:r>
              <a:rPr lang="en-US" dirty="0" smtClean="0">
                <a:solidFill>
                  <a:schemeClr val="tx1"/>
                </a:solidFill>
              </a:rPr>
              <a:t>(B) </a:t>
            </a:r>
            <a:r>
              <a:rPr lang="en-US" dirty="0">
                <a:solidFill>
                  <a:schemeClr val="tx1"/>
                </a:solidFill>
              </a:rPr>
              <a:t>+ </a:t>
            </a:r>
            <a:r>
              <a:rPr lang="en-US" i="1" dirty="0" smtClean="0">
                <a:solidFill>
                  <a:schemeClr val="tx1"/>
                </a:solidFill>
              </a:rPr>
              <a:t>P</a:t>
            </a:r>
            <a:r>
              <a:rPr lang="en-US" dirty="0" smtClean="0">
                <a:solidFill>
                  <a:schemeClr val="tx1"/>
                </a:solidFill>
              </a:rPr>
              <a:t>(C)</a:t>
            </a:r>
          </a:p>
          <a:p>
            <a:pPr marL="971550" lvl="1" indent="-514350" algn="l">
              <a:buFont typeface="+mj-lt"/>
              <a:buAutoNum type="alphaUcPeriod"/>
            </a:pPr>
            <a:r>
              <a:rPr lang="en-US" dirty="0" smtClean="0">
                <a:solidFill>
                  <a:schemeClr val="tx1"/>
                </a:solidFill>
              </a:rPr>
              <a:t> 1 – </a:t>
            </a:r>
            <a:r>
              <a:rPr lang="en-US" i="1" dirty="0" smtClean="0">
                <a:solidFill>
                  <a:schemeClr val="tx1"/>
                </a:solidFill>
              </a:rPr>
              <a:t>P</a:t>
            </a:r>
            <a:r>
              <a:rPr lang="en-US" dirty="0" smtClean="0">
                <a:solidFill>
                  <a:schemeClr val="tx1"/>
                </a:solidFill>
              </a:rPr>
              <a:t>(C)</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4891181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219200"/>
            <a:ext cx="8305800" cy="1524000"/>
          </a:xfrm>
        </p:spPr>
        <p:txBody>
          <a:bodyPr>
            <a:normAutofit fontScale="90000"/>
          </a:bodyPr>
          <a:lstStyle/>
          <a:p>
            <a:pPr algn="l"/>
            <a:r>
              <a:rPr lang="en-US" dirty="0" smtClean="0"/>
              <a:t>Draw one card from a shuffled deck.</a:t>
            </a:r>
            <a:br>
              <a:rPr lang="en-US" dirty="0" smtClean="0"/>
            </a:br>
            <a:r>
              <a:rPr lang="en-US" dirty="0" smtClean="0"/>
              <a:t>A = {king of hearts}	B = {King}</a:t>
            </a:r>
            <a:br>
              <a:rPr lang="en-US" dirty="0" smtClean="0"/>
            </a:br>
            <a:r>
              <a:rPr lang="en-US" dirty="0" smtClean="0"/>
              <a:t>C = {Heart}			D = {6}</a:t>
            </a:r>
            <a:br>
              <a:rPr lang="en-US" dirty="0" smtClean="0"/>
            </a:br>
            <a:r>
              <a:rPr lang="en-US" dirty="0" smtClean="0"/>
              <a:t>The </a:t>
            </a:r>
            <a:r>
              <a:rPr lang="en-US" i="1" dirty="0" smtClean="0"/>
              <a:t>P</a:t>
            </a:r>
            <a:r>
              <a:rPr lang="en-US" dirty="0" smtClean="0"/>
              <a:t>(B or C) =?</a:t>
            </a:r>
            <a:r>
              <a:rPr lang="en-US" dirty="0"/>
              <a:t/>
            </a:r>
            <a:br>
              <a:rPr lang="en-US" dirty="0"/>
            </a:br>
            <a:endParaRPr lang="en-US" dirty="0"/>
          </a:p>
        </p:txBody>
      </p:sp>
      <p:sp>
        <p:nvSpPr>
          <p:cNvPr id="3" name="Subtitle 2"/>
          <p:cNvSpPr>
            <a:spLocks noGrp="1"/>
          </p:cNvSpPr>
          <p:nvPr>
            <p:ph type="subTitle" idx="1"/>
          </p:nvPr>
        </p:nvSpPr>
        <p:spPr>
          <a:xfrm>
            <a:off x="228600" y="2971800"/>
            <a:ext cx="7924800" cy="3505200"/>
          </a:xfrm>
        </p:spPr>
        <p:txBody>
          <a:bodyPr>
            <a:normAutofit/>
          </a:bodyPr>
          <a:lstStyle/>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r>
              <a:rPr lang="en-US" dirty="0" smtClean="0">
                <a:solidFill>
                  <a:schemeClr val="tx1"/>
                </a:solidFill>
              </a:rPr>
              <a:t> </a:t>
            </a:r>
            <a:r>
              <a:rPr lang="en-US" i="1" dirty="0" smtClean="0">
                <a:solidFill>
                  <a:schemeClr val="tx1"/>
                </a:solidFill>
              </a:rPr>
              <a:t>P</a:t>
            </a:r>
            <a:r>
              <a:rPr lang="en-US" dirty="0" smtClean="0">
                <a:solidFill>
                  <a:schemeClr val="tx1"/>
                </a:solidFill>
              </a:rPr>
              <a:t>(C)</a:t>
            </a:r>
          </a:p>
          <a:p>
            <a:pPr marL="971550" lvl="1" indent="-514350" algn="l">
              <a:buFont typeface="+mj-lt"/>
              <a:buAutoNum type="alphaUcPeriod"/>
            </a:pPr>
            <a:r>
              <a:rPr lang="en-US" dirty="0" smtClean="0">
                <a:solidFill>
                  <a:schemeClr val="tx1"/>
                </a:solidFill>
              </a:rPr>
              <a:t> </a:t>
            </a:r>
            <a:r>
              <a:rPr lang="en-US" i="1" dirty="0" smtClean="0">
                <a:solidFill>
                  <a:schemeClr val="tx1"/>
                </a:solidFill>
              </a:rPr>
              <a:t>P</a:t>
            </a:r>
            <a:r>
              <a:rPr lang="en-US" dirty="0" smtClean="0">
                <a:solidFill>
                  <a:schemeClr val="tx1"/>
                </a:solidFill>
              </a:rPr>
              <a:t>(B)</a:t>
            </a:r>
          </a:p>
          <a:p>
            <a:pPr marL="971550" lvl="1" indent="-514350" algn="l">
              <a:buFont typeface="+mj-lt"/>
              <a:buAutoNum type="alphaUcPeriod"/>
            </a:pPr>
            <a:r>
              <a:rPr lang="en-US" dirty="0" smtClean="0">
                <a:solidFill>
                  <a:schemeClr val="tx1"/>
                </a:solidFill>
              </a:rPr>
              <a:t> </a:t>
            </a:r>
            <a:r>
              <a:rPr lang="en-US" i="1" dirty="0" smtClean="0">
                <a:solidFill>
                  <a:schemeClr val="tx1"/>
                </a:solidFill>
              </a:rPr>
              <a:t>P</a:t>
            </a:r>
            <a:r>
              <a:rPr lang="en-US" dirty="0" smtClean="0">
                <a:solidFill>
                  <a:schemeClr val="tx1"/>
                </a:solidFill>
              </a:rPr>
              <a:t>(B) </a:t>
            </a:r>
            <a:r>
              <a:rPr lang="en-US" dirty="0">
                <a:solidFill>
                  <a:schemeClr val="tx1"/>
                </a:solidFill>
              </a:rPr>
              <a:t>+ </a:t>
            </a:r>
            <a:r>
              <a:rPr lang="en-US" i="1" dirty="0" smtClean="0">
                <a:solidFill>
                  <a:schemeClr val="tx1"/>
                </a:solidFill>
              </a:rPr>
              <a:t>P</a:t>
            </a:r>
            <a:r>
              <a:rPr lang="en-US" dirty="0" smtClean="0">
                <a:solidFill>
                  <a:schemeClr val="tx1"/>
                </a:solidFill>
              </a:rPr>
              <a:t>(C) – </a:t>
            </a:r>
            <a:r>
              <a:rPr lang="en-US" i="1" dirty="0" smtClean="0">
                <a:solidFill>
                  <a:schemeClr val="tx1"/>
                </a:solidFill>
              </a:rPr>
              <a:t>P</a:t>
            </a:r>
            <a:r>
              <a:rPr lang="en-US" dirty="0" smtClean="0">
                <a:solidFill>
                  <a:schemeClr val="tx1"/>
                </a:solidFill>
              </a:rPr>
              <a:t>(B and C)</a:t>
            </a:r>
          </a:p>
          <a:p>
            <a:pPr marL="971550" lvl="1" indent="-514350" algn="l">
              <a:buFont typeface="+mj-lt"/>
              <a:buAutoNum type="alphaUcPeriod"/>
            </a:pPr>
            <a:r>
              <a:rPr lang="en-US" dirty="0" smtClean="0">
                <a:solidFill>
                  <a:schemeClr val="tx1"/>
                </a:solidFill>
              </a:rPr>
              <a:t> </a:t>
            </a:r>
            <a:r>
              <a:rPr lang="en-US" i="1" dirty="0" smtClean="0">
                <a:solidFill>
                  <a:schemeClr val="tx1"/>
                </a:solidFill>
              </a:rPr>
              <a:t>P</a:t>
            </a:r>
            <a:r>
              <a:rPr lang="en-US" dirty="0" smtClean="0">
                <a:solidFill>
                  <a:schemeClr val="tx1"/>
                </a:solidFill>
              </a:rPr>
              <a:t>(B) </a:t>
            </a:r>
            <a:r>
              <a:rPr lang="en-US" dirty="0">
                <a:solidFill>
                  <a:schemeClr val="tx1"/>
                </a:solidFill>
              </a:rPr>
              <a:t>+ </a:t>
            </a:r>
            <a:r>
              <a:rPr lang="en-US" i="1" dirty="0" smtClean="0">
                <a:solidFill>
                  <a:schemeClr val="tx1"/>
                </a:solidFill>
              </a:rPr>
              <a:t>P</a:t>
            </a:r>
            <a:r>
              <a:rPr lang="en-US" dirty="0" smtClean="0">
                <a:solidFill>
                  <a:schemeClr val="tx1"/>
                </a:solidFill>
              </a:rPr>
              <a:t>(C)</a:t>
            </a:r>
          </a:p>
          <a:p>
            <a:pPr marL="971550" lvl="1" indent="-514350" algn="l">
              <a:buFont typeface="+mj-lt"/>
              <a:buAutoNum type="alphaUcPeriod"/>
            </a:pPr>
            <a:r>
              <a:rPr lang="en-US" dirty="0" smtClean="0">
                <a:solidFill>
                  <a:schemeClr val="tx1"/>
                </a:solidFill>
              </a:rPr>
              <a:t> </a:t>
            </a:r>
            <a:r>
              <a:rPr lang="en-US" i="1" dirty="0">
                <a:solidFill>
                  <a:schemeClr val="tx1"/>
                </a:solidFill>
              </a:rPr>
              <a:t>P</a:t>
            </a:r>
            <a:r>
              <a:rPr lang="en-US" dirty="0">
                <a:solidFill>
                  <a:schemeClr val="tx1"/>
                </a:solidFill>
              </a:rPr>
              <a:t>(B) + </a:t>
            </a:r>
            <a:r>
              <a:rPr lang="en-US" i="1" dirty="0">
                <a:solidFill>
                  <a:schemeClr val="tx1"/>
                </a:solidFill>
              </a:rPr>
              <a:t>P</a:t>
            </a:r>
            <a:r>
              <a:rPr lang="en-US" dirty="0">
                <a:solidFill>
                  <a:schemeClr val="tx1"/>
                </a:solidFill>
              </a:rPr>
              <a:t>(C) – </a:t>
            </a:r>
            <a:r>
              <a:rPr lang="en-US" i="1" dirty="0" smtClean="0">
                <a:solidFill>
                  <a:schemeClr val="tx1"/>
                </a:solidFill>
              </a:rPr>
              <a:t>P</a:t>
            </a:r>
            <a:r>
              <a:rPr lang="en-US" dirty="0" smtClean="0">
                <a:solidFill>
                  <a:schemeClr val="tx1"/>
                </a:solidFill>
              </a:rPr>
              <a:t>(not B)</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20430466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8534400" cy="3429000"/>
          </a:xfrm>
        </p:spPr>
        <p:txBody>
          <a:bodyPr>
            <a:normAutofit fontScale="90000"/>
          </a:bodyPr>
          <a:lstStyle/>
          <a:p>
            <a:pPr algn="l"/>
            <a:r>
              <a:rPr lang="en-US" sz="3600" dirty="0" smtClean="0"/>
              <a:t>The family picnic scheduled for tomorrow will be postponed if it is either cloudy or rainy.  There is a 40% chance of rain tomorrow, a 50% chance of cloudiness, and a 20% chance it will be both cloudy and rainy.  What is the probability the picnic will be postponed?</a:t>
            </a:r>
            <a:r>
              <a:rPr lang="en-US" dirty="0"/>
              <a:t/>
            </a:r>
            <a:br>
              <a:rPr lang="en-US" dirty="0"/>
            </a:br>
            <a:endParaRPr lang="en-US" dirty="0"/>
          </a:p>
        </p:txBody>
      </p:sp>
      <p:sp>
        <p:nvSpPr>
          <p:cNvPr id="3" name="Subtitle 2"/>
          <p:cNvSpPr>
            <a:spLocks noGrp="1"/>
          </p:cNvSpPr>
          <p:nvPr>
            <p:ph type="subTitle" idx="1"/>
          </p:nvPr>
        </p:nvSpPr>
        <p:spPr>
          <a:xfrm>
            <a:off x="457200" y="3344159"/>
            <a:ext cx="7924800" cy="3505200"/>
          </a:xfrm>
        </p:spPr>
        <p:txBody>
          <a:bodyPr>
            <a:normAutofit/>
          </a:bodyPr>
          <a:lstStyle/>
          <a:p>
            <a:pPr marL="971550" lvl="1" indent="-514350" algn="l">
              <a:buFont typeface="+mj-lt"/>
              <a:buAutoNum type="alphaUcPeriod"/>
            </a:pPr>
            <a:r>
              <a:rPr lang="en-US" dirty="0" smtClean="0">
                <a:solidFill>
                  <a:schemeClr val="tx1"/>
                </a:solidFill>
              </a:rPr>
              <a:t>70%</a:t>
            </a:r>
          </a:p>
          <a:p>
            <a:pPr marL="971550" lvl="1" indent="-514350" algn="l">
              <a:buFont typeface="+mj-lt"/>
              <a:buAutoNum type="alphaUcPeriod"/>
            </a:pPr>
            <a:r>
              <a:rPr lang="en-US" dirty="0" smtClean="0">
                <a:solidFill>
                  <a:schemeClr val="tx1"/>
                </a:solidFill>
              </a:rPr>
              <a:t>90%</a:t>
            </a:r>
          </a:p>
          <a:p>
            <a:pPr marL="971550" lvl="1" indent="-514350" algn="l">
              <a:buFont typeface="+mj-lt"/>
              <a:buAutoNum type="alphaUcPeriod"/>
            </a:pPr>
            <a:r>
              <a:rPr lang="en-US" dirty="0" smtClean="0">
                <a:solidFill>
                  <a:schemeClr val="tx1"/>
                </a:solidFill>
              </a:rPr>
              <a:t>110%</a:t>
            </a:r>
          </a:p>
          <a:p>
            <a:pPr marL="971550" lvl="1" indent="-514350" algn="l">
              <a:buFont typeface="+mj-lt"/>
              <a:buAutoNum type="alphaUcPeriod"/>
            </a:pPr>
            <a:r>
              <a:rPr lang="en-US" dirty="0" smtClean="0">
                <a:solidFill>
                  <a:schemeClr val="tx1"/>
                </a:solidFill>
              </a:rPr>
              <a:t>20%</a:t>
            </a:r>
          </a:p>
          <a:p>
            <a:pPr marL="971550" lvl="1" indent="-514350" algn="l">
              <a:buFont typeface="+mj-lt"/>
              <a:buAutoNum type="alphaUcPeriod"/>
            </a:pPr>
            <a:r>
              <a:rPr lang="en-US" dirty="0" smtClean="0">
                <a:solidFill>
                  <a:schemeClr val="tx1"/>
                </a:solidFill>
              </a:rPr>
              <a:t>50%</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23722654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8534400" cy="3429000"/>
          </a:xfrm>
        </p:spPr>
        <p:txBody>
          <a:bodyPr>
            <a:normAutofit fontScale="90000"/>
          </a:bodyPr>
          <a:lstStyle/>
          <a:p>
            <a:pPr algn="l"/>
            <a:r>
              <a:rPr lang="en-US" sz="3600" dirty="0" smtClean="0"/>
              <a:t>A customer at a certain store will purchase a suite with probability 0.3, will purchase a tie with probability 0.2, and will purchase both with probability 0.1.  What is the probability the customer purchases neither a suit nor a tie?</a:t>
            </a:r>
            <a:r>
              <a:rPr lang="en-US" dirty="0"/>
              <a:t/>
            </a:r>
            <a:br>
              <a:rPr lang="en-US" dirty="0"/>
            </a:br>
            <a:endParaRPr lang="en-US" dirty="0"/>
          </a:p>
        </p:txBody>
      </p:sp>
      <p:sp>
        <p:nvSpPr>
          <p:cNvPr id="3" name="Subtitle 2"/>
          <p:cNvSpPr>
            <a:spLocks noGrp="1"/>
          </p:cNvSpPr>
          <p:nvPr>
            <p:ph type="subTitle" idx="1"/>
          </p:nvPr>
        </p:nvSpPr>
        <p:spPr>
          <a:xfrm>
            <a:off x="457200" y="3344159"/>
            <a:ext cx="7924800" cy="3505200"/>
          </a:xfrm>
        </p:spPr>
        <p:txBody>
          <a:bodyPr>
            <a:normAutofit/>
          </a:bodyPr>
          <a:lstStyle/>
          <a:p>
            <a:pPr marL="971550" lvl="1" indent="-514350" algn="l">
              <a:buFont typeface="+mj-lt"/>
              <a:buAutoNum type="alphaUcPeriod"/>
            </a:pPr>
            <a:r>
              <a:rPr lang="en-US" dirty="0" smtClean="0">
                <a:solidFill>
                  <a:schemeClr val="tx1"/>
                </a:solidFill>
              </a:rPr>
              <a:t>0.4</a:t>
            </a:r>
          </a:p>
          <a:p>
            <a:pPr marL="971550" lvl="1" indent="-514350" algn="l">
              <a:buFont typeface="+mj-lt"/>
              <a:buAutoNum type="alphaUcPeriod"/>
            </a:pPr>
            <a:r>
              <a:rPr lang="en-US" dirty="0" smtClean="0">
                <a:solidFill>
                  <a:schemeClr val="tx1"/>
                </a:solidFill>
              </a:rPr>
              <a:t>0.5</a:t>
            </a:r>
          </a:p>
          <a:p>
            <a:pPr marL="971550" lvl="1" indent="-514350" algn="l">
              <a:buFont typeface="+mj-lt"/>
              <a:buAutoNum type="alphaUcPeriod"/>
            </a:pPr>
            <a:r>
              <a:rPr lang="en-US" dirty="0" smtClean="0">
                <a:solidFill>
                  <a:schemeClr val="tx1"/>
                </a:solidFill>
              </a:rPr>
              <a:t>0.6</a:t>
            </a:r>
          </a:p>
          <a:p>
            <a:pPr marL="971550" lvl="1" indent="-514350" algn="l">
              <a:buFont typeface="+mj-lt"/>
              <a:buAutoNum type="alphaUcPeriod"/>
            </a:pPr>
            <a:r>
              <a:rPr lang="en-US" dirty="0" smtClean="0">
                <a:solidFill>
                  <a:schemeClr val="tx1"/>
                </a:solidFill>
              </a:rPr>
              <a:t>0.3</a:t>
            </a:r>
          </a:p>
          <a:p>
            <a:pPr marL="971550" lvl="1" indent="-514350" algn="l">
              <a:buFont typeface="+mj-lt"/>
              <a:buAutoNum type="alphaUcPeriod"/>
            </a:pPr>
            <a:r>
              <a:rPr lang="en-US" dirty="0" smtClean="0">
                <a:solidFill>
                  <a:schemeClr val="tx1"/>
                </a:solidFill>
              </a:rPr>
              <a:t>0.2</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20600805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8534400" cy="3429000"/>
          </a:xfrm>
        </p:spPr>
        <p:txBody>
          <a:bodyPr>
            <a:normAutofit fontScale="90000"/>
          </a:bodyPr>
          <a:lstStyle/>
          <a:p>
            <a:pPr algn="l"/>
            <a:r>
              <a:rPr lang="en-US" sz="3600" dirty="0" smtClean="0"/>
              <a:t>Anita ha a 40% chance of receiving an A in statistics, a 60% chance of receiving an A in physics, and an 86% chance of receiving an A in either statistics or physics.  Find the probability that she does not receive an A in either statistics or physics.</a:t>
            </a:r>
            <a:r>
              <a:rPr lang="en-US" dirty="0"/>
              <a:t/>
            </a:r>
            <a:br>
              <a:rPr lang="en-US" dirty="0"/>
            </a:br>
            <a:endParaRPr lang="en-US" dirty="0"/>
          </a:p>
        </p:txBody>
      </p:sp>
      <p:sp>
        <p:nvSpPr>
          <p:cNvPr id="3" name="Subtitle 2"/>
          <p:cNvSpPr>
            <a:spLocks noGrp="1"/>
          </p:cNvSpPr>
          <p:nvPr>
            <p:ph type="subTitle" idx="1"/>
          </p:nvPr>
        </p:nvSpPr>
        <p:spPr>
          <a:xfrm>
            <a:off x="457200" y="3344159"/>
            <a:ext cx="7924800" cy="3505200"/>
          </a:xfrm>
        </p:spPr>
        <p:txBody>
          <a:bodyPr>
            <a:normAutofit/>
          </a:bodyPr>
          <a:lstStyle/>
          <a:p>
            <a:pPr marL="971550" lvl="1" indent="-514350" algn="l">
              <a:buFont typeface="+mj-lt"/>
              <a:buAutoNum type="alphaUcPeriod"/>
            </a:pPr>
            <a:r>
              <a:rPr lang="en-US" dirty="0" smtClean="0">
                <a:solidFill>
                  <a:schemeClr val="tx1"/>
                </a:solidFill>
              </a:rPr>
              <a:t>0.4</a:t>
            </a:r>
          </a:p>
          <a:p>
            <a:pPr marL="971550" lvl="1" indent="-514350" algn="l">
              <a:buFont typeface="+mj-lt"/>
              <a:buAutoNum type="alphaUcPeriod"/>
            </a:pPr>
            <a:r>
              <a:rPr lang="en-US" dirty="0" smtClean="0">
                <a:solidFill>
                  <a:schemeClr val="tx1"/>
                </a:solidFill>
              </a:rPr>
              <a:t>0.6</a:t>
            </a:r>
          </a:p>
          <a:p>
            <a:pPr marL="971550" lvl="1" indent="-514350" algn="l">
              <a:buFont typeface="+mj-lt"/>
              <a:buAutoNum type="alphaUcPeriod"/>
            </a:pPr>
            <a:r>
              <a:rPr lang="en-US" dirty="0" smtClean="0">
                <a:solidFill>
                  <a:schemeClr val="tx1"/>
                </a:solidFill>
              </a:rPr>
              <a:t>1.86</a:t>
            </a:r>
          </a:p>
          <a:p>
            <a:pPr marL="971550" lvl="1" indent="-514350" algn="l">
              <a:buFont typeface="+mj-lt"/>
              <a:buAutoNum type="alphaUcPeriod"/>
            </a:pPr>
            <a:r>
              <a:rPr lang="en-US" dirty="0" smtClean="0">
                <a:solidFill>
                  <a:schemeClr val="tx1"/>
                </a:solidFill>
              </a:rPr>
              <a:t>0.14</a:t>
            </a:r>
          </a:p>
          <a:p>
            <a:pPr marL="971550" lvl="1" indent="-514350" algn="l">
              <a:buFont typeface="+mj-lt"/>
              <a:buAutoNum type="alphaUcPeriod"/>
            </a:pPr>
            <a:r>
              <a:rPr lang="en-US" dirty="0" smtClean="0">
                <a:solidFill>
                  <a:schemeClr val="tx1"/>
                </a:solidFill>
              </a:rPr>
              <a:t>0.46</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13269987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8534400" cy="3429000"/>
          </a:xfrm>
        </p:spPr>
        <p:txBody>
          <a:bodyPr>
            <a:normAutofit fontScale="90000"/>
          </a:bodyPr>
          <a:lstStyle/>
          <a:p>
            <a:pPr algn="l"/>
            <a:r>
              <a:rPr lang="en-US" sz="3600" dirty="0" smtClean="0"/>
              <a:t>Anita ha a 40% chance of receiving an A in statistics, a 60% chance of receiving an A in physics, and an 86% chance of receiving an A in either statistics or physics.  Find the probability that she receives an A in both statistics and physics.</a:t>
            </a:r>
            <a:r>
              <a:rPr lang="en-US" dirty="0"/>
              <a:t/>
            </a:r>
            <a:br>
              <a:rPr lang="en-US" dirty="0"/>
            </a:br>
            <a:endParaRPr lang="en-US" dirty="0"/>
          </a:p>
        </p:txBody>
      </p:sp>
      <p:sp>
        <p:nvSpPr>
          <p:cNvPr id="3" name="Subtitle 2"/>
          <p:cNvSpPr>
            <a:spLocks noGrp="1"/>
          </p:cNvSpPr>
          <p:nvPr>
            <p:ph type="subTitle" idx="1"/>
          </p:nvPr>
        </p:nvSpPr>
        <p:spPr>
          <a:xfrm>
            <a:off x="457200" y="3344159"/>
            <a:ext cx="7924800" cy="3505200"/>
          </a:xfrm>
        </p:spPr>
        <p:txBody>
          <a:bodyPr>
            <a:normAutofit/>
          </a:bodyPr>
          <a:lstStyle/>
          <a:p>
            <a:pPr marL="971550" lvl="1" indent="-514350" algn="l">
              <a:buFont typeface="+mj-lt"/>
              <a:buAutoNum type="alphaUcPeriod"/>
            </a:pPr>
            <a:r>
              <a:rPr lang="en-US" dirty="0" smtClean="0">
                <a:solidFill>
                  <a:schemeClr val="tx1"/>
                </a:solidFill>
              </a:rPr>
              <a:t>0.4</a:t>
            </a:r>
          </a:p>
          <a:p>
            <a:pPr marL="971550" lvl="1" indent="-514350" algn="l">
              <a:buFont typeface="+mj-lt"/>
              <a:buAutoNum type="alphaUcPeriod"/>
            </a:pPr>
            <a:r>
              <a:rPr lang="en-US" dirty="0" smtClean="0">
                <a:solidFill>
                  <a:schemeClr val="tx1"/>
                </a:solidFill>
              </a:rPr>
              <a:t>0.6</a:t>
            </a:r>
          </a:p>
          <a:p>
            <a:pPr marL="971550" lvl="1" indent="-514350" algn="l">
              <a:buFont typeface="+mj-lt"/>
              <a:buAutoNum type="alphaUcPeriod"/>
            </a:pPr>
            <a:r>
              <a:rPr lang="en-US" dirty="0" smtClean="0">
                <a:solidFill>
                  <a:schemeClr val="tx1"/>
                </a:solidFill>
              </a:rPr>
              <a:t>1.86</a:t>
            </a:r>
          </a:p>
          <a:p>
            <a:pPr marL="971550" lvl="1" indent="-514350" algn="l">
              <a:buFont typeface="+mj-lt"/>
              <a:buAutoNum type="alphaUcPeriod"/>
            </a:pPr>
            <a:r>
              <a:rPr lang="en-US" dirty="0" smtClean="0">
                <a:solidFill>
                  <a:schemeClr val="tx1"/>
                </a:solidFill>
              </a:rPr>
              <a:t>0.14</a:t>
            </a:r>
          </a:p>
          <a:p>
            <a:pPr marL="971550" lvl="1" indent="-514350" algn="l">
              <a:buFont typeface="+mj-lt"/>
              <a:buAutoNum type="alphaUcPeriod"/>
            </a:pPr>
            <a:r>
              <a:rPr lang="en-US" dirty="0" smtClean="0">
                <a:solidFill>
                  <a:schemeClr val="tx1"/>
                </a:solidFill>
              </a:rPr>
              <a:t>0.46</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13346770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344159"/>
            <a:ext cx="7924800" cy="3505200"/>
          </a:xfrm>
        </p:spPr>
        <p:txBody>
          <a:bodyPr>
            <a:normAutofit/>
          </a:bodyPr>
          <a:lstStyle/>
          <a:p>
            <a:pPr marL="971550" lvl="1" indent="-514350" algn="l">
              <a:buFont typeface="+mj-lt"/>
              <a:buAutoNum type="alphaUcPeriod"/>
            </a:pPr>
            <a:r>
              <a:rPr lang="en-US" dirty="0" smtClean="0">
                <a:solidFill>
                  <a:schemeClr val="tx1"/>
                </a:solidFill>
              </a:rPr>
              <a:t>64</a:t>
            </a:r>
          </a:p>
          <a:p>
            <a:pPr marL="971550" lvl="1" indent="-514350" algn="l">
              <a:buFont typeface="+mj-lt"/>
              <a:buAutoNum type="alphaUcPeriod"/>
            </a:pPr>
            <a:r>
              <a:rPr lang="en-US" dirty="0" smtClean="0">
                <a:solidFill>
                  <a:schemeClr val="tx1"/>
                </a:solidFill>
              </a:rPr>
              <a:t>37</a:t>
            </a:r>
          </a:p>
          <a:p>
            <a:pPr marL="971550" lvl="1" indent="-514350" algn="l">
              <a:buFont typeface="+mj-lt"/>
              <a:buAutoNum type="alphaUcPeriod"/>
            </a:pPr>
            <a:r>
              <a:rPr lang="en-US" dirty="0" smtClean="0">
                <a:solidFill>
                  <a:schemeClr val="tx1"/>
                </a:solidFill>
              </a:rPr>
              <a:t>27</a:t>
            </a:r>
          </a:p>
          <a:p>
            <a:pPr marL="971550" lvl="1" indent="-514350" algn="l">
              <a:buFont typeface="+mj-lt"/>
              <a:buAutoNum type="alphaUcPeriod"/>
            </a:pPr>
            <a:r>
              <a:rPr lang="en-US" dirty="0" smtClean="0">
                <a:solidFill>
                  <a:schemeClr val="tx1"/>
                </a:solidFill>
              </a:rPr>
              <a:t>35</a:t>
            </a:r>
          </a:p>
          <a:p>
            <a:pPr marL="971550" lvl="1" indent="-514350" algn="l">
              <a:buFont typeface="+mj-lt"/>
              <a:buAutoNum type="alphaUcPeriod"/>
            </a:pPr>
            <a:r>
              <a:rPr lang="en-US" dirty="0" smtClean="0">
                <a:solidFill>
                  <a:schemeClr val="tx1"/>
                </a:solidFill>
              </a:rPr>
              <a:t>29</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448417540"/>
              </p:ext>
            </p:extLst>
          </p:nvPr>
        </p:nvGraphicFramePr>
        <p:xfrm>
          <a:off x="5791200" y="3352800"/>
          <a:ext cx="2666999" cy="2514600"/>
        </p:xfrm>
        <a:graphic>
          <a:graphicData uri="http://schemas.openxmlformats.org/drawingml/2006/table">
            <a:tbl>
              <a:tblPr>
                <a:tableStyleId>{5C22544A-7EE6-4342-B048-85BDC9FD1C3A}</a:tableStyleId>
              </a:tblPr>
              <a:tblGrid>
                <a:gridCol w="848591"/>
                <a:gridCol w="1060738"/>
                <a:gridCol w="757670"/>
              </a:tblGrid>
              <a:tr h="838200">
                <a:tc>
                  <a:txBody>
                    <a:bodyPr/>
                    <a:lstStyle/>
                    <a:p>
                      <a:pPr marL="0" marR="0">
                        <a:spcBef>
                          <a:spcPts val="0"/>
                        </a:spcBef>
                        <a:spcAft>
                          <a:spcPts val="0"/>
                        </a:spcAft>
                      </a:pPr>
                      <a:r>
                        <a:rPr lang="en-US" sz="2000" dirty="0">
                          <a:effectLst/>
                        </a:rPr>
                        <a:t> </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Female</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Male</a:t>
                      </a:r>
                      <a:endParaRPr lang="en-US" sz="2000">
                        <a:effectLst/>
                        <a:latin typeface="Times New Roman"/>
                        <a:ea typeface="Times New Roman"/>
                      </a:endParaRPr>
                    </a:p>
                  </a:txBody>
                  <a:tcPr marL="68580" marR="68580" marT="0" marB="0"/>
                </a:tc>
              </a:tr>
              <a:tr h="838200">
                <a:tc>
                  <a:txBody>
                    <a:bodyPr/>
                    <a:lstStyle/>
                    <a:p>
                      <a:pPr marL="0" marR="0">
                        <a:spcBef>
                          <a:spcPts val="0"/>
                        </a:spcBef>
                        <a:spcAft>
                          <a:spcPts val="0"/>
                        </a:spcAft>
                      </a:pPr>
                      <a:r>
                        <a:rPr lang="en-US" sz="2000" dirty="0">
                          <a:effectLst/>
                        </a:rPr>
                        <a:t>High</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rPr>
                        <a:t>17</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20</a:t>
                      </a:r>
                      <a:endParaRPr lang="en-US" sz="2000">
                        <a:effectLst/>
                        <a:latin typeface="Times New Roman"/>
                        <a:ea typeface="Times New Roman"/>
                      </a:endParaRPr>
                    </a:p>
                  </a:txBody>
                  <a:tcPr marL="68580" marR="68580" marT="0" marB="0"/>
                </a:tc>
              </a:tr>
              <a:tr h="838200">
                <a:tc>
                  <a:txBody>
                    <a:bodyPr/>
                    <a:lstStyle/>
                    <a:p>
                      <a:pPr marL="0" marR="0">
                        <a:spcBef>
                          <a:spcPts val="0"/>
                        </a:spcBef>
                        <a:spcAft>
                          <a:spcPts val="0"/>
                        </a:spcAft>
                      </a:pPr>
                      <a:r>
                        <a:rPr lang="en-US" sz="2000">
                          <a:effectLst/>
                        </a:rPr>
                        <a:t>Low</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18</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rPr>
                        <a:t>9</a:t>
                      </a:r>
                      <a:endParaRPr lang="en-US" sz="2000" dirty="0">
                        <a:effectLst/>
                        <a:latin typeface="Times New Roman"/>
                        <a:ea typeface="Times New Roman"/>
                      </a:endParaRPr>
                    </a:p>
                  </a:txBody>
                  <a:tcPr marL="68580" marR="68580" marT="0" marB="0"/>
                </a:tc>
              </a:tr>
            </a:tbl>
          </a:graphicData>
        </a:graphic>
      </p:graphicFrame>
      <p:sp>
        <p:nvSpPr>
          <p:cNvPr id="7" name="Rectangle 2"/>
          <p:cNvSpPr>
            <a:spLocks noChangeArrowheads="1"/>
          </p:cNvSpPr>
          <p:nvPr/>
        </p:nvSpPr>
        <p:spPr bwMode="auto">
          <a:xfrm>
            <a:off x="304800" y="527209"/>
            <a:ext cx="8382000"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 anthropologist working with a horticultural group notices that when the community shares the meat of a large animal, the hunter gives as a present the head of the animal to somebody of his choice.  Both males and females of high and low status receive the present.  The anthropologist records the following data set.  What is the total number of heads given away in this data set?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840046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344159"/>
            <a:ext cx="7924800" cy="3505200"/>
          </a:xfrm>
        </p:spPr>
        <p:txBody>
          <a:bodyPr>
            <a:normAutofit/>
          </a:bodyPr>
          <a:lstStyle/>
          <a:p>
            <a:pPr marL="971550" lvl="1" indent="-514350" algn="l">
              <a:buFont typeface="+mj-lt"/>
              <a:buAutoNum type="alphaUcPeriod"/>
            </a:pPr>
            <a:r>
              <a:rPr lang="en-US" dirty="0" smtClean="0">
                <a:solidFill>
                  <a:schemeClr val="tx1"/>
                </a:solidFill>
              </a:rPr>
              <a:t>0.4063</a:t>
            </a:r>
          </a:p>
          <a:p>
            <a:pPr marL="971550" lvl="1" indent="-514350" algn="l">
              <a:buFont typeface="+mj-lt"/>
              <a:buAutoNum type="alphaUcPeriod"/>
            </a:pPr>
            <a:r>
              <a:rPr lang="en-US" dirty="0" smtClean="0">
                <a:solidFill>
                  <a:schemeClr val="tx1"/>
                </a:solidFill>
              </a:rPr>
              <a:t>0.5469</a:t>
            </a:r>
          </a:p>
          <a:p>
            <a:pPr marL="971550" lvl="1" indent="-514350" algn="l">
              <a:buFont typeface="+mj-lt"/>
              <a:buAutoNum type="alphaUcPeriod"/>
            </a:pPr>
            <a:r>
              <a:rPr lang="en-US" dirty="0" smtClean="0">
                <a:solidFill>
                  <a:schemeClr val="tx1"/>
                </a:solidFill>
              </a:rPr>
              <a:t>0.5781</a:t>
            </a:r>
          </a:p>
          <a:p>
            <a:pPr marL="971550" lvl="1" indent="-514350" algn="l">
              <a:buFont typeface="+mj-lt"/>
              <a:buAutoNum type="alphaUcPeriod"/>
            </a:pPr>
            <a:r>
              <a:rPr lang="en-US" dirty="0" smtClean="0">
                <a:solidFill>
                  <a:schemeClr val="tx1"/>
                </a:solidFill>
              </a:rPr>
              <a:t>0.4531</a:t>
            </a:r>
          </a:p>
          <a:p>
            <a:pPr marL="971550" lvl="1" indent="-514350" algn="l">
              <a:buFont typeface="+mj-lt"/>
              <a:buAutoNum type="alphaUcPeriod"/>
            </a:pPr>
            <a:r>
              <a:rPr lang="en-US" dirty="0" smtClean="0">
                <a:solidFill>
                  <a:schemeClr val="tx1"/>
                </a:solidFill>
              </a:rPr>
              <a:t>0.4219</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4276566744"/>
              </p:ext>
            </p:extLst>
          </p:nvPr>
        </p:nvGraphicFramePr>
        <p:xfrm>
          <a:off x="5791200" y="3352800"/>
          <a:ext cx="2666999" cy="2514600"/>
        </p:xfrm>
        <a:graphic>
          <a:graphicData uri="http://schemas.openxmlformats.org/drawingml/2006/table">
            <a:tbl>
              <a:tblPr>
                <a:tableStyleId>{5C22544A-7EE6-4342-B048-85BDC9FD1C3A}</a:tableStyleId>
              </a:tblPr>
              <a:tblGrid>
                <a:gridCol w="848591"/>
                <a:gridCol w="1060738"/>
                <a:gridCol w="757670"/>
              </a:tblGrid>
              <a:tr h="838200">
                <a:tc>
                  <a:txBody>
                    <a:bodyPr/>
                    <a:lstStyle/>
                    <a:p>
                      <a:pPr marL="0" marR="0">
                        <a:spcBef>
                          <a:spcPts val="0"/>
                        </a:spcBef>
                        <a:spcAft>
                          <a:spcPts val="0"/>
                        </a:spcAft>
                      </a:pPr>
                      <a:r>
                        <a:rPr lang="en-US" sz="2000" dirty="0">
                          <a:effectLst/>
                        </a:rPr>
                        <a:t> </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Female</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Male</a:t>
                      </a:r>
                      <a:endParaRPr lang="en-US" sz="2000">
                        <a:effectLst/>
                        <a:latin typeface="Times New Roman"/>
                        <a:ea typeface="Times New Roman"/>
                      </a:endParaRPr>
                    </a:p>
                  </a:txBody>
                  <a:tcPr marL="68580" marR="68580" marT="0" marB="0"/>
                </a:tc>
              </a:tr>
              <a:tr h="838200">
                <a:tc>
                  <a:txBody>
                    <a:bodyPr/>
                    <a:lstStyle/>
                    <a:p>
                      <a:pPr marL="0" marR="0">
                        <a:spcBef>
                          <a:spcPts val="0"/>
                        </a:spcBef>
                        <a:spcAft>
                          <a:spcPts val="0"/>
                        </a:spcAft>
                      </a:pPr>
                      <a:r>
                        <a:rPr lang="en-US" sz="2000" dirty="0">
                          <a:effectLst/>
                        </a:rPr>
                        <a:t>High</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rPr>
                        <a:t>17</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20</a:t>
                      </a:r>
                      <a:endParaRPr lang="en-US" sz="2000">
                        <a:effectLst/>
                        <a:latin typeface="Times New Roman"/>
                        <a:ea typeface="Times New Roman"/>
                      </a:endParaRPr>
                    </a:p>
                  </a:txBody>
                  <a:tcPr marL="68580" marR="68580" marT="0" marB="0"/>
                </a:tc>
              </a:tr>
              <a:tr h="838200">
                <a:tc>
                  <a:txBody>
                    <a:bodyPr/>
                    <a:lstStyle/>
                    <a:p>
                      <a:pPr marL="0" marR="0">
                        <a:spcBef>
                          <a:spcPts val="0"/>
                        </a:spcBef>
                        <a:spcAft>
                          <a:spcPts val="0"/>
                        </a:spcAft>
                      </a:pPr>
                      <a:r>
                        <a:rPr lang="en-US" sz="2000">
                          <a:effectLst/>
                        </a:rPr>
                        <a:t>Low</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18</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rPr>
                        <a:t>9</a:t>
                      </a:r>
                      <a:endParaRPr lang="en-US" sz="2000" dirty="0">
                        <a:effectLst/>
                        <a:latin typeface="Times New Roman"/>
                        <a:ea typeface="Times New Roman"/>
                      </a:endParaRPr>
                    </a:p>
                  </a:txBody>
                  <a:tcPr marL="68580" marR="68580" marT="0" marB="0"/>
                </a:tc>
              </a:tr>
            </a:tbl>
          </a:graphicData>
        </a:graphic>
      </p:graphicFrame>
      <p:sp>
        <p:nvSpPr>
          <p:cNvPr id="7" name="Rectangle 2"/>
          <p:cNvSpPr>
            <a:spLocks noChangeArrowheads="1"/>
          </p:cNvSpPr>
          <p:nvPr/>
        </p:nvSpPr>
        <p:spPr bwMode="auto">
          <a:xfrm>
            <a:off x="304800" y="527210"/>
            <a:ext cx="8382000"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 anthropologist working with a horticultural group notices that when the community shares the meat of a large animal, the hunter gives as a present the head of the animal to somebody of his choice.  Both males and females of high and low status receive the present.  The anthropologist records the following data set. </a:t>
            </a:r>
            <a:r>
              <a:rPr lang="en-US" sz="2400" dirty="0">
                <a:latin typeface="Arial" pitchFamily="34" charset="0"/>
                <a:cs typeface="Arial" pitchFamily="34" charset="0"/>
              </a:rPr>
              <a:t>What is the proportion of female community members that receive a head?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94743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8305800" cy="2438400"/>
          </a:xfrm>
        </p:spPr>
        <p:txBody>
          <a:bodyPr>
            <a:normAutofit fontScale="90000"/>
          </a:bodyPr>
          <a:lstStyle/>
          <a:p>
            <a:pPr algn="l"/>
            <a:r>
              <a:rPr lang="en-US" dirty="0" smtClean="0"/>
              <a:t>Event: Collection of one or more outcomes.  Deal out one card from a 52 card deck.  Which of the following is not an event?</a:t>
            </a:r>
            <a:r>
              <a:rPr lang="en-US" dirty="0"/>
              <a:t/>
            </a:r>
            <a:br>
              <a:rPr lang="en-US" dirty="0"/>
            </a:br>
            <a:endParaRPr lang="en-US" dirty="0"/>
          </a:p>
        </p:txBody>
      </p:sp>
      <p:sp>
        <p:nvSpPr>
          <p:cNvPr id="3" name="Subtitle 2"/>
          <p:cNvSpPr>
            <a:spLocks noGrp="1"/>
          </p:cNvSpPr>
          <p:nvPr>
            <p:ph type="subTitle" idx="1"/>
          </p:nvPr>
        </p:nvSpPr>
        <p:spPr>
          <a:xfrm>
            <a:off x="685800" y="2819400"/>
            <a:ext cx="7924800" cy="3505200"/>
          </a:xfrm>
        </p:spPr>
        <p:txBody>
          <a:bodyPr>
            <a:normAutofit/>
          </a:bodyPr>
          <a:lstStyle/>
          <a:p>
            <a:pPr marL="971550" lvl="1" indent="-514350" algn="l">
              <a:buFont typeface="+mj-lt"/>
              <a:buAutoNum type="alphaUcPeriod"/>
            </a:pPr>
            <a:r>
              <a:rPr lang="en-US" dirty="0" smtClean="0">
                <a:solidFill>
                  <a:schemeClr val="tx1"/>
                </a:solidFill>
              </a:rPr>
              <a:t>Deal an ace</a:t>
            </a:r>
          </a:p>
          <a:p>
            <a:pPr marL="971550" lvl="1" indent="-514350" algn="l">
              <a:buFont typeface="+mj-lt"/>
              <a:buAutoNum type="alphaUcPeriod"/>
            </a:pPr>
            <a:r>
              <a:rPr lang="en-US" dirty="0" smtClean="0">
                <a:solidFill>
                  <a:schemeClr val="tx1"/>
                </a:solidFill>
              </a:rPr>
              <a:t>Deal a club</a:t>
            </a:r>
          </a:p>
          <a:p>
            <a:pPr marL="971550" lvl="1" indent="-514350" algn="l">
              <a:buFont typeface="+mj-lt"/>
              <a:buAutoNum type="alphaUcPeriod"/>
            </a:pPr>
            <a:r>
              <a:rPr lang="en-US" dirty="0" smtClean="0">
                <a:solidFill>
                  <a:schemeClr val="tx1"/>
                </a:solidFill>
              </a:rPr>
              <a:t>Deal a prime number</a:t>
            </a:r>
          </a:p>
          <a:p>
            <a:pPr marL="971550" lvl="1" indent="-514350" algn="l">
              <a:buFont typeface="+mj-lt"/>
              <a:buAutoNum type="alphaUcPeriod"/>
            </a:pPr>
            <a:r>
              <a:rPr lang="en-US" dirty="0" smtClean="0">
                <a:solidFill>
                  <a:schemeClr val="tx1"/>
                </a:solidFill>
              </a:rPr>
              <a:t>Deal a full house</a:t>
            </a:r>
          </a:p>
          <a:p>
            <a:pPr marL="971550" lvl="1" indent="-514350" algn="l">
              <a:buFont typeface="+mj-lt"/>
              <a:buAutoNum type="alphaUcPeriod"/>
            </a:pPr>
            <a:r>
              <a:rPr lang="en-US" dirty="0" smtClean="0">
                <a:solidFill>
                  <a:schemeClr val="tx1"/>
                </a:solidFill>
              </a:rPr>
              <a:t>Deal a face card</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143960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344159"/>
            <a:ext cx="7924800" cy="3505200"/>
          </a:xfrm>
        </p:spPr>
        <p:txBody>
          <a:bodyPr>
            <a:normAutofit/>
          </a:bodyPr>
          <a:lstStyle/>
          <a:p>
            <a:pPr marL="971550" lvl="1" indent="-514350" algn="l">
              <a:buFont typeface="+mj-lt"/>
              <a:buAutoNum type="alphaUcPeriod"/>
            </a:pPr>
            <a:r>
              <a:rPr lang="en-US" dirty="0" smtClean="0">
                <a:solidFill>
                  <a:schemeClr val="tx1"/>
                </a:solidFill>
              </a:rPr>
              <a:t>0.6667</a:t>
            </a:r>
          </a:p>
          <a:p>
            <a:pPr marL="971550" lvl="1" indent="-514350" algn="l">
              <a:buFont typeface="+mj-lt"/>
              <a:buAutoNum type="alphaUcPeriod"/>
            </a:pPr>
            <a:r>
              <a:rPr lang="en-US" dirty="0" smtClean="0">
                <a:solidFill>
                  <a:schemeClr val="tx1"/>
                </a:solidFill>
              </a:rPr>
              <a:t>0.5469</a:t>
            </a:r>
          </a:p>
          <a:p>
            <a:pPr marL="971550" lvl="1" indent="-514350" algn="l">
              <a:buFont typeface="+mj-lt"/>
              <a:buAutoNum type="alphaUcPeriod"/>
            </a:pPr>
            <a:r>
              <a:rPr lang="en-US" dirty="0" smtClean="0">
                <a:solidFill>
                  <a:schemeClr val="tx1"/>
                </a:solidFill>
              </a:rPr>
              <a:t>0.5781</a:t>
            </a:r>
          </a:p>
          <a:p>
            <a:pPr marL="971550" lvl="1" indent="-514350" algn="l">
              <a:buFont typeface="+mj-lt"/>
              <a:buAutoNum type="alphaUcPeriod"/>
            </a:pPr>
            <a:r>
              <a:rPr lang="en-US" dirty="0" smtClean="0">
                <a:solidFill>
                  <a:schemeClr val="tx1"/>
                </a:solidFill>
              </a:rPr>
              <a:t>0.4531</a:t>
            </a:r>
          </a:p>
          <a:p>
            <a:pPr marL="971550" lvl="1" indent="-514350" algn="l">
              <a:buFont typeface="+mj-lt"/>
              <a:buAutoNum type="alphaUcPeriod"/>
            </a:pPr>
            <a:r>
              <a:rPr lang="en-US" dirty="0" smtClean="0">
                <a:solidFill>
                  <a:schemeClr val="tx1"/>
                </a:solidFill>
              </a:rPr>
              <a:t>0.4219</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675541476"/>
              </p:ext>
            </p:extLst>
          </p:nvPr>
        </p:nvGraphicFramePr>
        <p:xfrm>
          <a:off x="5791200" y="3352800"/>
          <a:ext cx="2666999" cy="2514600"/>
        </p:xfrm>
        <a:graphic>
          <a:graphicData uri="http://schemas.openxmlformats.org/drawingml/2006/table">
            <a:tbl>
              <a:tblPr>
                <a:tableStyleId>{5C22544A-7EE6-4342-B048-85BDC9FD1C3A}</a:tableStyleId>
              </a:tblPr>
              <a:tblGrid>
                <a:gridCol w="848591"/>
                <a:gridCol w="1060738"/>
                <a:gridCol w="757670"/>
              </a:tblGrid>
              <a:tr h="838200">
                <a:tc>
                  <a:txBody>
                    <a:bodyPr/>
                    <a:lstStyle/>
                    <a:p>
                      <a:pPr marL="0" marR="0">
                        <a:spcBef>
                          <a:spcPts val="0"/>
                        </a:spcBef>
                        <a:spcAft>
                          <a:spcPts val="0"/>
                        </a:spcAft>
                      </a:pPr>
                      <a:r>
                        <a:rPr lang="en-US" sz="2000" dirty="0">
                          <a:effectLst/>
                        </a:rPr>
                        <a:t> </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Female</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Male</a:t>
                      </a:r>
                      <a:endParaRPr lang="en-US" sz="2000">
                        <a:effectLst/>
                        <a:latin typeface="Times New Roman"/>
                        <a:ea typeface="Times New Roman"/>
                      </a:endParaRPr>
                    </a:p>
                  </a:txBody>
                  <a:tcPr marL="68580" marR="68580" marT="0" marB="0"/>
                </a:tc>
              </a:tr>
              <a:tr h="838200">
                <a:tc>
                  <a:txBody>
                    <a:bodyPr/>
                    <a:lstStyle/>
                    <a:p>
                      <a:pPr marL="0" marR="0">
                        <a:spcBef>
                          <a:spcPts val="0"/>
                        </a:spcBef>
                        <a:spcAft>
                          <a:spcPts val="0"/>
                        </a:spcAft>
                      </a:pPr>
                      <a:r>
                        <a:rPr lang="en-US" sz="2000" dirty="0">
                          <a:effectLst/>
                        </a:rPr>
                        <a:t>High</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rPr>
                        <a:t>17</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20</a:t>
                      </a:r>
                      <a:endParaRPr lang="en-US" sz="2000">
                        <a:effectLst/>
                        <a:latin typeface="Times New Roman"/>
                        <a:ea typeface="Times New Roman"/>
                      </a:endParaRPr>
                    </a:p>
                  </a:txBody>
                  <a:tcPr marL="68580" marR="68580" marT="0" marB="0"/>
                </a:tc>
              </a:tr>
              <a:tr h="838200">
                <a:tc>
                  <a:txBody>
                    <a:bodyPr/>
                    <a:lstStyle/>
                    <a:p>
                      <a:pPr marL="0" marR="0">
                        <a:spcBef>
                          <a:spcPts val="0"/>
                        </a:spcBef>
                        <a:spcAft>
                          <a:spcPts val="0"/>
                        </a:spcAft>
                      </a:pPr>
                      <a:r>
                        <a:rPr lang="en-US" sz="2000">
                          <a:effectLst/>
                        </a:rPr>
                        <a:t>Low</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18</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rPr>
                        <a:t>9</a:t>
                      </a:r>
                      <a:endParaRPr lang="en-US" sz="2000" dirty="0">
                        <a:effectLst/>
                        <a:latin typeface="Times New Roman"/>
                        <a:ea typeface="Times New Roman"/>
                      </a:endParaRPr>
                    </a:p>
                  </a:txBody>
                  <a:tcPr marL="68580" marR="68580" marT="0" marB="0"/>
                </a:tc>
              </a:tr>
            </a:tbl>
          </a:graphicData>
        </a:graphic>
      </p:graphicFrame>
      <p:sp>
        <p:nvSpPr>
          <p:cNvPr id="7" name="Rectangle 2"/>
          <p:cNvSpPr>
            <a:spLocks noChangeArrowheads="1"/>
          </p:cNvSpPr>
          <p:nvPr/>
        </p:nvSpPr>
        <p:spPr bwMode="auto">
          <a:xfrm>
            <a:off x="304800" y="342545"/>
            <a:ext cx="8382000"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 anthropologist working with a horticultural group notices that when the community shares the meat of a large animal, the hunter gives as a present the head of the animal to somebody of his choice.  Both males and females of high and low status receive the present.  The anthropologist records the following data set. </a:t>
            </a:r>
            <a:r>
              <a:rPr lang="en-US" sz="2400" dirty="0">
                <a:latin typeface="Arial" pitchFamily="34" charset="0"/>
                <a:cs typeface="Arial" pitchFamily="34" charset="0"/>
              </a:rPr>
              <a:t>Given that a community member has low status, what proportion of females receive a head?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626177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344159"/>
            <a:ext cx="7924800" cy="3505200"/>
          </a:xfrm>
        </p:spPr>
        <p:txBody>
          <a:bodyPr>
            <a:normAutofit/>
          </a:bodyPr>
          <a:lstStyle/>
          <a:p>
            <a:pPr marL="971550" lvl="1" indent="-514350" algn="l">
              <a:buFont typeface="+mj-lt"/>
              <a:buAutoNum type="alphaUcPeriod"/>
            </a:pPr>
            <a:r>
              <a:rPr lang="en-US" dirty="0" smtClean="0">
                <a:solidFill>
                  <a:schemeClr val="tx1"/>
                </a:solidFill>
              </a:rPr>
              <a:t>0.6667</a:t>
            </a:r>
          </a:p>
          <a:p>
            <a:pPr marL="971550" lvl="1" indent="-514350" algn="l">
              <a:buFont typeface="+mj-lt"/>
              <a:buAutoNum type="alphaUcPeriod"/>
            </a:pPr>
            <a:r>
              <a:rPr lang="en-US" dirty="0" smtClean="0">
                <a:solidFill>
                  <a:schemeClr val="tx1"/>
                </a:solidFill>
              </a:rPr>
              <a:t>0.5469</a:t>
            </a:r>
          </a:p>
          <a:p>
            <a:pPr marL="971550" lvl="1" indent="-514350" algn="l">
              <a:buFont typeface="+mj-lt"/>
              <a:buAutoNum type="alphaUcPeriod"/>
            </a:pPr>
            <a:r>
              <a:rPr lang="en-US" dirty="0" smtClean="0">
                <a:solidFill>
                  <a:schemeClr val="tx1"/>
                </a:solidFill>
              </a:rPr>
              <a:t>0.5781</a:t>
            </a:r>
          </a:p>
          <a:p>
            <a:pPr marL="971550" lvl="1" indent="-514350" algn="l">
              <a:buFont typeface="+mj-lt"/>
              <a:buAutoNum type="alphaUcPeriod"/>
            </a:pPr>
            <a:r>
              <a:rPr lang="en-US" dirty="0" smtClean="0">
                <a:solidFill>
                  <a:schemeClr val="tx1"/>
                </a:solidFill>
              </a:rPr>
              <a:t>0.4531</a:t>
            </a:r>
          </a:p>
          <a:p>
            <a:pPr marL="971550" lvl="1" indent="-514350" algn="l">
              <a:buFont typeface="+mj-lt"/>
              <a:buAutoNum type="alphaUcPeriod"/>
            </a:pPr>
            <a:r>
              <a:rPr lang="en-US" dirty="0" smtClean="0">
                <a:solidFill>
                  <a:schemeClr val="tx1"/>
                </a:solidFill>
              </a:rPr>
              <a:t>0.4219</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736786706"/>
              </p:ext>
            </p:extLst>
          </p:nvPr>
        </p:nvGraphicFramePr>
        <p:xfrm>
          <a:off x="5791200" y="3352800"/>
          <a:ext cx="2666999" cy="2514600"/>
        </p:xfrm>
        <a:graphic>
          <a:graphicData uri="http://schemas.openxmlformats.org/drawingml/2006/table">
            <a:tbl>
              <a:tblPr>
                <a:tableStyleId>{5C22544A-7EE6-4342-B048-85BDC9FD1C3A}</a:tableStyleId>
              </a:tblPr>
              <a:tblGrid>
                <a:gridCol w="848591"/>
                <a:gridCol w="1060738"/>
                <a:gridCol w="757670"/>
              </a:tblGrid>
              <a:tr h="838200">
                <a:tc>
                  <a:txBody>
                    <a:bodyPr/>
                    <a:lstStyle/>
                    <a:p>
                      <a:pPr marL="0" marR="0">
                        <a:spcBef>
                          <a:spcPts val="0"/>
                        </a:spcBef>
                        <a:spcAft>
                          <a:spcPts val="0"/>
                        </a:spcAft>
                      </a:pPr>
                      <a:r>
                        <a:rPr lang="en-US" sz="2000" dirty="0">
                          <a:effectLst/>
                        </a:rPr>
                        <a:t> </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Female</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Male</a:t>
                      </a:r>
                      <a:endParaRPr lang="en-US" sz="2000">
                        <a:effectLst/>
                        <a:latin typeface="Times New Roman"/>
                        <a:ea typeface="Times New Roman"/>
                      </a:endParaRPr>
                    </a:p>
                  </a:txBody>
                  <a:tcPr marL="68580" marR="68580" marT="0" marB="0"/>
                </a:tc>
              </a:tr>
              <a:tr h="838200">
                <a:tc>
                  <a:txBody>
                    <a:bodyPr/>
                    <a:lstStyle/>
                    <a:p>
                      <a:pPr marL="0" marR="0">
                        <a:spcBef>
                          <a:spcPts val="0"/>
                        </a:spcBef>
                        <a:spcAft>
                          <a:spcPts val="0"/>
                        </a:spcAft>
                      </a:pPr>
                      <a:r>
                        <a:rPr lang="en-US" sz="2000" dirty="0">
                          <a:effectLst/>
                        </a:rPr>
                        <a:t>High</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rPr>
                        <a:t>17</a:t>
                      </a:r>
                      <a:endParaRPr lang="en-US" sz="2000" dirty="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20</a:t>
                      </a:r>
                      <a:endParaRPr lang="en-US" sz="2000">
                        <a:effectLst/>
                        <a:latin typeface="Times New Roman"/>
                        <a:ea typeface="Times New Roman"/>
                      </a:endParaRPr>
                    </a:p>
                  </a:txBody>
                  <a:tcPr marL="68580" marR="68580" marT="0" marB="0"/>
                </a:tc>
              </a:tr>
              <a:tr h="838200">
                <a:tc>
                  <a:txBody>
                    <a:bodyPr/>
                    <a:lstStyle/>
                    <a:p>
                      <a:pPr marL="0" marR="0">
                        <a:spcBef>
                          <a:spcPts val="0"/>
                        </a:spcBef>
                        <a:spcAft>
                          <a:spcPts val="0"/>
                        </a:spcAft>
                      </a:pPr>
                      <a:r>
                        <a:rPr lang="en-US" sz="2000">
                          <a:effectLst/>
                        </a:rPr>
                        <a:t>Low</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18</a:t>
                      </a:r>
                      <a:endParaRPr lang="en-US" sz="2000">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rPr>
                        <a:t>9</a:t>
                      </a:r>
                      <a:endParaRPr lang="en-US" sz="2000" dirty="0">
                        <a:effectLst/>
                        <a:latin typeface="Times New Roman"/>
                        <a:ea typeface="Times New Roman"/>
                      </a:endParaRPr>
                    </a:p>
                  </a:txBody>
                  <a:tcPr marL="68580" marR="68580" marT="0" marB="0"/>
                </a:tc>
              </a:tr>
            </a:tbl>
          </a:graphicData>
        </a:graphic>
      </p:graphicFrame>
      <p:sp>
        <p:nvSpPr>
          <p:cNvPr id="7" name="Rectangle 2"/>
          <p:cNvSpPr>
            <a:spLocks noChangeArrowheads="1"/>
          </p:cNvSpPr>
          <p:nvPr/>
        </p:nvSpPr>
        <p:spPr bwMode="auto">
          <a:xfrm>
            <a:off x="304800" y="342546"/>
            <a:ext cx="8382000"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 anthropologist working with a horticultural group notices that when the community shares the meat of a large animal, the hunter gives as a present the head of the animal to somebody of his choice.  Both males and females of high and low status receive the present.  The anthropologist records the following data set. </a:t>
            </a:r>
            <a:r>
              <a:rPr lang="en-US" sz="2400" dirty="0">
                <a:latin typeface="Arial" pitchFamily="34" charset="0"/>
                <a:cs typeface="Arial" pitchFamily="34" charset="0"/>
              </a:rPr>
              <a:t>What proportion of community members that receive a head are considered as having high status?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141407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09600"/>
            <a:ext cx="8458200" cy="3886200"/>
          </a:xfrm>
        </p:spPr>
        <p:txBody>
          <a:bodyPr>
            <a:normAutofit/>
          </a:bodyPr>
          <a:lstStyle/>
          <a:p>
            <a:pPr algn="l"/>
            <a:r>
              <a:rPr lang="en-US" sz="2800" dirty="0"/>
              <a:t>You are having coffee with a new friend by the name of Sarah and you find out through conversation that she has two children.  </a:t>
            </a:r>
            <a:r>
              <a:rPr lang="en-US" sz="2800" dirty="0" smtClean="0"/>
              <a:t>You know nothing else about her children.  What </a:t>
            </a:r>
            <a:r>
              <a:rPr lang="en-US" sz="2800" dirty="0"/>
              <a:t>is the probability they are both girls?</a:t>
            </a:r>
            <a:br>
              <a:rPr lang="en-US" sz="2800" dirty="0"/>
            </a:br>
            <a:r>
              <a:rPr lang="en-US" sz="2800" dirty="0" smtClean="0"/>
              <a:t>Assume P(girl) = P(boy) = 0.50</a:t>
            </a:r>
            <a:r>
              <a:rPr lang="en-US" sz="3100" dirty="0"/>
              <a:t/>
            </a:r>
            <a:br>
              <a:rPr lang="en-US" sz="3100" dirty="0"/>
            </a:br>
            <a:r>
              <a:rPr lang="en-US" dirty="0"/>
              <a:t/>
            </a:r>
            <a:br>
              <a:rPr lang="en-US" dirty="0"/>
            </a:br>
            <a:endParaRPr lang="en-US" dirty="0"/>
          </a:p>
        </p:txBody>
      </p:sp>
      <p:sp>
        <p:nvSpPr>
          <p:cNvPr id="3" name="Subtitle 2"/>
          <p:cNvSpPr>
            <a:spLocks noGrp="1"/>
          </p:cNvSpPr>
          <p:nvPr>
            <p:ph type="subTitle" idx="1"/>
          </p:nvPr>
        </p:nvSpPr>
        <p:spPr>
          <a:xfrm>
            <a:off x="609600" y="3505200"/>
            <a:ext cx="7239000" cy="2895600"/>
          </a:xfrm>
        </p:spPr>
        <p:txBody>
          <a:bodyPr>
            <a:normAutofit/>
          </a:bodyPr>
          <a:lstStyle/>
          <a:p>
            <a:pPr marL="971550" lvl="1" indent="-514350" algn="l">
              <a:buFont typeface="+mj-lt"/>
              <a:buAutoNum type="alphaUcPeriod"/>
            </a:pPr>
            <a:r>
              <a:rPr lang="en-US" dirty="0" smtClean="0">
                <a:solidFill>
                  <a:schemeClr val="tx1"/>
                </a:solidFill>
              </a:rPr>
              <a:t>1/2</a:t>
            </a:r>
          </a:p>
          <a:p>
            <a:pPr marL="971550" lvl="1" indent="-514350" algn="l">
              <a:buFont typeface="+mj-lt"/>
              <a:buAutoNum type="alphaUcPeriod"/>
            </a:pPr>
            <a:r>
              <a:rPr lang="en-US" dirty="0" smtClean="0">
                <a:solidFill>
                  <a:schemeClr val="tx1"/>
                </a:solidFill>
              </a:rPr>
              <a:t>1/3</a:t>
            </a:r>
          </a:p>
          <a:p>
            <a:pPr marL="971550" lvl="1" indent="-514350" algn="l">
              <a:buFont typeface="+mj-lt"/>
              <a:buAutoNum type="alphaUcPeriod"/>
            </a:pPr>
            <a:r>
              <a:rPr lang="en-US" dirty="0" smtClean="0">
                <a:solidFill>
                  <a:schemeClr val="tx1"/>
                </a:solidFill>
              </a:rPr>
              <a:t>1/4</a:t>
            </a:r>
          </a:p>
          <a:p>
            <a:pPr marL="971550" lvl="1" indent="-514350" algn="l">
              <a:buFont typeface="+mj-lt"/>
              <a:buAutoNum type="alphaUcPeriod"/>
            </a:pPr>
            <a:r>
              <a:rPr lang="en-US" dirty="0" smtClean="0">
                <a:solidFill>
                  <a:schemeClr val="tx1"/>
                </a:solidFill>
              </a:rPr>
              <a:t>1/6</a:t>
            </a:r>
          </a:p>
          <a:p>
            <a:pPr marL="971550" lvl="1" indent="-514350" algn="l">
              <a:buFont typeface="+mj-lt"/>
              <a:buAutoNum type="alphaUcPeriod"/>
            </a:pPr>
            <a:r>
              <a:rPr lang="en-US" dirty="0" smtClean="0">
                <a:solidFill>
                  <a:schemeClr val="tx1"/>
                </a:solidFill>
              </a:rPr>
              <a:t>1/8</a:t>
            </a:r>
          </a:p>
        </p:txBody>
      </p:sp>
    </p:spTree>
    <p:extLst>
      <p:ext uri="{BB962C8B-B14F-4D97-AF65-F5344CB8AC3E}">
        <p14:creationId xmlns:p14="http://schemas.microsoft.com/office/powerpoint/2010/main" val="33054324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09600"/>
            <a:ext cx="8458200" cy="3886200"/>
          </a:xfrm>
        </p:spPr>
        <p:txBody>
          <a:bodyPr>
            <a:normAutofit fontScale="90000"/>
          </a:bodyPr>
          <a:lstStyle/>
          <a:p>
            <a:pPr algn="l"/>
            <a:r>
              <a:rPr lang="en-US" sz="3100" dirty="0"/>
              <a:t>You are having coffee with a new friend by the name of Sarah and you find out through conversation that she has two children.  You also find out </a:t>
            </a:r>
            <a:r>
              <a:rPr lang="en-US" sz="3100" dirty="0" smtClean="0"/>
              <a:t>one of her children is </a:t>
            </a:r>
            <a:r>
              <a:rPr lang="en-US" sz="3100" dirty="0"/>
              <a:t>a </a:t>
            </a:r>
            <a:r>
              <a:rPr lang="en-US" sz="3100" dirty="0" smtClean="0"/>
              <a:t>girl.  You </a:t>
            </a:r>
            <a:r>
              <a:rPr lang="en-US" sz="3100" dirty="0"/>
              <a:t>know nothing else about her children. </a:t>
            </a:r>
            <a:r>
              <a:rPr lang="en-US" sz="3100" dirty="0" smtClean="0"/>
              <a:t> What </a:t>
            </a:r>
            <a:r>
              <a:rPr lang="en-US" sz="3100" dirty="0"/>
              <a:t>is the probability they are both girls?</a:t>
            </a:r>
            <a:br>
              <a:rPr lang="en-US" sz="3100" dirty="0"/>
            </a:br>
            <a:r>
              <a:rPr lang="en-US" sz="3100" dirty="0" smtClean="0"/>
              <a:t>Assume P(girl) = P(boy) = 0.50</a:t>
            </a:r>
            <a:r>
              <a:rPr lang="en-US" sz="3100" dirty="0"/>
              <a:t/>
            </a:r>
            <a:br>
              <a:rPr lang="en-US" sz="3100" dirty="0"/>
            </a:br>
            <a:r>
              <a:rPr lang="en-US" dirty="0"/>
              <a:t/>
            </a:r>
            <a:br>
              <a:rPr lang="en-US" dirty="0"/>
            </a:br>
            <a:endParaRPr lang="en-US" dirty="0"/>
          </a:p>
        </p:txBody>
      </p:sp>
      <p:sp>
        <p:nvSpPr>
          <p:cNvPr id="3" name="Subtitle 2"/>
          <p:cNvSpPr>
            <a:spLocks noGrp="1"/>
          </p:cNvSpPr>
          <p:nvPr>
            <p:ph type="subTitle" idx="1"/>
          </p:nvPr>
        </p:nvSpPr>
        <p:spPr>
          <a:xfrm>
            <a:off x="609600" y="3505200"/>
            <a:ext cx="7239000" cy="2895600"/>
          </a:xfrm>
        </p:spPr>
        <p:txBody>
          <a:bodyPr>
            <a:normAutofit/>
          </a:bodyPr>
          <a:lstStyle/>
          <a:p>
            <a:pPr marL="971550" lvl="1" indent="-514350" algn="l">
              <a:buFont typeface="+mj-lt"/>
              <a:buAutoNum type="alphaUcPeriod"/>
            </a:pPr>
            <a:r>
              <a:rPr lang="en-US" dirty="0" smtClean="0">
                <a:solidFill>
                  <a:schemeClr val="tx1"/>
                </a:solidFill>
              </a:rPr>
              <a:t>1/2</a:t>
            </a:r>
          </a:p>
          <a:p>
            <a:pPr marL="971550" lvl="1" indent="-514350" algn="l">
              <a:buFont typeface="+mj-lt"/>
              <a:buAutoNum type="alphaUcPeriod"/>
            </a:pPr>
            <a:r>
              <a:rPr lang="en-US" dirty="0" smtClean="0">
                <a:solidFill>
                  <a:schemeClr val="tx1"/>
                </a:solidFill>
              </a:rPr>
              <a:t>1/3</a:t>
            </a:r>
          </a:p>
          <a:p>
            <a:pPr marL="971550" lvl="1" indent="-514350" algn="l">
              <a:buFont typeface="+mj-lt"/>
              <a:buAutoNum type="alphaUcPeriod"/>
            </a:pPr>
            <a:r>
              <a:rPr lang="en-US" dirty="0" smtClean="0">
                <a:solidFill>
                  <a:schemeClr val="tx1"/>
                </a:solidFill>
              </a:rPr>
              <a:t>1/4</a:t>
            </a:r>
          </a:p>
          <a:p>
            <a:pPr marL="971550" lvl="1" indent="-514350" algn="l">
              <a:buFont typeface="+mj-lt"/>
              <a:buAutoNum type="alphaUcPeriod"/>
            </a:pPr>
            <a:r>
              <a:rPr lang="en-US" dirty="0" smtClean="0">
                <a:solidFill>
                  <a:schemeClr val="tx1"/>
                </a:solidFill>
              </a:rPr>
              <a:t>1/6</a:t>
            </a:r>
          </a:p>
          <a:p>
            <a:pPr marL="971550" lvl="1" indent="-514350" algn="l">
              <a:buFont typeface="+mj-lt"/>
              <a:buAutoNum type="alphaUcPeriod"/>
            </a:pPr>
            <a:r>
              <a:rPr lang="en-US" dirty="0" smtClean="0">
                <a:solidFill>
                  <a:schemeClr val="tx1"/>
                </a:solidFill>
              </a:rPr>
              <a:t>1/8</a:t>
            </a:r>
          </a:p>
        </p:txBody>
      </p:sp>
    </p:spTree>
    <p:extLst>
      <p:ext uri="{BB962C8B-B14F-4D97-AF65-F5344CB8AC3E}">
        <p14:creationId xmlns:p14="http://schemas.microsoft.com/office/powerpoint/2010/main" val="24133769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09600"/>
            <a:ext cx="8458200" cy="3886200"/>
          </a:xfrm>
        </p:spPr>
        <p:txBody>
          <a:bodyPr>
            <a:normAutofit fontScale="90000"/>
          </a:bodyPr>
          <a:lstStyle/>
          <a:p>
            <a:pPr algn="l"/>
            <a:r>
              <a:rPr lang="en-US" sz="3100" dirty="0"/>
              <a:t>You are having coffee with a new friend by the name of Sarah and you find out through conversation that she has two children.  You also find out her oldest child is a </a:t>
            </a:r>
            <a:r>
              <a:rPr lang="en-US" sz="3100" dirty="0" smtClean="0"/>
              <a:t>girl.</a:t>
            </a:r>
            <a:r>
              <a:rPr lang="en-US" sz="3100" dirty="0"/>
              <a:t/>
            </a:r>
            <a:br>
              <a:rPr lang="en-US" sz="3100" dirty="0"/>
            </a:br>
            <a:r>
              <a:rPr lang="en-US" sz="3100" dirty="0" smtClean="0"/>
              <a:t>You </a:t>
            </a:r>
            <a:r>
              <a:rPr lang="en-US" sz="3100" dirty="0"/>
              <a:t>know nothing else about her children. </a:t>
            </a:r>
            <a:r>
              <a:rPr lang="en-US" sz="3100" dirty="0" smtClean="0"/>
              <a:t> What </a:t>
            </a:r>
            <a:r>
              <a:rPr lang="en-US" sz="3100" dirty="0"/>
              <a:t>is the probability they are both girls?</a:t>
            </a:r>
            <a:br>
              <a:rPr lang="en-US" sz="3100" dirty="0"/>
            </a:br>
            <a:r>
              <a:rPr lang="en-US" sz="3100" dirty="0" smtClean="0"/>
              <a:t>Assume P(girl) = P(boy) = 0.50</a:t>
            </a:r>
            <a:r>
              <a:rPr lang="en-US" sz="3100" dirty="0"/>
              <a:t/>
            </a:r>
            <a:br>
              <a:rPr lang="en-US" sz="3100" dirty="0"/>
            </a:br>
            <a:r>
              <a:rPr lang="en-US" dirty="0"/>
              <a:t/>
            </a:r>
            <a:br>
              <a:rPr lang="en-US" dirty="0"/>
            </a:br>
            <a:endParaRPr lang="en-US" dirty="0"/>
          </a:p>
        </p:txBody>
      </p:sp>
      <p:sp>
        <p:nvSpPr>
          <p:cNvPr id="3" name="Subtitle 2"/>
          <p:cNvSpPr>
            <a:spLocks noGrp="1"/>
          </p:cNvSpPr>
          <p:nvPr>
            <p:ph type="subTitle" idx="1"/>
          </p:nvPr>
        </p:nvSpPr>
        <p:spPr>
          <a:xfrm>
            <a:off x="609600" y="3505200"/>
            <a:ext cx="7239000" cy="2895600"/>
          </a:xfrm>
        </p:spPr>
        <p:txBody>
          <a:bodyPr>
            <a:normAutofit/>
          </a:bodyPr>
          <a:lstStyle/>
          <a:p>
            <a:pPr marL="971550" lvl="1" indent="-514350" algn="l">
              <a:buFont typeface="+mj-lt"/>
              <a:buAutoNum type="alphaUcPeriod"/>
            </a:pPr>
            <a:r>
              <a:rPr lang="en-US" dirty="0" smtClean="0">
                <a:solidFill>
                  <a:schemeClr val="tx1"/>
                </a:solidFill>
              </a:rPr>
              <a:t>1/2</a:t>
            </a:r>
          </a:p>
          <a:p>
            <a:pPr marL="971550" lvl="1" indent="-514350" algn="l">
              <a:buFont typeface="+mj-lt"/>
              <a:buAutoNum type="alphaUcPeriod"/>
            </a:pPr>
            <a:r>
              <a:rPr lang="en-US" dirty="0" smtClean="0">
                <a:solidFill>
                  <a:schemeClr val="tx1"/>
                </a:solidFill>
              </a:rPr>
              <a:t>1/3</a:t>
            </a:r>
          </a:p>
          <a:p>
            <a:pPr marL="971550" lvl="1" indent="-514350" algn="l">
              <a:buFont typeface="+mj-lt"/>
              <a:buAutoNum type="alphaUcPeriod"/>
            </a:pPr>
            <a:r>
              <a:rPr lang="en-US" dirty="0" smtClean="0">
                <a:solidFill>
                  <a:schemeClr val="tx1"/>
                </a:solidFill>
              </a:rPr>
              <a:t>1/4</a:t>
            </a:r>
          </a:p>
          <a:p>
            <a:pPr marL="971550" lvl="1" indent="-514350" algn="l">
              <a:buFont typeface="+mj-lt"/>
              <a:buAutoNum type="alphaUcPeriod"/>
            </a:pPr>
            <a:r>
              <a:rPr lang="en-US" dirty="0" smtClean="0">
                <a:solidFill>
                  <a:schemeClr val="tx1"/>
                </a:solidFill>
              </a:rPr>
              <a:t>1/6</a:t>
            </a:r>
          </a:p>
          <a:p>
            <a:pPr marL="971550" lvl="1" indent="-514350" algn="l">
              <a:buFont typeface="+mj-lt"/>
              <a:buAutoNum type="alphaUcPeriod"/>
            </a:pPr>
            <a:r>
              <a:rPr lang="en-US" dirty="0" smtClean="0">
                <a:solidFill>
                  <a:schemeClr val="tx1"/>
                </a:solidFill>
              </a:rPr>
              <a:t>1/8</a:t>
            </a:r>
          </a:p>
        </p:txBody>
      </p:sp>
    </p:spTree>
    <p:extLst>
      <p:ext uri="{BB962C8B-B14F-4D97-AF65-F5344CB8AC3E}">
        <p14:creationId xmlns:p14="http://schemas.microsoft.com/office/powerpoint/2010/main" val="18395848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219200"/>
            <a:ext cx="8305800" cy="1524000"/>
          </a:xfrm>
        </p:spPr>
        <p:txBody>
          <a:bodyPr>
            <a:normAutofit fontScale="90000"/>
          </a:bodyPr>
          <a:lstStyle/>
          <a:p>
            <a:pPr algn="l"/>
            <a:r>
              <a:rPr lang="en-US" dirty="0" smtClean="0"/>
              <a:t>Draw one card from a shuffled deck.</a:t>
            </a:r>
            <a:br>
              <a:rPr lang="en-US" dirty="0" smtClean="0"/>
            </a:br>
            <a:r>
              <a:rPr lang="en-US" dirty="0" smtClean="0"/>
              <a:t>A = {king of hearts}	B = {King}</a:t>
            </a:r>
            <a:br>
              <a:rPr lang="en-US" dirty="0" smtClean="0"/>
            </a:br>
            <a:r>
              <a:rPr lang="en-US" dirty="0" smtClean="0"/>
              <a:t>C = {Face Card}			D = {6}</a:t>
            </a:r>
            <a:br>
              <a:rPr lang="en-US" dirty="0" smtClean="0"/>
            </a:br>
            <a:r>
              <a:rPr lang="en-US" dirty="0" smtClean="0"/>
              <a:t>The </a:t>
            </a:r>
            <a:r>
              <a:rPr lang="en-US" i="1" dirty="0" smtClean="0"/>
              <a:t>P</a:t>
            </a:r>
            <a:r>
              <a:rPr lang="en-US" dirty="0" smtClean="0"/>
              <a:t>(B | D) =?</a:t>
            </a:r>
            <a:r>
              <a:rPr lang="en-US" dirty="0"/>
              <a:t/>
            </a:r>
            <a:br>
              <a:rPr lang="en-US" dirty="0"/>
            </a:br>
            <a:endParaRPr lang="en-US" dirty="0"/>
          </a:p>
        </p:txBody>
      </p:sp>
      <p:sp>
        <p:nvSpPr>
          <p:cNvPr id="3" name="Subtitle 2"/>
          <p:cNvSpPr>
            <a:spLocks noGrp="1"/>
          </p:cNvSpPr>
          <p:nvPr>
            <p:ph type="subTitle" idx="1"/>
          </p:nvPr>
        </p:nvSpPr>
        <p:spPr>
          <a:xfrm>
            <a:off x="228600" y="2971800"/>
            <a:ext cx="7924800" cy="3505200"/>
          </a:xfrm>
        </p:spPr>
        <p:txBody>
          <a:bodyPr>
            <a:normAutofit/>
          </a:bodyPr>
          <a:lstStyle/>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r>
              <a:rPr lang="en-US" dirty="0" smtClean="0">
                <a:solidFill>
                  <a:schemeClr val="tx1"/>
                </a:solidFill>
              </a:rPr>
              <a:t> 1/13</a:t>
            </a:r>
          </a:p>
          <a:p>
            <a:pPr marL="971550" lvl="1" indent="-514350" algn="l">
              <a:buFont typeface="+mj-lt"/>
              <a:buAutoNum type="alphaUcPeriod"/>
            </a:pPr>
            <a:r>
              <a:rPr lang="en-US" dirty="0" smtClean="0">
                <a:solidFill>
                  <a:schemeClr val="tx1"/>
                </a:solidFill>
              </a:rPr>
              <a:t> 4/13</a:t>
            </a:r>
          </a:p>
          <a:p>
            <a:pPr marL="971550" lvl="1" indent="-514350" algn="l">
              <a:buFont typeface="+mj-lt"/>
              <a:buAutoNum type="alphaUcPeriod"/>
            </a:pPr>
            <a:r>
              <a:rPr lang="en-US" dirty="0" smtClean="0">
                <a:solidFill>
                  <a:schemeClr val="tx1"/>
                </a:solidFill>
              </a:rPr>
              <a:t> 1/52</a:t>
            </a:r>
          </a:p>
          <a:p>
            <a:pPr marL="971550" lvl="1" indent="-514350" algn="l">
              <a:buFont typeface="+mj-lt"/>
              <a:buAutoNum type="alphaUcPeriod"/>
            </a:pPr>
            <a:r>
              <a:rPr lang="en-US" dirty="0" smtClean="0">
                <a:solidFill>
                  <a:schemeClr val="tx1"/>
                </a:solidFill>
              </a:rPr>
              <a:t> 0/52</a:t>
            </a:r>
          </a:p>
          <a:p>
            <a:pPr marL="971550" lvl="1" indent="-514350" algn="l">
              <a:buFont typeface="+mj-lt"/>
              <a:buAutoNum type="alphaUcPeriod"/>
            </a:pPr>
            <a:r>
              <a:rPr lang="en-US" dirty="0" smtClean="0">
                <a:solidFill>
                  <a:schemeClr val="tx1"/>
                </a:solidFill>
              </a:rPr>
              <a:t> 4/12</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35757014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219200"/>
            <a:ext cx="8305800" cy="1524000"/>
          </a:xfrm>
        </p:spPr>
        <p:txBody>
          <a:bodyPr>
            <a:normAutofit fontScale="90000"/>
          </a:bodyPr>
          <a:lstStyle/>
          <a:p>
            <a:pPr algn="l"/>
            <a:r>
              <a:rPr lang="en-US" dirty="0" smtClean="0"/>
              <a:t>Draw one card from a shuffled deck.</a:t>
            </a:r>
            <a:br>
              <a:rPr lang="en-US" dirty="0" smtClean="0"/>
            </a:br>
            <a:r>
              <a:rPr lang="en-US" dirty="0" smtClean="0"/>
              <a:t>A = {king of hearts}	B = {King}</a:t>
            </a:r>
            <a:br>
              <a:rPr lang="en-US" dirty="0" smtClean="0"/>
            </a:br>
            <a:r>
              <a:rPr lang="en-US" dirty="0" smtClean="0"/>
              <a:t>C = {Face Card}			D = {6}</a:t>
            </a:r>
            <a:br>
              <a:rPr lang="en-US" dirty="0" smtClean="0"/>
            </a:br>
            <a:r>
              <a:rPr lang="en-US" dirty="0" smtClean="0"/>
              <a:t>The </a:t>
            </a:r>
            <a:r>
              <a:rPr lang="en-US" i="1" dirty="0" smtClean="0"/>
              <a:t>P</a:t>
            </a:r>
            <a:r>
              <a:rPr lang="en-US" dirty="0" smtClean="0"/>
              <a:t>(B | C) =?</a:t>
            </a:r>
            <a:r>
              <a:rPr lang="en-US" dirty="0"/>
              <a:t/>
            </a:r>
            <a:br>
              <a:rPr lang="en-US" dirty="0"/>
            </a:br>
            <a:endParaRPr lang="en-US" dirty="0"/>
          </a:p>
        </p:txBody>
      </p:sp>
      <p:sp>
        <p:nvSpPr>
          <p:cNvPr id="3" name="Subtitle 2"/>
          <p:cNvSpPr>
            <a:spLocks noGrp="1"/>
          </p:cNvSpPr>
          <p:nvPr>
            <p:ph type="subTitle" idx="1"/>
          </p:nvPr>
        </p:nvSpPr>
        <p:spPr>
          <a:xfrm>
            <a:off x="228600" y="2971800"/>
            <a:ext cx="7924800" cy="3505200"/>
          </a:xfrm>
        </p:spPr>
        <p:txBody>
          <a:bodyPr>
            <a:normAutofit/>
          </a:bodyPr>
          <a:lstStyle/>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r>
              <a:rPr lang="en-US" dirty="0" smtClean="0">
                <a:solidFill>
                  <a:schemeClr val="tx1"/>
                </a:solidFill>
              </a:rPr>
              <a:t> 1/13</a:t>
            </a:r>
          </a:p>
          <a:p>
            <a:pPr marL="971550" lvl="1" indent="-514350" algn="l">
              <a:buFont typeface="+mj-lt"/>
              <a:buAutoNum type="alphaUcPeriod"/>
            </a:pPr>
            <a:r>
              <a:rPr lang="en-US" dirty="0" smtClean="0">
                <a:solidFill>
                  <a:schemeClr val="tx1"/>
                </a:solidFill>
              </a:rPr>
              <a:t> 4/13</a:t>
            </a:r>
          </a:p>
          <a:p>
            <a:pPr marL="971550" lvl="1" indent="-514350" algn="l">
              <a:buFont typeface="+mj-lt"/>
              <a:buAutoNum type="alphaUcPeriod"/>
            </a:pPr>
            <a:r>
              <a:rPr lang="en-US" dirty="0" smtClean="0">
                <a:solidFill>
                  <a:schemeClr val="tx1"/>
                </a:solidFill>
              </a:rPr>
              <a:t> 4/52</a:t>
            </a:r>
          </a:p>
          <a:p>
            <a:pPr marL="971550" lvl="1" indent="-514350" algn="l">
              <a:buFont typeface="+mj-lt"/>
              <a:buAutoNum type="alphaUcPeriod"/>
            </a:pPr>
            <a:r>
              <a:rPr lang="en-US" dirty="0" smtClean="0">
                <a:solidFill>
                  <a:schemeClr val="tx1"/>
                </a:solidFill>
              </a:rPr>
              <a:t> 1/12</a:t>
            </a:r>
          </a:p>
          <a:p>
            <a:pPr marL="971550" lvl="1" indent="-514350" algn="l">
              <a:buFont typeface="+mj-lt"/>
              <a:buAutoNum type="alphaUcPeriod"/>
            </a:pPr>
            <a:r>
              <a:rPr lang="en-US" dirty="0" smtClean="0">
                <a:solidFill>
                  <a:schemeClr val="tx1"/>
                </a:solidFill>
              </a:rPr>
              <a:t> 4/12</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32700294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219200"/>
            <a:ext cx="8305800" cy="1524000"/>
          </a:xfrm>
        </p:spPr>
        <p:txBody>
          <a:bodyPr>
            <a:normAutofit fontScale="90000"/>
          </a:bodyPr>
          <a:lstStyle/>
          <a:p>
            <a:pPr algn="l"/>
            <a:r>
              <a:rPr lang="en-US" dirty="0" smtClean="0"/>
              <a:t>Draw one card from a shuffled deck.</a:t>
            </a:r>
            <a:br>
              <a:rPr lang="en-US" dirty="0" smtClean="0"/>
            </a:br>
            <a:r>
              <a:rPr lang="en-US" dirty="0" smtClean="0"/>
              <a:t>A = {king of hearts}	B = {King}</a:t>
            </a:r>
            <a:br>
              <a:rPr lang="en-US" dirty="0" smtClean="0"/>
            </a:br>
            <a:r>
              <a:rPr lang="en-US" dirty="0" smtClean="0"/>
              <a:t>C = {Face Card}			D = {6}</a:t>
            </a:r>
            <a:br>
              <a:rPr lang="en-US" dirty="0" smtClean="0"/>
            </a:br>
            <a:r>
              <a:rPr lang="en-US" dirty="0" smtClean="0"/>
              <a:t>The </a:t>
            </a:r>
            <a:r>
              <a:rPr lang="en-US" i="1" dirty="0" smtClean="0"/>
              <a:t>P</a:t>
            </a:r>
            <a:r>
              <a:rPr lang="en-US" dirty="0" smtClean="0"/>
              <a:t>(C | B) =?</a:t>
            </a:r>
            <a:r>
              <a:rPr lang="en-US" dirty="0"/>
              <a:t/>
            </a:r>
            <a:br>
              <a:rPr lang="en-US" dirty="0"/>
            </a:br>
            <a:endParaRPr lang="en-US" dirty="0"/>
          </a:p>
        </p:txBody>
      </p:sp>
      <p:sp>
        <p:nvSpPr>
          <p:cNvPr id="3" name="Subtitle 2"/>
          <p:cNvSpPr>
            <a:spLocks noGrp="1"/>
          </p:cNvSpPr>
          <p:nvPr>
            <p:ph type="subTitle" idx="1"/>
          </p:nvPr>
        </p:nvSpPr>
        <p:spPr>
          <a:xfrm>
            <a:off x="228600" y="2971800"/>
            <a:ext cx="7924800" cy="3505200"/>
          </a:xfrm>
        </p:spPr>
        <p:txBody>
          <a:bodyPr>
            <a:normAutofit/>
          </a:bodyPr>
          <a:lstStyle/>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r>
              <a:rPr lang="en-US" dirty="0" smtClean="0">
                <a:solidFill>
                  <a:schemeClr val="tx1"/>
                </a:solidFill>
              </a:rPr>
              <a:t> 1/13</a:t>
            </a:r>
          </a:p>
          <a:p>
            <a:pPr marL="971550" lvl="1" indent="-514350" algn="l">
              <a:buFont typeface="+mj-lt"/>
              <a:buAutoNum type="alphaUcPeriod"/>
            </a:pPr>
            <a:r>
              <a:rPr lang="en-US" dirty="0" smtClean="0">
                <a:solidFill>
                  <a:schemeClr val="tx1"/>
                </a:solidFill>
              </a:rPr>
              <a:t> 4/13</a:t>
            </a:r>
          </a:p>
          <a:p>
            <a:pPr marL="971550" lvl="1" indent="-514350" algn="l">
              <a:buFont typeface="+mj-lt"/>
              <a:buAutoNum type="alphaUcPeriod"/>
            </a:pPr>
            <a:r>
              <a:rPr lang="en-US" dirty="0" smtClean="0">
                <a:solidFill>
                  <a:schemeClr val="tx1"/>
                </a:solidFill>
              </a:rPr>
              <a:t> 1/52</a:t>
            </a:r>
          </a:p>
          <a:p>
            <a:pPr marL="971550" lvl="1" indent="-514350" algn="l">
              <a:buFont typeface="+mj-lt"/>
              <a:buAutoNum type="alphaUcPeriod"/>
            </a:pPr>
            <a:r>
              <a:rPr lang="en-US" dirty="0" smtClean="0">
                <a:solidFill>
                  <a:schemeClr val="tx1"/>
                </a:solidFill>
              </a:rPr>
              <a:t> 52/52</a:t>
            </a:r>
          </a:p>
          <a:p>
            <a:pPr marL="971550" lvl="1" indent="-514350" algn="l">
              <a:buFont typeface="+mj-lt"/>
              <a:buAutoNum type="alphaUcPeriod"/>
            </a:pPr>
            <a:r>
              <a:rPr lang="en-US" dirty="0" smtClean="0">
                <a:solidFill>
                  <a:schemeClr val="tx1"/>
                </a:solidFill>
              </a:rPr>
              <a:t> 4/12</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25382187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219200"/>
            <a:ext cx="8305800" cy="1524000"/>
          </a:xfrm>
        </p:spPr>
        <p:txBody>
          <a:bodyPr>
            <a:normAutofit fontScale="90000"/>
          </a:bodyPr>
          <a:lstStyle/>
          <a:p>
            <a:pPr algn="l"/>
            <a:r>
              <a:rPr lang="en-US" dirty="0" smtClean="0"/>
              <a:t>Draw one card from a shuffled deck.</a:t>
            </a:r>
            <a:br>
              <a:rPr lang="en-US" dirty="0" smtClean="0"/>
            </a:br>
            <a:r>
              <a:rPr lang="en-US" dirty="0" smtClean="0"/>
              <a:t>A = {king of hearts}	B = {King}</a:t>
            </a:r>
            <a:br>
              <a:rPr lang="en-US" dirty="0" smtClean="0"/>
            </a:br>
            <a:r>
              <a:rPr lang="en-US" dirty="0" smtClean="0"/>
              <a:t>C = {Face Card}			D = {6}</a:t>
            </a:r>
            <a:br>
              <a:rPr lang="en-US" dirty="0" smtClean="0"/>
            </a:br>
            <a:r>
              <a:rPr lang="en-US" dirty="0" smtClean="0"/>
              <a:t>The </a:t>
            </a:r>
            <a:r>
              <a:rPr lang="en-US" i="1" dirty="0" smtClean="0"/>
              <a:t>P</a:t>
            </a:r>
            <a:r>
              <a:rPr lang="en-US" dirty="0" smtClean="0"/>
              <a:t>(not C) =?</a:t>
            </a:r>
            <a:r>
              <a:rPr lang="en-US" dirty="0"/>
              <a:t/>
            </a:r>
            <a:br>
              <a:rPr lang="en-US" dirty="0"/>
            </a:br>
            <a:endParaRPr lang="en-US" dirty="0"/>
          </a:p>
        </p:txBody>
      </p:sp>
      <p:sp>
        <p:nvSpPr>
          <p:cNvPr id="3" name="Subtitle 2"/>
          <p:cNvSpPr>
            <a:spLocks noGrp="1"/>
          </p:cNvSpPr>
          <p:nvPr>
            <p:ph type="subTitle" idx="1"/>
          </p:nvPr>
        </p:nvSpPr>
        <p:spPr>
          <a:xfrm>
            <a:off x="228600" y="2971800"/>
            <a:ext cx="7924800" cy="3505200"/>
          </a:xfrm>
        </p:spPr>
        <p:txBody>
          <a:bodyPr>
            <a:normAutofit/>
          </a:bodyPr>
          <a:lstStyle/>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r>
              <a:rPr lang="en-US" dirty="0" smtClean="0">
                <a:solidFill>
                  <a:schemeClr val="tx1"/>
                </a:solidFill>
              </a:rPr>
              <a:t> 1/13</a:t>
            </a:r>
          </a:p>
          <a:p>
            <a:pPr marL="971550" lvl="1" indent="-514350" algn="l">
              <a:buFont typeface="+mj-lt"/>
              <a:buAutoNum type="alphaUcPeriod"/>
            </a:pPr>
            <a:r>
              <a:rPr lang="en-US" dirty="0" smtClean="0">
                <a:solidFill>
                  <a:schemeClr val="tx1"/>
                </a:solidFill>
              </a:rPr>
              <a:t> 10/13</a:t>
            </a:r>
          </a:p>
          <a:p>
            <a:pPr marL="971550" lvl="1" indent="-514350" algn="l">
              <a:buFont typeface="+mj-lt"/>
              <a:buAutoNum type="alphaUcPeriod"/>
            </a:pPr>
            <a:r>
              <a:rPr lang="en-US" dirty="0" smtClean="0">
                <a:solidFill>
                  <a:schemeClr val="tx1"/>
                </a:solidFill>
              </a:rPr>
              <a:t> 8/13</a:t>
            </a:r>
          </a:p>
          <a:p>
            <a:pPr marL="971550" lvl="1" indent="-514350" algn="l">
              <a:buFont typeface="+mj-lt"/>
              <a:buAutoNum type="alphaUcPeriod"/>
            </a:pPr>
            <a:r>
              <a:rPr lang="en-US" dirty="0" smtClean="0">
                <a:solidFill>
                  <a:schemeClr val="tx1"/>
                </a:solidFill>
              </a:rPr>
              <a:t> 13/13</a:t>
            </a:r>
          </a:p>
          <a:p>
            <a:pPr marL="971550" lvl="1" indent="-514350" algn="l">
              <a:buFont typeface="+mj-lt"/>
              <a:buAutoNum type="alphaUcPeriod"/>
            </a:pPr>
            <a:r>
              <a:rPr lang="en-US" dirty="0" smtClean="0">
                <a:solidFill>
                  <a:schemeClr val="tx1"/>
                </a:solidFill>
              </a:rPr>
              <a:t> 4/13</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36168870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219200"/>
            <a:ext cx="8305800" cy="1524000"/>
          </a:xfrm>
        </p:spPr>
        <p:txBody>
          <a:bodyPr>
            <a:normAutofit fontScale="90000"/>
          </a:bodyPr>
          <a:lstStyle/>
          <a:p>
            <a:pPr algn="l"/>
            <a:r>
              <a:rPr lang="en-US" dirty="0" smtClean="0"/>
              <a:t>Draw one card from a shuffled deck.</a:t>
            </a:r>
            <a:br>
              <a:rPr lang="en-US" dirty="0" smtClean="0"/>
            </a:br>
            <a:r>
              <a:rPr lang="en-US" dirty="0" smtClean="0"/>
              <a:t>A = {king of hearts}	B = {King}</a:t>
            </a:r>
            <a:br>
              <a:rPr lang="en-US" dirty="0" smtClean="0"/>
            </a:br>
            <a:r>
              <a:rPr lang="en-US" dirty="0" smtClean="0"/>
              <a:t>C = {Face Card}			D = {6}</a:t>
            </a:r>
            <a:br>
              <a:rPr lang="en-US" dirty="0" smtClean="0"/>
            </a:br>
            <a:r>
              <a:rPr lang="en-US" dirty="0" smtClean="0"/>
              <a:t>The </a:t>
            </a:r>
            <a:r>
              <a:rPr lang="en-US" i="1" dirty="0" smtClean="0"/>
              <a:t>P</a:t>
            </a:r>
            <a:r>
              <a:rPr lang="en-US" dirty="0" smtClean="0"/>
              <a:t>(B or C) =?</a:t>
            </a:r>
            <a:r>
              <a:rPr lang="en-US" dirty="0"/>
              <a:t/>
            </a:r>
            <a:br>
              <a:rPr lang="en-US" dirty="0"/>
            </a:br>
            <a:endParaRPr lang="en-US" dirty="0"/>
          </a:p>
        </p:txBody>
      </p:sp>
      <p:sp>
        <p:nvSpPr>
          <p:cNvPr id="3" name="Subtitle 2"/>
          <p:cNvSpPr>
            <a:spLocks noGrp="1"/>
          </p:cNvSpPr>
          <p:nvPr>
            <p:ph type="subTitle" idx="1"/>
          </p:nvPr>
        </p:nvSpPr>
        <p:spPr>
          <a:xfrm>
            <a:off x="228600" y="2971800"/>
            <a:ext cx="7924800" cy="3505200"/>
          </a:xfrm>
        </p:spPr>
        <p:txBody>
          <a:bodyPr>
            <a:normAutofit/>
          </a:bodyPr>
          <a:lstStyle/>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r>
              <a:rPr lang="en-US" dirty="0" smtClean="0">
                <a:solidFill>
                  <a:schemeClr val="tx1"/>
                </a:solidFill>
              </a:rPr>
              <a:t> 4/52</a:t>
            </a:r>
          </a:p>
          <a:p>
            <a:pPr marL="971550" lvl="1" indent="-514350" algn="l">
              <a:buFont typeface="+mj-lt"/>
              <a:buAutoNum type="alphaUcPeriod"/>
            </a:pPr>
            <a:r>
              <a:rPr lang="en-US" dirty="0" smtClean="0">
                <a:solidFill>
                  <a:schemeClr val="tx1"/>
                </a:solidFill>
              </a:rPr>
              <a:t> 12/52</a:t>
            </a:r>
          </a:p>
          <a:p>
            <a:pPr marL="971550" lvl="1" indent="-514350" algn="l">
              <a:buFont typeface="+mj-lt"/>
              <a:buAutoNum type="alphaUcPeriod"/>
            </a:pPr>
            <a:r>
              <a:rPr lang="en-US" dirty="0" smtClean="0">
                <a:solidFill>
                  <a:schemeClr val="tx1"/>
                </a:solidFill>
              </a:rPr>
              <a:t> 8/52</a:t>
            </a:r>
          </a:p>
          <a:p>
            <a:pPr marL="971550" lvl="1" indent="-514350" algn="l">
              <a:buFont typeface="+mj-lt"/>
              <a:buAutoNum type="alphaUcPeriod"/>
            </a:pPr>
            <a:r>
              <a:rPr lang="en-US" dirty="0" smtClean="0">
                <a:solidFill>
                  <a:schemeClr val="tx1"/>
                </a:solidFill>
              </a:rPr>
              <a:t> 16/52</a:t>
            </a:r>
          </a:p>
          <a:p>
            <a:pPr marL="971550" lvl="1" indent="-514350" algn="l">
              <a:buFont typeface="+mj-lt"/>
              <a:buAutoNum type="alphaUcPeriod"/>
            </a:pPr>
            <a:r>
              <a:rPr lang="en-US" dirty="0" smtClean="0">
                <a:solidFill>
                  <a:schemeClr val="tx1"/>
                </a:solidFill>
              </a:rPr>
              <a:t> 0/52</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3136032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8305800" cy="2438400"/>
          </a:xfrm>
        </p:spPr>
        <p:txBody>
          <a:bodyPr>
            <a:normAutofit fontScale="90000"/>
          </a:bodyPr>
          <a:lstStyle/>
          <a:p>
            <a:pPr algn="l"/>
            <a:r>
              <a:rPr lang="en-US" dirty="0" smtClean="0"/>
              <a:t>Sample space (S) is collection of all possible (agreed upon) outcomes of an experiment.  Roll a 6-sided die once. The sample space is?</a:t>
            </a:r>
            <a:r>
              <a:rPr lang="en-US" dirty="0"/>
              <a:t/>
            </a:r>
            <a:br>
              <a:rPr lang="en-US" dirty="0"/>
            </a:br>
            <a:endParaRPr lang="en-US" dirty="0"/>
          </a:p>
        </p:txBody>
      </p:sp>
      <p:sp>
        <p:nvSpPr>
          <p:cNvPr id="3" name="Subtitle 2"/>
          <p:cNvSpPr>
            <a:spLocks noGrp="1"/>
          </p:cNvSpPr>
          <p:nvPr>
            <p:ph type="subTitle" idx="1"/>
          </p:nvPr>
        </p:nvSpPr>
        <p:spPr>
          <a:xfrm>
            <a:off x="685800" y="2819400"/>
            <a:ext cx="7924800" cy="3505200"/>
          </a:xfrm>
        </p:spPr>
        <p:txBody>
          <a:bodyPr>
            <a:normAutofit/>
          </a:bodyPr>
          <a:lstStyle/>
          <a:p>
            <a:pPr marL="971550" lvl="1" indent="-514350" algn="l">
              <a:buFont typeface="+mj-lt"/>
              <a:buAutoNum type="alphaUcPeriod"/>
            </a:pPr>
            <a:r>
              <a:rPr lang="en-US" dirty="0" smtClean="0">
                <a:solidFill>
                  <a:schemeClr val="tx1"/>
                </a:solidFill>
              </a:rPr>
              <a:t>{1, 2, 3, 4, 5, 6, edge}</a:t>
            </a:r>
          </a:p>
          <a:p>
            <a:pPr marL="971550" lvl="1" indent="-514350" algn="l">
              <a:buFont typeface="+mj-lt"/>
              <a:buAutoNum type="alphaUcPeriod"/>
            </a:pPr>
            <a:r>
              <a:rPr lang="en-US" dirty="0" smtClean="0">
                <a:solidFill>
                  <a:schemeClr val="tx1"/>
                </a:solidFill>
              </a:rPr>
              <a:t>{1, 2, 3, 4, 5, 6, edge1, edge2, …, edge 12}</a:t>
            </a:r>
          </a:p>
          <a:p>
            <a:pPr marL="971550" lvl="1" indent="-514350" algn="l">
              <a:buFont typeface="+mj-lt"/>
              <a:buAutoNum type="alphaUcPeriod"/>
            </a:pPr>
            <a:r>
              <a:rPr lang="en-US" dirty="0" smtClean="0">
                <a:solidFill>
                  <a:schemeClr val="tx1"/>
                </a:solidFill>
              </a:rPr>
              <a:t>{1, 2, 3, 4, 5, 6}</a:t>
            </a:r>
          </a:p>
          <a:p>
            <a:pPr marL="971550" lvl="1" indent="-514350" algn="l">
              <a:buFont typeface="+mj-lt"/>
              <a:buAutoNum type="alphaUcPeriod"/>
            </a:pPr>
            <a:r>
              <a:rPr lang="en-US" dirty="0" smtClean="0">
                <a:solidFill>
                  <a:schemeClr val="tx1"/>
                </a:solidFill>
              </a:rPr>
              <a:t>{3, 4, 2, 1, 6, 5}</a:t>
            </a:r>
          </a:p>
          <a:p>
            <a:pPr marL="971550" lvl="1" indent="-514350" algn="l">
              <a:buFont typeface="+mj-lt"/>
              <a:buAutoNum type="alphaUcPeriod"/>
            </a:pPr>
            <a:r>
              <a:rPr lang="en-US" dirty="0" smtClean="0">
                <a:solidFill>
                  <a:schemeClr val="tx1"/>
                </a:solidFill>
              </a:rPr>
              <a:t>Both C and D</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33310545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219200"/>
            <a:ext cx="8305800" cy="1524000"/>
          </a:xfrm>
        </p:spPr>
        <p:txBody>
          <a:bodyPr>
            <a:normAutofit fontScale="90000"/>
          </a:bodyPr>
          <a:lstStyle/>
          <a:p>
            <a:pPr algn="l"/>
            <a:r>
              <a:rPr lang="en-US" dirty="0" smtClean="0"/>
              <a:t>Draw one card from a shuffled deck.</a:t>
            </a:r>
            <a:br>
              <a:rPr lang="en-US" dirty="0" smtClean="0"/>
            </a:br>
            <a:r>
              <a:rPr lang="en-US" dirty="0" smtClean="0"/>
              <a:t>A = {king of hearts}	B = {King}</a:t>
            </a:r>
            <a:br>
              <a:rPr lang="en-US" dirty="0" smtClean="0"/>
            </a:br>
            <a:r>
              <a:rPr lang="en-US" dirty="0" smtClean="0"/>
              <a:t>C = {Face Card}			D = {6}</a:t>
            </a:r>
            <a:br>
              <a:rPr lang="en-US" dirty="0" smtClean="0"/>
            </a:br>
            <a:r>
              <a:rPr lang="en-US" dirty="0" smtClean="0"/>
              <a:t>The </a:t>
            </a:r>
            <a:r>
              <a:rPr lang="en-US" i="1" dirty="0" smtClean="0"/>
              <a:t>P</a:t>
            </a:r>
            <a:r>
              <a:rPr lang="en-US" dirty="0" smtClean="0"/>
              <a:t>(B and C) =?</a:t>
            </a:r>
            <a:r>
              <a:rPr lang="en-US" dirty="0"/>
              <a:t/>
            </a:r>
            <a:br>
              <a:rPr lang="en-US" dirty="0"/>
            </a:br>
            <a:endParaRPr lang="en-US" dirty="0"/>
          </a:p>
        </p:txBody>
      </p:sp>
      <p:sp>
        <p:nvSpPr>
          <p:cNvPr id="3" name="Subtitle 2"/>
          <p:cNvSpPr>
            <a:spLocks noGrp="1"/>
          </p:cNvSpPr>
          <p:nvPr>
            <p:ph type="subTitle" idx="1"/>
          </p:nvPr>
        </p:nvSpPr>
        <p:spPr>
          <a:xfrm>
            <a:off x="228600" y="2971800"/>
            <a:ext cx="7924800" cy="3505200"/>
          </a:xfrm>
        </p:spPr>
        <p:txBody>
          <a:bodyPr>
            <a:normAutofit/>
          </a:bodyPr>
          <a:lstStyle/>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r>
              <a:rPr lang="en-US" dirty="0" smtClean="0">
                <a:solidFill>
                  <a:schemeClr val="tx1"/>
                </a:solidFill>
              </a:rPr>
              <a:t> 4/52</a:t>
            </a:r>
          </a:p>
          <a:p>
            <a:pPr marL="971550" lvl="1" indent="-514350" algn="l">
              <a:buFont typeface="+mj-lt"/>
              <a:buAutoNum type="alphaUcPeriod"/>
            </a:pPr>
            <a:r>
              <a:rPr lang="en-US" dirty="0" smtClean="0">
                <a:solidFill>
                  <a:schemeClr val="tx1"/>
                </a:solidFill>
              </a:rPr>
              <a:t> 12/52</a:t>
            </a:r>
          </a:p>
          <a:p>
            <a:pPr marL="971550" lvl="1" indent="-514350" algn="l">
              <a:buFont typeface="+mj-lt"/>
              <a:buAutoNum type="alphaUcPeriod"/>
            </a:pPr>
            <a:r>
              <a:rPr lang="en-US" dirty="0" smtClean="0">
                <a:solidFill>
                  <a:schemeClr val="tx1"/>
                </a:solidFill>
              </a:rPr>
              <a:t> 8/52</a:t>
            </a:r>
          </a:p>
          <a:p>
            <a:pPr marL="971550" lvl="1" indent="-514350" algn="l">
              <a:buFont typeface="+mj-lt"/>
              <a:buAutoNum type="alphaUcPeriod"/>
            </a:pPr>
            <a:r>
              <a:rPr lang="en-US" dirty="0" smtClean="0">
                <a:solidFill>
                  <a:schemeClr val="tx1"/>
                </a:solidFill>
              </a:rPr>
              <a:t> 16/52</a:t>
            </a:r>
          </a:p>
          <a:p>
            <a:pPr marL="971550" lvl="1" indent="-514350" algn="l">
              <a:buFont typeface="+mj-lt"/>
              <a:buAutoNum type="alphaUcPeriod"/>
            </a:pPr>
            <a:r>
              <a:rPr lang="en-US" dirty="0" smtClean="0">
                <a:solidFill>
                  <a:schemeClr val="tx1"/>
                </a:solidFill>
              </a:rPr>
              <a:t> 0/52</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38966782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09600"/>
            <a:ext cx="8458200" cy="3886200"/>
          </a:xfrm>
        </p:spPr>
        <p:txBody>
          <a:bodyPr>
            <a:normAutofit fontScale="90000"/>
          </a:bodyPr>
          <a:lstStyle/>
          <a:p>
            <a:pPr algn="l"/>
            <a:r>
              <a:rPr lang="en-US" sz="3100" dirty="0"/>
              <a:t>There are three cards in a hat.  One is colored red on both sides, one is </a:t>
            </a:r>
            <a:r>
              <a:rPr lang="en-US" sz="3100" dirty="0" smtClean="0"/>
              <a:t>blue </a:t>
            </a:r>
            <a:r>
              <a:rPr lang="en-US" sz="3100" dirty="0"/>
              <a:t>on both sides, and one is red on one side and </a:t>
            </a:r>
            <a:r>
              <a:rPr lang="en-US" sz="3100" dirty="0" smtClean="0"/>
              <a:t>blue </a:t>
            </a:r>
            <a:r>
              <a:rPr lang="en-US" sz="3100" dirty="0"/>
              <a:t>on the other.  The cards are thoroughly mixed in the hat, and one card is drawn and placed on a table.  If the side facing up is red, what is the conditional probability that the other side is </a:t>
            </a:r>
            <a:r>
              <a:rPr lang="en-US" sz="3100" dirty="0" smtClean="0"/>
              <a:t>blue?</a:t>
            </a:r>
            <a:r>
              <a:rPr lang="en-US" sz="3100" dirty="0"/>
              <a:t/>
            </a:r>
            <a:br>
              <a:rPr lang="en-US" sz="3100" dirty="0"/>
            </a:br>
            <a:r>
              <a:rPr lang="en-US" dirty="0"/>
              <a:t/>
            </a:r>
            <a:br>
              <a:rPr lang="en-US" dirty="0"/>
            </a:br>
            <a:endParaRPr lang="en-US" dirty="0"/>
          </a:p>
        </p:txBody>
      </p:sp>
      <p:sp>
        <p:nvSpPr>
          <p:cNvPr id="3" name="Subtitle 2"/>
          <p:cNvSpPr>
            <a:spLocks noGrp="1"/>
          </p:cNvSpPr>
          <p:nvPr>
            <p:ph type="subTitle" idx="1"/>
          </p:nvPr>
        </p:nvSpPr>
        <p:spPr>
          <a:xfrm>
            <a:off x="609600" y="3505200"/>
            <a:ext cx="7239000" cy="2895600"/>
          </a:xfrm>
        </p:spPr>
        <p:txBody>
          <a:bodyPr>
            <a:normAutofit/>
          </a:bodyPr>
          <a:lstStyle/>
          <a:p>
            <a:pPr marL="971550" lvl="1" indent="-514350" algn="l">
              <a:buFont typeface="+mj-lt"/>
              <a:buAutoNum type="alphaUcPeriod"/>
            </a:pPr>
            <a:r>
              <a:rPr lang="en-US" dirty="0" smtClean="0">
                <a:solidFill>
                  <a:schemeClr val="tx1"/>
                </a:solidFill>
              </a:rPr>
              <a:t>1/2</a:t>
            </a:r>
          </a:p>
          <a:p>
            <a:pPr marL="971550" lvl="1" indent="-514350" algn="l">
              <a:buFont typeface="+mj-lt"/>
              <a:buAutoNum type="alphaUcPeriod"/>
            </a:pPr>
            <a:r>
              <a:rPr lang="en-US" dirty="0" smtClean="0">
                <a:solidFill>
                  <a:schemeClr val="tx1"/>
                </a:solidFill>
              </a:rPr>
              <a:t>1/3</a:t>
            </a:r>
          </a:p>
          <a:p>
            <a:pPr marL="971550" lvl="1" indent="-514350" algn="l">
              <a:buFont typeface="+mj-lt"/>
              <a:buAutoNum type="alphaUcPeriod"/>
            </a:pPr>
            <a:r>
              <a:rPr lang="en-US" dirty="0" smtClean="0">
                <a:solidFill>
                  <a:schemeClr val="tx1"/>
                </a:solidFill>
              </a:rPr>
              <a:t>1/4</a:t>
            </a:r>
          </a:p>
          <a:p>
            <a:pPr marL="971550" lvl="1" indent="-514350" algn="l">
              <a:buFont typeface="+mj-lt"/>
              <a:buAutoNum type="alphaUcPeriod"/>
            </a:pPr>
            <a:r>
              <a:rPr lang="en-US" dirty="0" smtClean="0">
                <a:solidFill>
                  <a:schemeClr val="tx1"/>
                </a:solidFill>
              </a:rPr>
              <a:t>1/6</a:t>
            </a:r>
          </a:p>
          <a:p>
            <a:pPr marL="971550" lvl="1" indent="-514350" algn="l">
              <a:buFont typeface="+mj-lt"/>
              <a:buAutoNum type="alphaUcPeriod"/>
            </a:pPr>
            <a:r>
              <a:rPr lang="en-US" dirty="0" smtClean="0">
                <a:solidFill>
                  <a:schemeClr val="tx1"/>
                </a:solidFill>
              </a:rPr>
              <a:t>1/8</a:t>
            </a:r>
          </a:p>
        </p:txBody>
      </p:sp>
    </p:spTree>
    <p:extLst>
      <p:ext uri="{BB962C8B-B14F-4D97-AF65-F5344CB8AC3E}">
        <p14:creationId xmlns:p14="http://schemas.microsoft.com/office/powerpoint/2010/main" val="4283814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8839200" cy="2895600"/>
          </a:xfrm>
        </p:spPr>
        <p:txBody>
          <a:bodyPr>
            <a:normAutofit/>
          </a:bodyPr>
          <a:lstStyle/>
          <a:p>
            <a:pPr algn="l"/>
            <a:r>
              <a:rPr lang="en-US" dirty="0" smtClean="0"/>
              <a:t>A class consists of 40 students: 12 women and 28 men.  Two students are selected randomly.  What is the probability two women are selected?</a:t>
            </a:r>
            <a:endParaRPr lang="en-US" dirty="0"/>
          </a:p>
        </p:txBody>
      </p:sp>
      <p:sp>
        <p:nvSpPr>
          <p:cNvPr id="3" name="Subtitle 2"/>
          <p:cNvSpPr>
            <a:spLocks noGrp="1"/>
          </p:cNvSpPr>
          <p:nvPr>
            <p:ph type="subTitle" idx="1"/>
          </p:nvPr>
        </p:nvSpPr>
        <p:spPr>
          <a:xfrm>
            <a:off x="228600" y="2971800"/>
            <a:ext cx="7924800" cy="3505200"/>
          </a:xfrm>
        </p:spPr>
        <p:txBody>
          <a:bodyPr>
            <a:normAutofit/>
          </a:bodyPr>
          <a:lstStyle/>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r>
              <a:rPr lang="en-US" dirty="0" smtClean="0">
                <a:solidFill>
                  <a:schemeClr val="tx1"/>
                </a:solidFill>
              </a:rPr>
              <a:t> 0.0900</a:t>
            </a:r>
          </a:p>
          <a:p>
            <a:pPr marL="971550" lvl="1" indent="-514350" algn="l">
              <a:buFont typeface="+mj-lt"/>
              <a:buAutoNum type="alphaUcPeriod"/>
            </a:pPr>
            <a:r>
              <a:rPr lang="en-US" dirty="0" smtClean="0">
                <a:solidFill>
                  <a:schemeClr val="tx1"/>
                </a:solidFill>
              </a:rPr>
              <a:t> 0.4286</a:t>
            </a:r>
          </a:p>
          <a:p>
            <a:pPr marL="971550" lvl="1" indent="-514350" algn="l">
              <a:buFont typeface="+mj-lt"/>
              <a:buAutoNum type="alphaUcPeriod"/>
            </a:pPr>
            <a:r>
              <a:rPr lang="en-US" dirty="0" smtClean="0">
                <a:solidFill>
                  <a:schemeClr val="tx1"/>
                </a:solidFill>
              </a:rPr>
              <a:t> 0.3000</a:t>
            </a:r>
          </a:p>
          <a:p>
            <a:pPr marL="971550" lvl="1" indent="-514350" algn="l">
              <a:buFont typeface="+mj-lt"/>
              <a:buAutoNum type="alphaUcPeriod"/>
            </a:pPr>
            <a:r>
              <a:rPr lang="en-US" dirty="0" smtClean="0">
                <a:solidFill>
                  <a:schemeClr val="tx1"/>
                </a:solidFill>
              </a:rPr>
              <a:t> 0.0825</a:t>
            </a:r>
          </a:p>
          <a:p>
            <a:pPr marL="971550" lvl="1" indent="-514350" algn="l">
              <a:buFont typeface="+mj-lt"/>
              <a:buAutoNum type="alphaUcPeriod"/>
            </a:pPr>
            <a:r>
              <a:rPr lang="en-US" dirty="0" smtClean="0">
                <a:solidFill>
                  <a:schemeClr val="tx1"/>
                </a:solidFill>
              </a:rPr>
              <a:t> 0.0846</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55758970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8839200" cy="2895600"/>
          </a:xfrm>
        </p:spPr>
        <p:txBody>
          <a:bodyPr>
            <a:normAutofit fontScale="90000"/>
          </a:bodyPr>
          <a:lstStyle/>
          <a:p>
            <a:pPr algn="l"/>
            <a:r>
              <a:rPr lang="en-US" dirty="0" smtClean="0"/>
              <a:t>A class consists of 40 students: 12 women and 28 men.  Two students are selected randomly.  What is the probability one woman and one man are selected?</a:t>
            </a:r>
            <a:endParaRPr lang="en-US" dirty="0"/>
          </a:p>
        </p:txBody>
      </p:sp>
      <p:sp>
        <p:nvSpPr>
          <p:cNvPr id="3" name="Subtitle 2"/>
          <p:cNvSpPr>
            <a:spLocks noGrp="1"/>
          </p:cNvSpPr>
          <p:nvPr>
            <p:ph type="subTitle" idx="1"/>
          </p:nvPr>
        </p:nvSpPr>
        <p:spPr>
          <a:xfrm>
            <a:off x="228600" y="2971800"/>
            <a:ext cx="7924800" cy="3505200"/>
          </a:xfrm>
        </p:spPr>
        <p:txBody>
          <a:bodyPr>
            <a:normAutofit/>
          </a:bodyPr>
          <a:lstStyle/>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r>
              <a:rPr lang="en-US" dirty="0" smtClean="0">
                <a:solidFill>
                  <a:schemeClr val="tx1"/>
                </a:solidFill>
              </a:rPr>
              <a:t> 0.2154</a:t>
            </a:r>
          </a:p>
          <a:p>
            <a:pPr marL="971550" lvl="1" indent="-514350" algn="l">
              <a:buFont typeface="+mj-lt"/>
              <a:buAutoNum type="alphaUcPeriod"/>
            </a:pPr>
            <a:r>
              <a:rPr lang="en-US" dirty="0" smtClean="0">
                <a:solidFill>
                  <a:schemeClr val="tx1"/>
                </a:solidFill>
              </a:rPr>
              <a:t> 0.4308</a:t>
            </a:r>
          </a:p>
          <a:p>
            <a:pPr marL="971550" lvl="1" indent="-514350" algn="l">
              <a:buFont typeface="+mj-lt"/>
              <a:buAutoNum type="alphaUcPeriod"/>
            </a:pPr>
            <a:r>
              <a:rPr lang="en-US" dirty="0" smtClean="0">
                <a:solidFill>
                  <a:schemeClr val="tx1"/>
                </a:solidFill>
              </a:rPr>
              <a:t> 0.2100</a:t>
            </a:r>
          </a:p>
          <a:p>
            <a:pPr marL="971550" lvl="1" indent="-514350" algn="l">
              <a:buFont typeface="+mj-lt"/>
              <a:buAutoNum type="alphaUcPeriod"/>
            </a:pPr>
            <a:r>
              <a:rPr lang="en-US" dirty="0" smtClean="0">
                <a:solidFill>
                  <a:schemeClr val="tx1"/>
                </a:solidFill>
              </a:rPr>
              <a:t> 0.4200</a:t>
            </a:r>
          </a:p>
          <a:p>
            <a:pPr marL="971550" lvl="1" indent="-514350" algn="l">
              <a:buFont typeface="+mj-lt"/>
              <a:buAutoNum type="alphaUcPeriod"/>
            </a:pPr>
            <a:r>
              <a:rPr lang="en-US" dirty="0" smtClean="0">
                <a:solidFill>
                  <a:schemeClr val="tx1"/>
                </a:solidFill>
              </a:rPr>
              <a:t> 0.4846</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34092908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8839200" cy="2895600"/>
          </a:xfrm>
        </p:spPr>
        <p:txBody>
          <a:bodyPr>
            <a:normAutofit/>
          </a:bodyPr>
          <a:lstStyle/>
          <a:p>
            <a:pPr algn="l"/>
            <a:r>
              <a:rPr lang="en-US" dirty="0" smtClean="0"/>
              <a:t>A class consists of 40 students: 12 women and 28 men.  Three students are selected randomly.  What is the probability three men are selected?</a:t>
            </a:r>
            <a:endParaRPr lang="en-US" dirty="0"/>
          </a:p>
        </p:txBody>
      </p:sp>
      <p:sp>
        <p:nvSpPr>
          <p:cNvPr id="3" name="Subtitle 2"/>
          <p:cNvSpPr>
            <a:spLocks noGrp="1"/>
          </p:cNvSpPr>
          <p:nvPr>
            <p:ph type="subTitle" idx="1"/>
          </p:nvPr>
        </p:nvSpPr>
        <p:spPr>
          <a:xfrm>
            <a:off x="228600" y="2971800"/>
            <a:ext cx="7924800" cy="3505200"/>
          </a:xfrm>
        </p:spPr>
        <p:txBody>
          <a:bodyPr>
            <a:normAutofit/>
          </a:bodyPr>
          <a:lstStyle/>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r>
              <a:rPr lang="en-US" dirty="0" smtClean="0">
                <a:solidFill>
                  <a:schemeClr val="tx1"/>
                </a:solidFill>
              </a:rPr>
              <a:t> 0.3430</a:t>
            </a:r>
          </a:p>
          <a:p>
            <a:pPr marL="971550" lvl="1" indent="-514350" algn="l">
              <a:buFont typeface="+mj-lt"/>
              <a:buAutoNum type="alphaUcPeriod"/>
            </a:pPr>
            <a:r>
              <a:rPr lang="en-US" dirty="0" smtClean="0">
                <a:solidFill>
                  <a:schemeClr val="tx1"/>
                </a:solidFill>
              </a:rPr>
              <a:t> 0.4846</a:t>
            </a:r>
          </a:p>
          <a:p>
            <a:pPr marL="971550" lvl="1" indent="-514350" algn="l">
              <a:buFont typeface="+mj-lt"/>
              <a:buAutoNum type="alphaUcPeriod"/>
            </a:pPr>
            <a:r>
              <a:rPr lang="en-US" dirty="0" smtClean="0">
                <a:solidFill>
                  <a:schemeClr val="tx1"/>
                </a:solidFill>
              </a:rPr>
              <a:t> 0.3316</a:t>
            </a:r>
          </a:p>
          <a:p>
            <a:pPr marL="971550" lvl="1" indent="-514350" algn="l">
              <a:buFont typeface="+mj-lt"/>
              <a:buAutoNum type="alphaUcPeriod"/>
            </a:pPr>
            <a:r>
              <a:rPr lang="en-US" dirty="0" smtClean="0">
                <a:solidFill>
                  <a:schemeClr val="tx1"/>
                </a:solidFill>
              </a:rPr>
              <a:t> 0.0206</a:t>
            </a:r>
          </a:p>
          <a:p>
            <a:pPr marL="971550" lvl="1" indent="-514350" algn="l">
              <a:buFont typeface="+mj-lt"/>
              <a:buAutoNum type="alphaUcPeriod"/>
            </a:pPr>
            <a:r>
              <a:rPr lang="en-US" dirty="0" smtClean="0">
                <a:solidFill>
                  <a:schemeClr val="tx1"/>
                </a:solidFill>
              </a:rPr>
              <a:t> 0.1071</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174775446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8839200" cy="4876800"/>
          </a:xfrm>
        </p:spPr>
        <p:txBody>
          <a:bodyPr>
            <a:normAutofit/>
          </a:bodyPr>
          <a:lstStyle/>
          <a:p>
            <a:pPr algn="l"/>
            <a:r>
              <a:rPr lang="en-US" dirty="0" smtClean="0"/>
              <a:t>Independent events: A and B are independent if the P(A) is not affected by whether or not B occurs.</a:t>
            </a:r>
            <a:br>
              <a:rPr lang="en-US" dirty="0" smtClean="0"/>
            </a:br>
            <a:r>
              <a:rPr lang="en-US" dirty="0"/>
              <a:t/>
            </a:r>
            <a:br>
              <a:rPr lang="en-US" dirty="0"/>
            </a:br>
            <a:r>
              <a:rPr lang="en-US" dirty="0" smtClean="0"/>
              <a:t>In other words: P(A) = P(A|B)</a:t>
            </a:r>
            <a:endParaRPr lang="en-US" dirty="0"/>
          </a:p>
        </p:txBody>
      </p:sp>
      <p:sp>
        <p:nvSpPr>
          <p:cNvPr id="3" name="Subtitle 2"/>
          <p:cNvSpPr>
            <a:spLocks noGrp="1"/>
          </p:cNvSpPr>
          <p:nvPr>
            <p:ph type="subTitle" idx="1"/>
          </p:nvPr>
        </p:nvSpPr>
        <p:spPr>
          <a:xfrm>
            <a:off x="228600" y="2971800"/>
            <a:ext cx="7924800" cy="3505200"/>
          </a:xfrm>
        </p:spPr>
        <p:txBody>
          <a:bodyPr>
            <a:normAutofit/>
          </a:bodyPr>
          <a:lstStyle/>
          <a:p>
            <a:pPr lvl="1" algn="l"/>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18752861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8839200" cy="4724400"/>
          </a:xfrm>
        </p:spPr>
        <p:txBody>
          <a:bodyPr>
            <a:normAutofit/>
          </a:bodyPr>
          <a:lstStyle/>
          <a:p>
            <a:pPr algn="l"/>
            <a:r>
              <a:rPr lang="en-US" dirty="0" smtClean="0"/>
              <a:t>Independent events: If A and B are independent events then:</a:t>
            </a:r>
            <a:br>
              <a:rPr lang="en-US" dirty="0" smtClean="0"/>
            </a:br>
            <a:r>
              <a:rPr lang="en-US" dirty="0" smtClean="0"/>
              <a:t/>
            </a:r>
            <a:br>
              <a:rPr lang="en-US" dirty="0" smtClean="0"/>
            </a:br>
            <a:r>
              <a:rPr lang="en-US" dirty="0"/>
              <a:t>	</a:t>
            </a:r>
            <a:r>
              <a:rPr lang="en-US" dirty="0" smtClean="0"/>
              <a:t> P(A and B) = P(A)*P(B)</a:t>
            </a:r>
            <a:endParaRPr lang="en-US" dirty="0"/>
          </a:p>
        </p:txBody>
      </p:sp>
      <p:sp>
        <p:nvSpPr>
          <p:cNvPr id="3" name="Subtitle 2"/>
          <p:cNvSpPr>
            <a:spLocks noGrp="1"/>
          </p:cNvSpPr>
          <p:nvPr>
            <p:ph type="subTitle" idx="1"/>
          </p:nvPr>
        </p:nvSpPr>
        <p:spPr>
          <a:xfrm>
            <a:off x="228600" y="2971800"/>
            <a:ext cx="7924800" cy="3505200"/>
          </a:xfrm>
        </p:spPr>
        <p:txBody>
          <a:bodyPr>
            <a:normAutofit/>
          </a:bodyPr>
          <a:lstStyle/>
          <a:p>
            <a:pPr lvl="1" algn="l"/>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409061860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8839200" cy="2895600"/>
          </a:xfrm>
        </p:spPr>
        <p:txBody>
          <a:bodyPr>
            <a:normAutofit/>
          </a:bodyPr>
          <a:lstStyle/>
          <a:p>
            <a:pPr algn="l"/>
            <a:r>
              <a:rPr lang="en-US" dirty="0" smtClean="0"/>
              <a:t>I roll a 6-sided die twice. What is the probability of getting two 6’s?  Assume the die is fair.</a:t>
            </a:r>
            <a:endParaRPr lang="en-US" dirty="0"/>
          </a:p>
        </p:txBody>
      </p:sp>
      <p:sp>
        <p:nvSpPr>
          <p:cNvPr id="3" name="Subtitle 2"/>
          <p:cNvSpPr>
            <a:spLocks noGrp="1"/>
          </p:cNvSpPr>
          <p:nvPr>
            <p:ph type="subTitle" idx="1"/>
          </p:nvPr>
        </p:nvSpPr>
        <p:spPr>
          <a:xfrm>
            <a:off x="228600" y="2971800"/>
            <a:ext cx="7924800" cy="3505200"/>
          </a:xfrm>
        </p:spPr>
        <p:txBody>
          <a:bodyPr>
            <a:normAutofit/>
          </a:bodyPr>
          <a:lstStyle/>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r>
              <a:rPr lang="en-US" dirty="0" smtClean="0">
                <a:solidFill>
                  <a:schemeClr val="tx1"/>
                </a:solidFill>
              </a:rPr>
              <a:t> 0.0833</a:t>
            </a:r>
          </a:p>
          <a:p>
            <a:pPr marL="971550" lvl="1" indent="-514350" algn="l">
              <a:buFont typeface="+mj-lt"/>
              <a:buAutoNum type="alphaUcPeriod"/>
            </a:pPr>
            <a:r>
              <a:rPr lang="en-US" dirty="0" smtClean="0">
                <a:solidFill>
                  <a:schemeClr val="tx1"/>
                </a:solidFill>
              </a:rPr>
              <a:t> 0.1667</a:t>
            </a:r>
          </a:p>
          <a:p>
            <a:pPr marL="971550" lvl="1" indent="-514350" algn="l">
              <a:buFont typeface="+mj-lt"/>
              <a:buAutoNum type="alphaUcPeriod"/>
            </a:pPr>
            <a:r>
              <a:rPr lang="en-US" dirty="0" smtClean="0">
                <a:solidFill>
                  <a:schemeClr val="tx1"/>
                </a:solidFill>
              </a:rPr>
              <a:t> 0.0278</a:t>
            </a:r>
          </a:p>
          <a:p>
            <a:pPr marL="971550" lvl="1" indent="-514350" algn="l">
              <a:buFont typeface="+mj-lt"/>
              <a:buAutoNum type="alphaUcPeriod"/>
            </a:pPr>
            <a:r>
              <a:rPr lang="en-US" dirty="0" smtClean="0">
                <a:solidFill>
                  <a:schemeClr val="tx1"/>
                </a:solidFill>
              </a:rPr>
              <a:t> 0.3333</a:t>
            </a:r>
          </a:p>
          <a:p>
            <a:pPr marL="971550" lvl="1" indent="-514350" algn="l">
              <a:buFont typeface="+mj-lt"/>
              <a:buAutoNum type="alphaUcPeriod"/>
            </a:pPr>
            <a:r>
              <a:rPr lang="en-US" dirty="0" smtClean="0">
                <a:solidFill>
                  <a:schemeClr val="tx1"/>
                </a:solidFill>
              </a:rPr>
              <a:t> 0.0333</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418280178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8839200" cy="2895600"/>
          </a:xfrm>
        </p:spPr>
        <p:txBody>
          <a:bodyPr>
            <a:normAutofit/>
          </a:bodyPr>
          <a:lstStyle/>
          <a:p>
            <a:pPr algn="l"/>
            <a:r>
              <a:rPr lang="en-US" dirty="0" smtClean="0"/>
              <a:t>In the game of </a:t>
            </a:r>
            <a:r>
              <a:rPr lang="en-US" dirty="0" err="1" smtClean="0"/>
              <a:t>Yahtzee</a:t>
            </a:r>
            <a:r>
              <a:rPr lang="en-US" dirty="0" smtClean="0"/>
              <a:t>, five balanced dice are rolled.  What is the probability of rolling all 2s?</a:t>
            </a:r>
            <a:endParaRPr lang="en-US" dirty="0"/>
          </a:p>
        </p:txBody>
      </p:sp>
      <p:sp>
        <p:nvSpPr>
          <p:cNvPr id="3" name="Subtitle 2"/>
          <p:cNvSpPr>
            <a:spLocks noGrp="1"/>
          </p:cNvSpPr>
          <p:nvPr>
            <p:ph type="subTitle" idx="1"/>
          </p:nvPr>
        </p:nvSpPr>
        <p:spPr>
          <a:xfrm>
            <a:off x="228600" y="2971800"/>
            <a:ext cx="7924800" cy="3505200"/>
          </a:xfrm>
        </p:spPr>
        <p:txBody>
          <a:bodyPr>
            <a:normAutofit/>
          </a:bodyPr>
          <a:lstStyle/>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r>
              <a:rPr lang="en-US" dirty="0" smtClean="0">
                <a:solidFill>
                  <a:schemeClr val="tx1"/>
                </a:solidFill>
              </a:rPr>
              <a:t> 1/7776</a:t>
            </a:r>
          </a:p>
          <a:p>
            <a:pPr marL="971550" lvl="1" indent="-514350" algn="l">
              <a:buFont typeface="+mj-lt"/>
              <a:buAutoNum type="alphaUcPeriod"/>
            </a:pPr>
            <a:r>
              <a:rPr lang="en-US" dirty="0" smtClean="0">
                <a:solidFill>
                  <a:schemeClr val="tx1"/>
                </a:solidFill>
              </a:rPr>
              <a:t> 1/46656</a:t>
            </a:r>
          </a:p>
          <a:p>
            <a:pPr marL="971550" lvl="1" indent="-514350" algn="l">
              <a:buFont typeface="+mj-lt"/>
              <a:buAutoNum type="alphaUcPeriod"/>
            </a:pPr>
            <a:r>
              <a:rPr lang="en-US" dirty="0" smtClean="0">
                <a:solidFill>
                  <a:schemeClr val="tx1"/>
                </a:solidFill>
              </a:rPr>
              <a:t> 1/1296</a:t>
            </a:r>
          </a:p>
          <a:p>
            <a:pPr marL="971550" lvl="1" indent="-514350" algn="l">
              <a:buFont typeface="+mj-lt"/>
              <a:buAutoNum type="alphaUcPeriod"/>
            </a:pPr>
            <a:r>
              <a:rPr lang="en-US" dirty="0" smtClean="0">
                <a:solidFill>
                  <a:schemeClr val="tx1"/>
                </a:solidFill>
              </a:rPr>
              <a:t> 0.0278</a:t>
            </a:r>
          </a:p>
          <a:p>
            <a:pPr marL="971550" lvl="1" indent="-514350" algn="l">
              <a:buFont typeface="+mj-lt"/>
              <a:buAutoNum type="alphaUcPeriod"/>
            </a:pPr>
            <a:r>
              <a:rPr lang="en-US" dirty="0" smtClean="0">
                <a:solidFill>
                  <a:schemeClr val="tx1"/>
                </a:solidFill>
              </a:rPr>
              <a:t> 1/6</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294155169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8839200" cy="2895600"/>
          </a:xfrm>
        </p:spPr>
        <p:txBody>
          <a:bodyPr>
            <a:normAutofit/>
          </a:bodyPr>
          <a:lstStyle/>
          <a:p>
            <a:pPr algn="l"/>
            <a:r>
              <a:rPr lang="en-US" dirty="0" smtClean="0"/>
              <a:t>In the game of </a:t>
            </a:r>
            <a:r>
              <a:rPr lang="en-US" dirty="0" err="1" smtClean="0"/>
              <a:t>Yahtzee</a:t>
            </a:r>
            <a:r>
              <a:rPr lang="en-US" dirty="0" smtClean="0"/>
              <a:t>, five balanced dice are rolled.  What is the probability that all the dice come up the same number?</a:t>
            </a:r>
            <a:endParaRPr lang="en-US" dirty="0"/>
          </a:p>
        </p:txBody>
      </p:sp>
      <p:sp>
        <p:nvSpPr>
          <p:cNvPr id="3" name="Subtitle 2"/>
          <p:cNvSpPr>
            <a:spLocks noGrp="1"/>
          </p:cNvSpPr>
          <p:nvPr>
            <p:ph type="subTitle" idx="1"/>
          </p:nvPr>
        </p:nvSpPr>
        <p:spPr>
          <a:xfrm>
            <a:off x="228600" y="2971800"/>
            <a:ext cx="7924800" cy="3505200"/>
          </a:xfrm>
        </p:spPr>
        <p:txBody>
          <a:bodyPr>
            <a:normAutofit/>
          </a:bodyPr>
          <a:lstStyle/>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r>
              <a:rPr lang="en-US" dirty="0" smtClean="0">
                <a:solidFill>
                  <a:schemeClr val="tx1"/>
                </a:solidFill>
              </a:rPr>
              <a:t>0.0001286 </a:t>
            </a:r>
          </a:p>
          <a:p>
            <a:pPr marL="971550" lvl="1" indent="-514350" algn="l">
              <a:buFont typeface="+mj-lt"/>
              <a:buAutoNum type="alphaUcPeriod"/>
            </a:pPr>
            <a:r>
              <a:rPr lang="en-US" dirty="0" smtClean="0">
                <a:solidFill>
                  <a:schemeClr val="tx1"/>
                </a:solidFill>
              </a:rPr>
              <a:t>0.0007716</a:t>
            </a:r>
            <a:endParaRPr lang="en-US" dirty="0">
              <a:solidFill>
                <a:schemeClr val="tx1"/>
              </a:solidFill>
            </a:endParaRPr>
          </a:p>
          <a:p>
            <a:pPr marL="971550" lvl="1" indent="-514350" algn="l">
              <a:buFont typeface="+mj-lt"/>
              <a:buAutoNum type="alphaUcPeriod"/>
            </a:pPr>
            <a:r>
              <a:rPr lang="en-US" dirty="0" smtClean="0">
                <a:solidFill>
                  <a:schemeClr val="tx1"/>
                </a:solidFill>
              </a:rPr>
              <a:t>0.00002143</a:t>
            </a:r>
          </a:p>
          <a:p>
            <a:pPr marL="971550" lvl="1" indent="-514350" algn="l">
              <a:buFont typeface="+mj-lt"/>
              <a:buAutoNum type="alphaUcPeriod"/>
            </a:pPr>
            <a:r>
              <a:rPr lang="en-US" dirty="0" smtClean="0">
                <a:solidFill>
                  <a:schemeClr val="tx1"/>
                </a:solidFill>
              </a:rPr>
              <a:t>0.004630</a:t>
            </a:r>
          </a:p>
          <a:p>
            <a:pPr marL="971550" lvl="1" indent="-514350" algn="l">
              <a:buFont typeface="+mj-lt"/>
              <a:buAutoNum type="alphaUcPeriod"/>
            </a:pPr>
            <a:r>
              <a:rPr lang="en-US" dirty="0" smtClean="0">
                <a:solidFill>
                  <a:schemeClr val="tx1"/>
                </a:solidFill>
              </a:rPr>
              <a:t>0.004115 </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3748389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6096000" cy="1371600"/>
          </a:xfrm>
        </p:spPr>
        <p:txBody>
          <a:bodyPr>
            <a:normAutofit fontScale="90000"/>
          </a:bodyPr>
          <a:lstStyle/>
          <a:p>
            <a:r>
              <a:rPr lang="en-US" dirty="0" smtClean="0"/>
              <a:t>Properties of probability</a:t>
            </a:r>
            <a:r>
              <a:rPr lang="en-US" dirty="0"/>
              <a:t/>
            </a:r>
            <a:br>
              <a:rPr lang="en-US" dirty="0"/>
            </a:br>
            <a:endParaRPr lang="en-US" dirty="0"/>
          </a:p>
        </p:txBody>
      </p:sp>
      <mc:AlternateContent xmlns:mc="http://schemas.openxmlformats.org/markup-compatibility/2006" xmlns:a14="http://schemas.microsoft.com/office/drawing/2010/main">
        <mc:Choice Requires="a14">
          <p:sp>
            <p:nvSpPr>
              <p:cNvPr id="3" name="Subtitle 2"/>
              <p:cNvSpPr>
                <a:spLocks noGrp="1"/>
              </p:cNvSpPr>
              <p:nvPr>
                <p:ph type="subTitle" idx="1"/>
              </p:nvPr>
            </p:nvSpPr>
            <p:spPr>
              <a:xfrm>
                <a:off x="533400" y="2057400"/>
                <a:ext cx="8077200" cy="4267200"/>
              </a:xfrm>
            </p:spPr>
            <p:txBody>
              <a:bodyPr>
                <a:normAutofit/>
              </a:bodyPr>
              <a:lstStyle/>
              <a:p>
                <a:pPr marL="914400" lvl="1" indent="-457200" algn="l">
                  <a:buFont typeface="Arial" pitchFamily="34" charset="0"/>
                  <a:buChar char="•"/>
                </a:pPr>
                <a:r>
                  <a:rPr lang="en-US" dirty="0" smtClean="0">
                    <a:solidFill>
                      <a:schemeClr val="tx1"/>
                    </a:solidFill>
                  </a:rPr>
                  <a:t>Probability expressed as P(event).  For example P(rains cows tomorrow)</a:t>
                </a:r>
              </a:p>
              <a:p>
                <a:pPr marL="914400" lvl="1" indent="-457200" algn="l">
                  <a:buFont typeface="Arial" pitchFamily="34" charset="0"/>
                  <a:buChar char="•"/>
                </a:pPr>
                <a14:m>
                  <m:oMath xmlns:m="http://schemas.openxmlformats.org/officeDocument/2006/math">
                    <m:r>
                      <a:rPr lang="en-US" b="0" i="1" smtClean="0">
                        <a:solidFill>
                          <a:schemeClr val="tx1"/>
                        </a:solidFill>
                        <a:latin typeface="Cambria Math"/>
                      </a:rPr>
                      <m:t>0</m:t>
                    </m:r>
                    <m:r>
                      <a:rPr lang="en-US" b="0" i="1" smtClean="0">
                        <a:solidFill>
                          <a:schemeClr val="tx1"/>
                        </a:solidFill>
                        <a:latin typeface="Cambria Math"/>
                        <a:ea typeface="Cambria Math"/>
                      </a:rPr>
                      <m:t>≤</m:t>
                    </m:r>
                    <m:r>
                      <a:rPr lang="en-US" b="0" i="1" smtClean="0">
                        <a:solidFill>
                          <a:schemeClr val="tx1"/>
                        </a:solidFill>
                        <a:latin typeface="Cambria Math"/>
                        <a:ea typeface="Cambria Math"/>
                      </a:rPr>
                      <m:t>𝑃</m:t>
                    </m:r>
                    <m:r>
                      <a:rPr lang="en-US" b="0" i="1" smtClean="0">
                        <a:solidFill>
                          <a:schemeClr val="tx1"/>
                        </a:solidFill>
                        <a:latin typeface="Cambria Math"/>
                        <a:ea typeface="Cambria Math"/>
                      </a:rPr>
                      <m:t>(</m:t>
                    </m:r>
                    <m:r>
                      <m:rPr>
                        <m:nor/>
                      </m:rPr>
                      <a:rPr lang="en-US" b="0" i="0" smtClean="0">
                        <a:solidFill>
                          <a:schemeClr val="tx1"/>
                        </a:solidFill>
                        <a:latin typeface="Cambria Math"/>
                        <a:ea typeface="Cambria Math"/>
                      </a:rPr>
                      <m:t>Event</m:t>
                    </m:r>
                    <m:r>
                      <a:rPr lang="en-US" b="0" i="1" smtClean="0">
                        <a:solidFill>
                          <a:schemeClr val="tx1"/>
                        </a:solidFill>
                        <a:latin typeface="Cambria Math"/>
                        <a:ea typeface="Cambria Math"/>
                      </a:rPr>
                      <m:t>)≤1</m:t>
                    </m:r>
                  </m:oMath>
                </a14:m>
                <a:endParaRPr lang="en-US" dirty="0" smtClean="0">
                  <a:solidFill>
                    <a:schemeClr val="tx1"/>
                  </a:solidFill>
                </a:endParaRPr>
              </a:p>
              <a:p>
                <a:pPr marL="914400" lvl="1" indent="-457200" algn="l">
                  <a:buFont typeface="Arial" pitchFamily="34" charset="0"/>
                  <a:buChar char="•"/>
                </a:pPr>
                <a:r>
                  <a:rPr lang="en-US" dirty="0" smtClean="0">
                    <a:solidFill>
                      <a:schemeClr val="tx1"/>
                    </a:solidFill>
                  </a:rPr>
                  <a:t>Sum of the probabilities of all possible outcomes for an experiment equals 1</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mc:Choice>
        <mc:Fallback xmlns="">
          <p:sp>
            <p:nvSpPr>
              <p:cNvPr id="3" name="Subtitle 2"/>
              <p:cNvSpPr>
                <a:spLocks noGrp="1" noRot="1" noChangeAspect="1" noMove="1" noResize="1" noEditPoints="1" noAdjustHandles="1" noChangeArrowheads="1" noChangeShapeType="1" noTextEdit="1"/>
              </p:cNvSpPr>
              <p:nvPr>
                <p:ph type="subTitle" idx="1"/>
              </p:nvPr>
            </p:nvSpPr>
            <p:spPr>
              <a:xfrm>
                <a:off x="533400" y="2057400"/>
                <a:ext cx="8077200" cy="4267200"/>
              </a:xfrm>
              <a:blipFill rotWithShape="1">
                <a:blip r:embed="rId2"/>
                <a:stretch>
                  <a:fillRect t="-1286" r="-151"/>
                </a:stretch>
              </a:blipFill>
            </p:spPr>
            <p:txBody>
              <a:bodyPr/>
              <a:lstStyle/>
              <a:p>
                <a:r>
                  <a:rPr lang="en-US">
                    <a:noFill/>
                  </a:rPr>
                  <a:t> </a:t>
                </a:r>
              </a:p>
            </p:txBody>
          </p:sp>
        </mc:Fallback>
      </mc:AlternateContent>
    </p:spTree>
    <p:extLst>
      <p:ext uri="{BB962C8B-B14F-4D97-AF65-F5344CB8AC3E}">
        <p14:creationId xmlns:p14="http://schemas.microsoft.com/office/powerpoint/2010/main" val="33406058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14400"/>
            <a:ext cx="8305800" cy="2133600"/>
          </a:xfrm>
        </p:spPr>
        <p:txBody>
          <a:bodyPr>
            <a:normAutofit fontScale="90000"/>
          </a:bodyPr>
          <a:lstStyle/>
          <a:p>
            <a:pPr algn="l"/>
            <a:r>
              <a:rPr lang="en-US" dirty="0"/>
              <a:t>Which of the following sequences is more likely to occur when a coin is tossed 6 times – HHHTTT or HTHTTH?</a:t>
            </a:r>
            <a:br>
              <a:rPr lang="en-US" dirty="0"/>
            </a:br>
            <a:r>
              <a:rPr lang="en-US" dirty="0"/>
              <a:t/>
            </a:r>
            <a:br>
              <a:rPr lang="en-US" dirty="0"/>
            </a:br>
            <a:endParaRPr lang="en-US" dirty="0"/>
          </a:p>
        </p:txBody>
      </p:sp>
      <p:sp>
        <p:nvSpPr>
          <p:cNvPr id="3" name="Subtitle 2"/>
          <p:cNvSpPr>
            <a:spLocks noGrp="1"/>
          </p:cNvSpPr>
          <p:nvPr>
            <p:ph type="subTitle" idx="1"/>
          </p:nvPr>
        </p:nvSpPr>
        <p:spPr>
          <a:xfrm>
            <a:off x="685800" y="3124200"/>
            <a:ext cx="7239000" cy="3200400"/>
          </a:xfrm>
        </p:spPr>
        <p:txBody>
          <a:bodyPr>
            <a:normAutofit/>
          </a:bodyPr>
          <a:lstStyle/>
          <a:p>
            <a:pPr marL="971550" lvl="1" indent="-514350" algn="l">
              <a:buFont typeface="+mj-lt"/>
              <a:buAutoNum type="alphaUcPeriod"/>
            </a:pPr>
            <a:r>
              <a:rPr lang="en-US" dirty="0" smtClean="0">
                <a:solidFill>
                  <a:schemeClr val="tx1"/>
                </a:solidFill>
              </a:rPr>
              <a:t>HHHTTT</a:t>
            </a:r>
          </a:p>
          <a:p>
            <a:pPr marL="971550" lvl="1" indent="-514350" algn="l">
              <a:buFont typeface="+mj-lt"/>
              <a:buAutoNum type="alphaUcPeriod"/>
            </a:pPr>
            <a:r>
              <a:rPr lang="en-US" dirty="0" smtClean="0">
                <a:solidFill>
                  <a:schemeClr val="tx1"/>
                </a:solidFill>
              </a:rPr>
              <a:t>HTHTTH</a:t>
            </a:r>
          </a:p>
          <a:p>
            <a:pPr marL="971550" lvl="1" indent="-514350" algn="l">
              <a:buFont typeface="+mj-lt"/>
              <a:buAutoNum type="alphaUcPeriod"/>
            </a:pPr>
            <a:r>
              <a:rPr lang="en-US" dirty="0" smtClean="0">
                <a:solidFill>
                  <a:schemeClr val="tx1"/>
                </a:solidFill>
              </a:rPr>
              <a:t>Both are equally likely to occur</a:t>
            </a:r>
          </a:p>
          <a:p>
            <a:pPr marL="971550" lvl="1" indent="-514350" algn="l">
              <a:buFont typeface="+mj-lt"/>
              <a:buAutoNum type="alphaUcPeriod"/>
            </a:pPr>
            <a:r>
              <a:rPr lang="en-US" dirty="0" smtClean="0">
                <a:solidFill>
                  <a:schemeClr val="tx1"/>
                </a:solidFill>
              </a:rPr>
              <a:t>Neither will ever occur</a:t>
            </a: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146526535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8305800" cy="2590800"/>
          </a:xfrm>
        </p:spPr>
        <p:txBody>
          <a:bodyPr>
            <a:normAutofit fontScale="90000"/>
          </a:bodyPr>
          <a:lstStyle/>
          <a:p>
            <a:pPr algn="l"/>
            <a:r>
              <a:rPr lang="en-US" dirty="0" smtClean="0"/>
              <a:t>The license plates of a particular state consist of three letters followed by three digits.  Theoretically, how may different plates are possible?</a:t>
            </a:r>
            <a:endParaRPr lang="en-US" dirty="0"/>
          </a:p>
        </p:txBody>
      </p:sp>
      <p:sp>
        <p:nvSpPr>
          <p:cNvPr id="3" name="Subtitle 2"/>
          <p:cNvSpPr>
            <a:spLocks noGrp="1"/>
          </p:cNvSpPr>
          <p:nvPr>
            <p:ph type="subTitle" idx="1"/>
          </p:nvPr>
        </p:nvSpPr>
        <p:spPr>
          <a:xfrm>
            <a:off x="685800" y="3124200"/>
            <a:ext cx="7239000" cy="3200400"/>
          </a:xfrm>
        </p:spPr>
        <p:txBody>
          <a:bodyPr>
            <a:normAutofit/>
          </a:bodyPr>
          <a:lstStyle/>
          <a:p>
            <a:pPr marL="971550" lvl="1" indent="-514350" algn="l">
              <a:buFont typeface="+mj-lt"/>
              <a:buAutoNum type="alphaUcPeriod"/>
            </a:pPr>
            <a:r>
              <a:rPr lang="en-US" dirty="0" smtClean="0">
                <a:solidFill>
                  <a:schemeClr val="tx1"/>
                </a:solidFill>
              </a:rPr>
              <a:t>12,812,904</a:t>
            </a:r>
          </a:p>
          <a:p>
            <a:pPr marL="971550" lvl="1" indent="-514350" algn="l">
              <a:buFont typeface="+mj-lt"/>
              <a:buAutoNum type="alphaUcPeriod"/>
            </a:pPr>
            <a:r>
              <a:rPr lang="en-US" dirty="0" smtClean="0">
                <a:solidFill>
                  <a:schemeClr val="tx1"/>
                </a:solidFill>
              </a:rPr>
              <a:t>11,232,000</a:t>
            </a:r>
          </a:p>
          <a:p>
            <a:pPr marL="971550" lvl="1" indent="-514350" algn="l">
              <a:buFont typeface="+mj-lt"/>
              <a:buAutoNum type="alphaUcPeriod"/>
            </a:pPr>
            <a:r>
              <a:rPr lang="en-US" dirty="0" smtClean="0">
                <a:solidFill>
                  <a:schemeClr val="tx1"/>
                </a:solidFill>
              </a:rPr>
              <a:t>17,576,000</a:t>
            </a:r>
          </a:p>
          <a:p>
            <a:pPr marL="971550" lvl="1" indent="-514350" algn="l">
              <a:buFont typeface="+mj-lt"/>
              <a:buAutoNum type="alphaUcPeriod"/>
            </a:pPr>
            <a:r>
              <a:rPr lang="en-US" dirty="0" smtClean="0">
                <a:solidFill>
                  <a:schemeClr val="tx1"/>
                </a:solidFill>
              </a:rPr>
              <a:t>308,915,776</a:t>
            </a:r>
          </a:p>
          <a:p>
            <a:pPr marL="971550" lvl="1" indent="-514350" algn="l">
              <a:buFont typeface="+mj-lt"/>
              <a:buAutoNum type="alphaUcPeriod"/>
            </a:pPr>
            <a:r>
              <a:rPr lang="en-US" dirty="0" smtClean="0">
                <a:solidFill>
                  <a:schemeClr val="tx1"/>
                </a:solidFill>
              </a:rPr>
              <a:t>15,600,000</a:t>
            </a: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263082319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8305800" cy="2590800"/>
          </a:xfrm>
        </p:spPr>
        <p:txBody>
          <a:bodyPr>
            <a:normAutofit fontScale="90000"/>
          </a:bodyPr>
          <a:lstStyle/>
          <a:p>
            <a:pPr algn="l"/>
            <a:r>
              <a:rPr lang="en-US" dirty="0" smtClean="0"/>
              <a:t>An ice cream store has 33 flavors, three types of cone, and four types of sprinkle.  How many one flavor one sprinkle cones are possible?</a:t>
            </a:r>
            <a:endParaRPr lang="en-US" dirty="0"/>
          </a:p>
        </p:txBody>
      </p:sp>
      <p:sp>
        <p:nvSpPr>
          <p:cNvPr id="3" name="Subtitle 2"/>
          <p:cNvSpPr>
            <a:spLocks noGrp="1"/>
          </p:cNvSpPr>
          <p:nvPr>
            <p:ph type="subTitle" idx="1"/>
          </p:nvPr>
        </p:nvSpPr>
        <p:spPr>
          <a:xfrm>
            <a:off x="685800" y="3124200"/>
            <a:ext cx="7239000" cy="3200400"/>
          </a:xfrm>
        </p:spPr>
        <p:txBody>
          <a:bodyPr>
            <a:normAutofit/>
          </a:bodyPr>
          <a:lstStyle/>
          <a:p>
            <a:pPr marL="971550" lvl="1" indent="-514350" algn="l">
              <a:buFont typeface="+mj-lt"/>
              <a:buAutoNum type="alphaUcPeriod"/>
            </a:pPr>
            <a:r>
              <a:rPr lang="en-US" dirty="0" smtClean="0">
                <a:solidFill>
                  <a:schemeClr val="tx1"/>
                </a:solidFill>
              </a:rPr>
              <a:t>99</a:t>
            </a:r>
          </a:p>
          <a:p>
            <a:pPr marL="971550" lvl="1" indent="-514350" algn="l">
              <a:buFont typeface="+mj-lt"/>
              <a:buAutoNum type="alphaUcPeriod"/>
            </a:pPr>
            <a:r>
              <a:rPr lang="en-US" dirty="0" smtClean="0">
                <a:solidFill>
                  <a:schemeClr val="tx1"/>
                </a:solidFill>
              </a:rPr>
              <a:t>132</a:t>
            </a:r>
          </a:p>
          <a:p>
            <a:pPr marL="971550" lvl="1" indent="-514350" algn="l">
              <a:buFont typeface="+mj-lt"/>
              <a:buAutoNum type="alphaUcPeriod"/>
            </a:pPr>
            <a:r>
              <a:rPr lang="en-US" dirty="0" smtClean="0">
                <a:solidFill>
                  <a:schemeClr val="tx1"/>
                </a:solidFill>
              </a:rPr>
              <a:t>1089</a:t>
            </a:r>
            <a:endParaRPr lang="en-US" dirty="0" smtClean="0">
              <a:solidFill>
                <a:schemeClr val="tx1"/>
              </a:solidFill>
            </a:endParaRPr>
          </a:p>
          <a:p>
            <a:pPr marL="971550" lvl="1" indent="-514350" algn="l">
              <a:buFont typeface="+mj-lt"/>
              <a:buAutoNum type="alphaUcPeriod"/>
            </a:pPr>
            <a:r>
              <a:rPr lang="en-US" dirty="0" smtClean="0">
                <a:solidFill>
                  <a:schemeClr val="tx1"/>
                </a:solidFill>
              </a:rPr>
              <a:t>1,667,889,515,000,000,000</a:t>
            </a:r>
          </a:p>
          <a:p>
            <a:pPr marL="971550" lvl="1" indent="-514350" algn="l">
              <a:buFont typeface="+mj-lt"/>
              <a:buAutoNum type="alphaUcPeriod"/>
            </a:pPr>
            <a:r>
              <a:rPr lang="en-US" dirty="0" smtClean="0">
                <a:solidFill>
                  <a:schemeClr val="tx1"/>
                </a:solidFill>
              </a:rPr>
              <a:t>396</a:t>
            </a: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62896487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8305800" cy="2590800"/>
          </a:xfrm>
        </p:spPr>
        <p:txBody>
          <a:bodyPr>
            <a:normAutofit fontScale="90000"/>
          </a:bodyPr>
          <a:lstStyle/>
          <a:p>
            <a:pPr algn="l"/>
            <a:r>
              <a:rPr lang="en-US" dirty="0" smtClean="0"/>
              <a:t>Four people are standing in line at a movie theater.  How many different ways could they be lined up?</a:t>
            </a:r>
            <a:endParaRPr lang="en-US" dirty="0"/>
          </a:p>
        </p:txBody>
      </p:sp>
      <p:sp>
        <p:nvSpPr>
          <p:cNvPr id="3" name="Subtitle 2"/>
          <p:cNvSpPr>
            <a:spLocks noGrp="1"/>
          </p:cNvSpPr>
          <p:nvPr>
            <p:ph type="subTitle" idx="1"/>
          </p:nvPr>
        </p:nvSpPr>
        <p:spPr>
          <a:xfrm>
            <a:off x="685800" y="3124200"/>
            <a:ext cx="7239000" cy="3200400"/>
          </a:xfrm>
        </p:spPr>
        <p:txBody>
          <a:bodyPr>
            <a:normAutofit/>
          </a:bodyPr>
          <a:lstStyle/>
          <a:p>
            <a:pPr marL="971550" lvl="1" indent="-514350" algn="l">
              <a:buFont typeface="+mj-lt"/>
              <a:buAutoNum type="alphaUcPeriod"/>
            </a:pPr>
            <a:r>
              <a:rPr lang="en-US" dirty="0" smtClean="0">
                <a:solidFill>
                  <a:schemeClr val="tx1"/>
                </a:solidFill>
              </a:rPr>
              <a:t>4</a:t>
            </a:r>
          </a:p>
          <a:p>
            <a:pPr marL="971550" lvl="1" indent="-514350" algn="l">
              <a:buFont typeface="+mj-lt"/>
              <a:buAutoNum type="alphaUcPeriod"/>
            </a:pPr>
            <a:r>
              <a:rPr lang="en-US" dirty="0" smtClean="0">
                <a:solidFill>
                  <a:schemeClr val="tx1"/>
                </a:solidFill>
              </a:rPr>
              <a:t>24</a:t>
            </a:r>
          </a:p>
          <a:p>
            <a:pPr marL="971550" lvl="1" indent="-514350" algn="l">
              <a:buFont typeface="+mj-lt"/>
              <a:buAutoNum type="alphaUcPeriod"/>
            </a:pPr>
            <a:r>
              <a:rPr lang="en-US" dirty="0" smtClean="0">
                <a:solidFill>
                  <a:schemeClr val="tx1"/>
                </a:solidFill>
              </a:rPr>
              <a:t>8</a:t>
            </a:r>
          </a:p>
          <a:p>
            <a:pPr marL="971550" lvl="1" indent="-514350" algn="l">
              <a:buFont typeface="+mj-lt"/>
              <a:buAutoNum type="alphaUcPeriod"/>
            </a:pPr>
            <a:r>
              <a:rPr lang="en-US" dirty="0" smtClean="0">
                <a:solidFill>
                  <a:schemeClr val="tx1"/>
                </a:solidFill>
              </a:rPr>
              <a:t>12</a:t>
            </a:r>
          </a:p>
          <a:p>
            <a:pPr marL="971550" lvl="1" indent="-514350" algn="l">
              <a:buFont typeface="+mj-lt"/>
              <a:buAutoNum type="alphaUcPeriod"/>
            </a:pPr>
            <a:r>
              <a:rPr lang="en-US" dirty="0" smtClean="0">
                <a:solidFill>
                  <a:schemeClr val="tx1"/>
                </a:solidFill>
              </a:rPr>
              <a:t>32</a:t>
            </a:r>
          </a:p>
          <a:p>
            <a:pPr marL="971550" lvl="1" indent="-514350" algn="l">
              <a:buFont typeface="+mj-lt"/>
              <a:buAutoNum type="alphaUcPeriod"/>
            </a:pPr>
            <a:endParaRPr lang="en-US" dirty="0" smtClean="0">
              <a:solidFill>
                <a:schemeClr val="tx1"/>
              </a:solidFill>
            </a:endParaRPr>
          </a:p>
        </p:txBody>
      </p:sp>
    </p:spTree>
    <p:extLst>
      <p:ext uri="{BB962C8B-B14F-4D97-AF65-F5344CB8AC3E}">
        <p14:creationId xmlns:p14="http://schemas.microsoft.com/office/powerpoint/2010/main" val="374110945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8305800" cy="2590800"/>
          </a:xfrm>
        </p:spPr>
        <p:txBody>
          <a:bodyPr>
            <a:normAutofit fontScale="90000"/>
          </a:bodyPr>
          <a:lstStyle/>
          <a:p>
            <a:pPr algn="l"/>
            <a:r>
              <a:rPr lang="en-US" dirty="0" smtClean="0"/>
              <a:t>Twenty four people are standing in line at a movie theater.  How many different ways could they be lined up?</a:t>
            </a:r>
            <a:endParaRPr lang="en-US" dirty="0"/>
          </a:p>
        </p:txBody>
      </p:sp>
      <p:sp>
        <p:nvSpPr>
          <p:cNvPr id="3" name="Subtitle 2"/>
          <p:cNvSpPr>
            <a:spLocks noGrp="1"/>
          </p:cNvSpPr>
          <p:nvPr>
            <p:ph type="subTitle" idx="1"/>
          </p:nvPr>
        </p:nvSpPr>
        <p:spPr>
          <a:xfrm>
            <a:off x="685800" y="3124200"/>
            <a:ext cx="7239000" cy="3200400"/>
          </a:xfrm>
        </p:spPr>
        <p:txBody>
          <a:bodyPr>
            <a:normAutofit/>
          </a:bodyPr>
          <a:lstStyle/>
          <a:p>
            <a:pPr marL="971550" lvl="1" indent="-514350" algn="l">
              <a:buFont typeface="+mj-lt"/>
              <a:buAutoNum type="alphaUcPeriod"/>
            </a:pPr>
            <a:r>
              <a:rPr lang="en-US" dirty="0" smtClean="0">
                <a:solidFill>
                  <a:schemeClr val="tx1"/>
                </a:solidFill>
              </a:rPr>
              <a:t>620,448,401,700,000,000,000,000</a:t>
            </a:r>
          </a:p>
          <a:p>
            <a:pPr marL="971550" lvl="1" indent="-514350" algn="l">
              <a:buFont typeface="+mj-lt"/>
              <a:buAutoNum type="alphaUcPeriod"/>
            </a:pPr>
            <a:r>
              <a:rPr lang="en-US" dirty="0" smtClean="0">
                <a:solidFill>
                  <a:schemeClr val="tx1"/>
                </a:solidFill>
              </a:rPr>
              <a:t>576</a:t>
            </a:r>
          </a:p>
          <a:p>
            <a:pPr marL="971550" lvl="1" indent="-514350" algn="l">
              <a:buFont typeface="+mj-lt"/>
              <a:buAutoNum type="alphaUcPeriod"/>
            </a:pPr>
            <a:r>
              <a:rPr lang="en-US" dirty="0" smtClean="0">
                <a:solidFill>
                  <a:schemeClr val="tx1"/>
                </a:solidFill>
              </a:rPr>
              <a:t>10626</a:t>
            </a:r>
          </a:p>
          <a:p>
            <a:pPr marL="971550" lvl="1" indent="-514350" algn="l">
              <a:buFont typeface="+mj-lt"/>
              <a:buAutoNum type="alphaUcPeriod"/>
            </a:pPr>
            <a:r>
              <a:rPr lang="en-US" dirty="0" smtClean="0">
                <a:solidFill>
                  <a:schemeClr val="tx1"/>
                </a:solidFill>
              </a:rPr>
              <a:t>24</a:t>
            </a:r>
          </a:p>
          <a:p>
            <a:pPr marL="971550" lvl="1" indent="-514350" algn="l">
              <a:buFont typeface="+mj-lt"/>
              <a:buAutoNum type="alphaUcPeriod"/>
            </a:pPr>
            <a:r>
              <a:rPr lang="en-US" dirty="0" smtClean="0">
                <a:solidFill>
                  <a:schemeClr val="tx1"/>
                </a:solidFill>
              </a:rPr>
              <a:t>32</a:t>
            </a:r>
          </a:p>
          <a:p>
            <a:pPr marL="971550" lvl="1" indent="-514350" algn="l">
              <a:buFont typeface="+mj-lt"/>
              <a:buAutoNum type="alphaUcPeriod"/>
            </a:pPr>
            <a:endParaRPr lang="en-US" dirty="0" smtClean="0">
              <a:solidFill>
                <a:schemeClr val="tx1"/>
              </a:solidFill>
            </a:endParaRPr>
          </a:p>
        </p:txBody>
      </p:sp>
    </p:spTree>
    <p:extLst>
      <p:ext uri="{BB962C8B-B14F-4D97-AF65-F5344CB8AC3E}">
        <p14:creationId xmlns:p14="http://schemas.microsoft.com/office/powerpoint/2010/main" val="195249223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8382000" cy="4724400"/>
          </a:xfrm>
        </p:spPr>
        <p:txBody>
          <a:bodyPr>
            <a:normAutofit/>
          </a:bodyPr>
          <a:lstStyle/>
          <a:p>
            <a:pPr lvl="1" algn="l" rtl="0">
              <a:spcBef>
                <a:spcPct val="0"/>
              </a:spcBef>
            </a:pPr>
            <a:r>
              <a:rPr lang="en-US" sz="3600" dirty="0" smtClean="0"/>
              <a:t>Just how big is </a:t>
            </a:r>
            <a:r>
              <a:rPr lang="en-US" sz="3600" dirty="0" smtClean="0">
                <a:solidFill>
                  <a:schemeClr val="tx1"/>
                </a:solidFill>
              </a:rPr>
              <a:t>620,448,401,700,000,000,000,000?</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If the 24 peopled formed a line each second it would take 19,674,289,760,000,000 years to make all the lines.</a:t>
            </a:r>
            <a:endParaRPr lang="en-US" sz="3600" dirty="0"/>
          </a:p>
        </p:txBody>
      </p:sp>
    </p:spTree>
    <p:extLst>
      <p:ext uri="{BB962C8B-B14F-4D97-AF65-F5344CB8AC3E}">
        <p14:creationId xmlns:p14="http://schemas.microsoft.com/office/powerpoint/2010/main" val="192940283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8382000" cy="3048000"/>
          </a:xfrm>
        </p:spPr>
        <p:txBody>
          <a:bodyPr>
            <a:normAutofit fontScale="90000"/>
          </a:bodyPr>
          <a:lstStyle/>
          <a:p>
            <a:pPr lvl="1" algn="l" rtl="0">
              <a:spcBef>
                <a:spcPct val="0"/>
              </a:spcBef>
            </a:pPr>
            <a:r>
              <a:rPr lang="en-US" sz="3600" dirty="0" smtClean="0">
                <a:solidFill>
                  <a:schemeClr val="tx1"/>
                </a:solidFill>
              </a:rPr>
              <a:t>If the 24 peopled formed a line each second it would take 19,674,289,760,000,000 years to make all the lines.</a:t>
            </a:r>
            <a:br>
              <a:rPr lang="en-US" sz="3600" dirty="0" smtClean="0">
                <a:solidFill>
                  <a:schemeClr val="tx1"/>
                </a:solidFill>
              </a:rPr>
            </a:br>
            <a:r>
              <a:rPr lang="en-US" sz="3600" dirty="0">
                <a:solidFill>
                  <a:schemeClr val="tx1"/>
                </a:solidFill>
              </a:rPr>
              <a:t/>
            </a:r>
            <a:br>
              <a:rPr lang="en-US" sz="3600" dirty="0">
                <a:solidFill>
                  <a:schemeClr val="tx1"/>
                </a:solidFill>
              </a:rPr>
            </a:br>
            <a:r>
              <a:rPr lang="en-US" sz="3600" dirty="0" smtClean="0">
                <a:solidFill>
                  <a:schemeClr val="tx1"/>
                </a:solidFill>
              </a:rPr>
              <a:t>How old is the earth?</a:t>
            </a:r>
            <a:endParaRPr lang="en-US" sz="3600" dirty="0"/>
          </a:p>
        </p:txBody>
      </p:sp>
      <p:sp>
        <p:nvSpPr>
          <p:cNvPr id="3" name="Title 1"/>
          <p:cNvSpPr txBox="1">
            <a:spLocks/>
          </p:cNvSpPr>
          <p:nvPr/>
        </p:nvSpPr>
        <p:spPr>
          <a:xfrm>
            <a:off x="509016" y="3276600"/>
            <a:ext cx="8382000" cy="25908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1" algn="l" rtl="0">
              <a:spcBef>
                <a:spcPct val="0"/>
              </a:spcBef>
            </a:pPr>
            <a:r>
              <a:rPr lang="en-US" sz="3600" dirty="0" smtClean="0">
                <a:solidFill>
                  <a:schemeClr val="tx1"/>
                </a:solidFill>
              </a:rPr>
              <a:t/>
            </a:r>
            <a:br>
              <a:rPr lang="en-US" sz="3600" dirty="0" smtClean="0">
                <a:solidFill>
                  <a:schemeClr val="tx1"/>
                </a:solidFill>
              </a:rPr>
            </a:br>
            <a:r>
              <a:rPr lang="en-US" sz="3600" dirty="0" smtClean="0">
                <a:solidFill>
                  <a:schemeClr val="tx1"/>
                </a:solidFill>
              </a:rPr>
              <a:t>4.6 billion years old or 4,600,000,000 years.  Nowhere near enough time.</a:t>
            </a:r>
            <a:endParaRPr lang="en-US" sz="3600" dirty="0"/>
          </a:p>
        </p:txBody>
      </p:sp>
    </p:spTree>
    <p:extLst>
      <p:ext uri="{BB962C8B-B14F-4D97-AF65-F5344CB8AC3E}">
        <p14:creationId xmlns:p14="http://schemas.microsoft.com/office/powerpoint/2010/main" val="352635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8305800" cy="2590800"/>
          </a:xfrm>
        </p:spPr>
        <p:txBody>
          <a:bodyPr>
            <a:normAutofit/>
          </a:bodyPr>
          <a:lstStyle/>
          <a:p>
            <a:pPr algn="l"/>
            <a:r>
              <a:rPr lang="en-US" dirty="0" smtClean="0"/>
              <a:t>Ten people are at a party.  If each pair of people shakes hands once, how many handshakes will occur?</a:t>
            </a:r>
            <a:endParaRPr lang="en-US" dirty="0"/>
          </a:p>
        </p:txBody>
      </p:sp>
      <p:sp>
        <p:nvSpPr>
          <p:cNvPr id="3" name="Subtitle 2"/>
          <p:cNvSpPr>
            <a:spLocks noGrp="1"/>
          </p:cNvSpPr>
          <p:nvPr>
            <p:ph type="subTitle" idx="1"/>
          </p:nvPr>
        </p:nvSpPr>
        <p:spPr>
          <a:xfrm>
            <a:off x="685800" y="3124200"/>
            <a:ext cx="7239000" cy="3200400"/>
          </a:xfrm>
        </p:spPr>
        <p:txBody>
          <a:bodyPr>
            <a:normAutofit/>
          </a:bodyPr>
          <a:lstStyle/>
          <a:p>
            <a:pPr marL="971550" lvl="1" indent="-514350" algn="l">
              <a:buFont typeface="+mj-lt"/>
              <a:buAutoNum type="alphaUcPeriod"/>
            </a:pPr>
            <a:r>
              <a:rPr lang="en-US" dirty="0" smtClean="0">
                <a:solidFill>
                  <a:schemeClr val="tx1"/>
                </a:solidFill>
              </a:rPr>
              <a:t>45</a:t>
            </a:r>
          </a:p>
          <a:p>
            <a:pPr marL="971550" lvl="1" indent="-514350" algn="l">
              <a:buFont typeface="+mj-lt"/>
              <a:buAutoNum type="alphaUcPeriod"/>
            </a:pPr>
            <a:r>
              <a:rPr lang="en-US" dirty="0" smtClean="0">
                <a:solidFill>
                  <a:schemeClr val="tx1"/>
                </a:solidFill>
              </a:rPr>
              <a:t>20</a:t>
            </a:r>
          </a:p>
          <a:p>
            <a:pPr marL="971550" lvl="1" indent="-514350" algn="l">
              <a:buFont typeface="+mj-lt"/>
              <a:buAutoNum type="alphaUcPeriod"/>
            </a:pPr>
            <a:r>
              <a:rPr lang="en-US" dirty="0" smtClean="0">
                <a:solidFill>
                  <a:schemeClr val="tx1"/>
                </a:solidFill>
              </a:rPr>
              <a:t>3,628,800</a:t>
            </a:r>
          </a:p>
          <a:p>
            <a:pPr marL="971550" lvl="1" indent="-514350" algn="l">
              <a:buFont typeface="+mj-lt"/>
              <a:buAutoNum type="alphaUcPeriod"/>
            </a:pPr>
            <a:r>
              <a:rPr lang="en-US" dirty="0" smtClean="0">
                <a:solidFill>
                  <a:schemeClr val="tx1"/>
                </a:solidFill>
              </a:rPr>
              <a:t>90</a:t>
            </a:r>
          </a:p>
          <a:p>
            <a:pPr marL="971550" lvl="1" indent="-514350" algn="l">
              <a:buFont typeface="+mj-lt"/>
              <a:buAutoNum type="alphaUcPeriod"/>
            </a:pPr>
            <a:r>
              <a:rPr lang="en-US" dirty="0" smtClean="0">
                <a:solidFill>
                  <a:schemeClr val="tx1"/>
                </a:solidFill>
              </a:rPr>
              <a:t>180</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p:txBody>
      </p:sp>
    </p:spTree>
    <p:extLst>
      <p:ext uri="{BB962C8B-B14F-4D97-AF65-F5344CB8AC3E}">
        <p14:creationId xmlns:p14="http://schemas.microsoft.com/office/powerpoint/2010/main" val="111729021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8305800" cy="2590800"/>
          </a:xfrm>
        </p:spPr>
        <p:txBody>
          <a:bodyPr>
            <a:normAutofit fontScale="90000"/>
          </a:bodyPr>
          <a:lstStyle/>
          <a:p>
            <a:pPr algn="l"/>
            <a:r>
              <a:rPr lang="en-US" dirty="0" smtClean="0"/>
              <a:t>A hand of five-card stud poker consists of five cards dealt from a shuffled deck.  How many different hands of five-card stud poker are possible?</a:t>
            </a:r>
            <a:endParaRPr lang="en-US" dirty="0"/>
          </a:p>
        </p:txBody>
      </p:sp>
      <p:sp>
        <p:nvSpPr>
          <p:cNvPr id="3" name="Subtitle 2"/>
          <p:cNvSpPr>
            <a:spLocks noGrp="1"/>
          </p:cNvSpPr>
          <p:nvPr>
            <p:ph type="subTitle" idx="1"/>
          </p:nvPr>
        </p:nvSpPr>
        <p:spPr>
          <a:xfrm>
            <a:off x="685800" y="3124200"/>
            <a:ext cx="7239000" cy="3200400"/>
          </a:xfrm>
        </p:spPr>
        <p:txBody>
          <a:bodyPr>
            <a:normAutofit/>
          </a:bodyPr>
          <a:lstStyle/>
          <a:p>
            <a:pPr marL="971550" lvl="1" indent="-514350" algn="l">
              <a:buFont typeface="+mj-lt"/>
              <a:buAutoNum type="alphaUcPeriod"/>
            </a:pPr>
            <a:r>
              <a:rPr lang="en-US" dirty="0" smtClean="0">
                <a:solidFill>
                  <a:schemeClr val="tx1"/>
                </a:solidFill>
              </a:rPr>
              <a:t>311,875,200</a:t>
            </a:r>
          </a:p>
          <a:p>
            <a:pPr marL="971550" lvl="1" indent="-514350" algn="l">
              <a:buFont typeface="+mj-lt"/>
              <a:buAutoNum type="alphaUcPeriod"/>
            </a:pPr>
            <a:r>
              <a:rPr lang="en-US" dirty="0" smtClean="0">
                <a:solidFill>
                  <a:schemeClr val="tx1"/>
                </a:solidFill>
              </a:rPr>
              <a:t>380,204,032</a:t>
            </a:r>
          </a:p>
          <a:p>
            <a:pPr marL="971550" lvl="1" indent="-514350" algn="l">
              <a:buFont typeface="+mj-lt"/>
              <a:buAutoNum type="alphaUcPeriod"/>
            </a:pPr>
            <a:r>
              <a:rPr lang="en-US" dirty="0" smtClean="0">
                <a:solidFill>
                  <a:schemeClr val="tx1"/>
                </a:solidFill>
              </a:rPr>
              <a:t>8.06582 x 10</a:t>
            </a:r>
            <a:r>
              <a:rPr lang="en-US" baseline="30000" dirty="0" smtClean="0">
                <a:solidFill>
                  <a:schemeClr val="tx1"/>
                </a:solidFill>
              </a:rPr>
              <a:t>67</a:t>
            </a:r>
            <a:endParaRPr lang="en-US" dirty="0" smtClean="0">
              <a:solidFill>
                <a:schemeClr val="tx1"/>
              </a:solidFill>
            </a:endParaRPr>
          </a:p>
          <a:p>
            <a:pPr marL="971550" lvl="1" indent="-514350" algn="l">
              <a:buFont typeface="+mj-lt"/>
              <a:buAutoNum type="alphaUcPeriod"/>
            </a:pPr>
            <a:r>
              <a:rPr lang="en-US" dirty="0" smtClean="0">
                <a:solidFill>
                  <a:schemeClr val="tx1"/>
                </a:solidFill>
              </a:rPr>
              <a:t>2,598,960</a:t>
            </a:r>
          </a:p>
          <a:p>
            <a:pPr marL="971550" lvl="1" indent="-514350" algn="l">
              <a:buFont typeface="+mj-lt"/>
              <a:buAutoNum type="alphaUcPeriod"/>
            </a:pPr>
            <a:r>
              <a:rPr lang="en-US" dirty="0">
                <a:solidFill>
                  <a:schemeClr val="tx1"/>
                </a:solidFill>
              </a:rPr>
              <a:t>5</a:t>
            </a: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p:txBody>
      </p:sp>
    </p:spTree>
    <p:extLst>
      <p:ext uri="{BB962C8B-B14F-4D97-AF65-F5344CB8AC3E}">
        <p14:creationId xmlns:p14="http://schemas.microsoft.com/office/powerpoint/2010/main" val="126412042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8305800" cy="2590800"/>
          </a:xfrm>
        </p:spPr>
        <p:txBody>
          <a:bodyPr>
            <a:normAutofit/>
          </a:bodyPr>
          <a:lstStyle/>
          <a:p>
            <a:pPr algn="l"/>
            <a:r>
              <a:rPr lang="en-US" dirty="0" smtClean="0"/>
              <a:t>You are dealt a hand of five-card stud poker.  What is the probability your hand contains 4 kings?</a:t>
            </a:r>
            <a:endParaRPr lang="en-US" dirty="0"/>
          </a:p>
        </p:txBody>
      </p:sp>
      <p:sp>
        <p:nvSpPr>
          <p:cNvPr id="3" name="Subtitle 2"/>
          <p:cNvSpPr>
            <a:spLocks noGrp="1"/>
          </p:cNvSpPr>
          <p:nvPr>
            <p:ph type="subTitle" idx="1"/>
          </p:nvPr>
        </p:nvSpPr>
        <p:spPr>
          <a:xfrm>
            <a:off x="685800" y="3124200"/>
            <a:ext cx="7239000" cy="3200400"/>
          </a:xfrm>
        </p:spPr>
        <p:txBody>
          <a:bodyPr>
            <a:normAutofit/>
          </a:bodyPr>
          <a:lstStyle/>
          <a:p>
            <a:pPr marL="971550" lvl="1" indent="-514350" algn="l">
              <a:buFont typeface="+mj-lt"/>
              <a:buAutoNum type="alphaUcPeriod"/>
            </a:pPr>
            <a:r>
              <a:rPr lang="en-US" dirty="0" smtClean="0">
                <a:solidFill>
                  <a:schemeClr val="tx1"/>
                </a:solidFill>
              </a:rPr>
              <a:t>0.0962</a:t>
            </a:r>
          </a:p>
          <a:p>
            <a:pPr marL="971550" lvl="1" indent="-514350" algn="l">
              <a:buFont typeface="+mj-lt"/>
              <a:buAutoNum type="alphaUcPeriod"/>
            </a:pPr>
            <a:r>
              <a:rPr lang="en-US" dirty="0" smtClean="0">
                <a:solidFill>
                  <a:schemeClr val="tx1"/>
                </a:solidFill>
              </a:rPr>
              <a:t>0.0769</a:t>
            </a:r>
          </a:p>
          <a:p>
            <a:pPr marL="971550" lvl="1" indent="-514350" algn="l">
              <a:buFont typeface="+mj-lt"/>
              <a:buAutoNum type="alphaUcPeriod"/>
            </a:pPr>
            <a:r>
              <a:rPr lang="en-US" dirty="0" smtClean="0">
                <a:solidFill>
                  <a:schemeClr val="tx1"/>
                </a:solidFill>
              </a:rPr>
              <a:t>0.0000001539</a:t>
            </a:r>
          </a:p>
          <a:p>
            <a:pPr marL="971550" lvl="1" indent="-514350" algn="l">
              <a:buFont typeface="+mj-lt"/>
              <a:buAutoNum type="alphaUcPeriod"/>
            </a:pPr>
            <a:r>
              <a:rPr lang="en-US" dirty="0" smtClean="0">
                <a:solidFill>
                  <a:schemeClr val="tx1"/>
                </a:solidFill>
              </a:rPr>
              <a:t>0.00007388</a:t>
            </a:r>
          </a:p>
          <a:p>
            <a:pPr marL="971550" lvl="1" indent="-514350" algn="l">
              <a:buFont typeface="+mj-lt"/>
              <a:buAutoNum type="alphaUcPeriod"/>
            </a:pPr>
            <a:r>
              <a:rPr lang="en-US" dirty="0" smtClean="0">
                <a:solidFill>
                  <a:schemeClr val="tx1"/>
                </a:solidFill>
              </a:rPr>
              <a:t>0.00001847</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p:txBody>
      </p:sp>
    </p:spTree>
    <p:extLst>
      <p:ext uri="{BB962C8B-B14F-4D97-AF65-F5344CB8AC3E}">
        <p14:creationId xmlns:p14="http://schemas.microsoft.com/office/powerpoint/2010/main" val="34586507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8305800" cy="2133600"/>
          </a:xfrm>
        </p:spPr>
        <p:txBody>
          <a:bodyPr>
            <a:normAutofit/>
          </a:bodyPr>
          <a:lstStyle/>
          <a:p>
            <a:pPr algn="l"/>
            <a:r>
              <a:rPr lang="en-US" dirty="0" smtClean="0"/>
              <a:t>Roll a 6-sided die once.  What is P(roll a 4)?</a:t>
            </a:r>
            <a:r>
              <a:rPr lang="en-US" dirty="0"/>
              <a:t/>
            </a:r>
            <a:br>
              <a:rPr lang="en-US" dirty="0"/>
            </a:br>
            <a:endParaRPr lang="en-US" dirty="0"/>
          </a:p>
        </p:txBody>
      </p:sp>
      <p:sp>
        <p:nvSpPr>
          <p:cNvPr id="3" name="Subtitle 2"/>
          <p:cNvSpPr>
            <a:spLocks noGrp="1"/>
          </p:cNvSpPr>
          <p:nvPr>
            <p:ph type="subTitle" idx="1"/>
          </p:nvPr>
        </p:nvSpPr>
        <p:spPr>
          <a:xfrm>
            <a:off x="685800" y="2819400"/>
            <a:ext cx="7924800" cy="3505200"/>
          </a:xfrm>
        </p:spPr>
        <p:txBody>
          <a:bodyPr>
            <a:normAutofit/>
          </a:bodyPr>
          <a:lstStyle/>
          <a:p>
            <a:pPr marL="971550" lvl="1" indent="-514350" algn="l">
              <a:buFont typeface="+mj-lt"/>
              <a:buAutoNum type="alphaUcPeriod"/>
            </a:pPr>
            <a:r>
              <a:rPr lang="en-US" dirty="0" smtClean="0">
                <a:solidFill>
                  <a:schemeClr val="tx1"/>
                </a:solidFill>
              </a:rPr>
              <a:t>1/2</a:t>
            </a:r>
          </a:p>
          <a:p>
            <a:pPr marL="971550" lvl="1" indent="-514350" algn="l">
              <a:buFont typeface="+mj-lt"/>
              <a:buAutoNum type="alphaUcPeriod"/>
            </a:pPr>
            <a:r>
              <a:rPr lang="en-US" dirty="0" smtClean="0">
                <a:solidFill>
                  <a:schemeClr val="tx1"/>
                </a:solidFill>
              </a:rPr>
              <a:t>1/4</a:t>
            </a:r>
          </a:p>
          <a:p>
            <a:pPr marL="971550" lvl="1" indent="-514350" algn="l">
              <a:buFont typeface="+mj-lt"/>
              <a:buAutoNum type="alphaUcPeriod"/>
            </a:pPr>
            <a:r>
              <a:rPr lang="en-US" dirty="0" smtClean="0">
                <a:solidFill>
                  <a:schemeClr val="tx1"/>
                </a:solidFill>
              </a:rPr>
              <a:t>1/6</a:t>
            </a:r>
          </a:p>
          <a:p>
            <a:pPr marL="971550" lvl="1" indent="-514350" algn="l">
              <a:buFont typeface="+mj-lt"/>
              <a:buAutoNum type="alphaUcPeriod"/>
            </a:pPr>
            <a:r>
              <a:rPr lang="en-US" dirty="0" smtClean="0">
                <a:solidFill>
                  <a:schemeClr val="tx1"/>
                </a:solidFill>
              </a:rPr>
              <a:t>2/13</a:t>
            </a:r>
          </a:p>
          <a:p>
            <a:pPr marL="971550" lvl="1" indent="-514350" algn="l">
              <a:buFont typeface="+mj-lt"/>
              <a:buAutoNum type="alphaUcPeriod"/>
            </a:pPr>
            <a:r>
              <a:rPr lang="en-US" dirty="0" smtClean="0">
                <a:solidFill>
                  <a:schemeClr val="tx1"/>
                </a:solidFill>
              </a:rPr>
              <a:t>Not enough information to determine P(4)</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423117048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8305800" cy="2590800"/>
          </a:xfrm>
        </p:spPr>
        <p:txBody>
          <a:bodyPr>
            <a:normAutofit/>
          </a:bodyPr>
          <a:lstStyle/>
          <a:p>
            <a:pPr algn="l"/>
            <a:r>
              <a:rPr lang="en-US" dirty="0" smtClean="0"/>
              <a:t>You are dealt a hand of five-card stud poker.  What is the probability you are dealt “four of a kind?”</a:t>
            </a:r>
            <a:endParaRPr lang="en-US" dirty="0"/>
          </a:p>
        </p:txBody>
      </p:sp>
      <p:sp>
        <p:nvSpPr>
          <p:cNvPr id="3" name="Subtitle 2"/>
          <p:cNvSpPr>
            <a:spLocks noGrp="1"/>
          </p:cNvSpPr>
          <p:nvPr>
            <p:ph type="subTitle" idx="1"/>
          </p:nvPr>
        </p:nvSpPr>
        <p:spPr>
          <a:xfrm>
            <a:off x="685800" y="3124200"/>
            <a:ext cx="7239000" cy="3200400"/>
          </a:xfrm>
        </p:spPr>
        <p:txBody>
          <a:bodyPr>
            <a:normAutofit/>
          </a:bodyPr>
          <a:lstStyle/>
          <a:p>
            <a:pPr marL="971550" lvl="1" indent="-514350" algn="l">
              <a:buFont typeface="+mj-lt"/>
              <a:buAutoNum type="alphaUcPeriod"/>
            </a:pPr>
            <a:r>
              <a:rPr lang="en-US" dirty="0" smtClean="0">
                <a:solidFill>
                  <a:schemeClr val="tx1"/>
                </a:solidFill>
              </a:rPr>
              <a:t>0.002881</a:t>
            </a:r>
          </a:p>
          <a:p>
            <a:pPr marL="971550" lvl="1" indent="-514350" algn="l">
              <a:buFont typeface="+mj-lt"/>
              <a:buAutoNum type="alphaUcPeriod"/>
            </a:pPr>
            <a:r>
              <a:rPr lang="en-US" dirty="0" smtClean="0">
                <a:solidFill>
                  <a:schemeClr val="tx1"/>
                </a:solidFill>
              </a:rPr>
              <a:t>0.0002217</a:t>
            </a:r>
          </a:p>
          <a:p>
            <a:pPr marL="971550" lvl="1" indent="-514350" algn="l">
              <a:buFont typeface="+mj-lt"/>
              <a:buAutoNum type="alphaUcPeriod"/>
            </a:pPr>
            <a:r>
              <a:rPr lang="en-US" dirty="0" smtClean="0">
                <a:solidFill>
                  <a:schemeClr val="tx1"/>
                </a:solidFill>
              </a:rPr>
              <a:t>0.0002401</a:t>
            </a:r>
          </a:p>
          <a:p>
            <a:pPr marL="971550" lvl="1" indent="-514350" algn="l">
              <a:buFont typeface="+mj-lt"/>
              <a:buAutoNum type="alphaUcPeriod"/>
            </a:pPr>
            <a:r>
              <a:rPr lang="en-US" dirty="0" smtClean="0">
                <a:solidFill>
                  <a:schemeClr val="tx1"/>
                </a:solidFill>
              </a:rPr>
              <a:t>0.00007388</a:t>
            </a:r>
          </a:p>
          <a:p>
            <a:pPr marL="971550" lvl="1" indent="-514350" algn="l">
              <a:buFont typeface="+mj-lt"/>
              <a:buAutoNum type="alphaUcPeriod"/>
            </a:pPr>
            <a:r>
              <a:rPr lang="en-US" dirty="0" smtClean="0">
                <a:solidFill>
                  <a:schemeClr val="tx1"/>
                </a:solidFill>
              </a:rPr>
              <a:t>0.00001847</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p:txBody>
      </p:sp>
    </p:spTree>
    <p:extLst>
      <p:ext uri="{BB962C8B-B14F-4D97-AF65-F5344CB8AC3E}">
        <p14:creationId xmlns:p14="http://schemas.microsoft.com/office/powerpoint/2010/main" val="16610066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8305800" cy="2590800"/>
          </a:xfrm>
        </p:spPr>
        <p:txBody>
          <a:bodyPr>
            <a:normAutofit/>
          </a:bodyPr>
          <a:lstStyle/>
          <a:p>
            <a:pPr algn="l"/>
            <a:r>
              <a:rPr lang="en-US" dirty="0" smtClean="0"/>
              <a:t>There are 12 horses in a race and you bet on the trifecta.  How many different bets could you place?</a:t>
            </a:r>
            <a:endParaRPr lang="en-US" dirty="0"/>
          </a:p>
        </p:txBody>
      </p:sp>
      <p:sp>
        <p:nvSpPr>
          <p:cNvPr id="3" name="Subtitle 2"/>
          <p:cNvSpPr>
            <a:spLocks noGrp="1"/>
          </p:cNvSpPr>
          <p:nvPr>
            <p:ph type="subTitle" idx="1"/>
          </p:nvPr>
        </p:nvSpPr>
        <p:spPr>
          <a:xfrm>
            <a:off x="685800" y="3124200"/>
            <a:ext cx="7239000" cy="3200400"/>
          </a:xfrm>
        </p:spPr>
        <p:txBody>
          <a:bodyPr>
            <a:normAutofit/>
          </a:bodyPr>
          <a:lstStyle/>
          <a:p>
            <a:pPr marL="971550" lvl="1" indent="-514350" algn="l">
              <a:buFont typeface="+mj-lt"/>
              <a:buAutoNum type="alphaUcPeriod"/>
            </a:pPr>
            <a:r>
              <a:rPr lang="en-US" dirty="0" smtClean="0">
                <a:solidFill>
                  <a:schemeClr val="tx1"/>
                </a:solidFill>
              </a:rPr>
              <a:t>12</a:t>
            </a:r>
          </a:p>
          <a:p>
            <a:pPr marL="971550" lvl="1" indent="-514350" algn="l">
              <a:buFont typeface="+mj-lt"/>
              <a:buAutoNum type="alphaUcPeriod"/>
            </a:pPr>
            <a:r>
              <a:rPr lang="en-US" dirty="0" smtClean="0">
                <a:solidFill>
                  <a:schemeClr val="tx1"/>
                </a:solidFill>
              </a:rPr>
              <a:t>36</a:t>
            </a:r>
          </a:p>
          <a:p>
            <a:pPr marL="971550" lvl="1" indent="-514350" algn="l">
              <a:buFont typeface="+mj-lt"/>
              <a:buAutoNum type="alphaUcPeriod"/>
            </a:pPr>
            <a:r>
              <a:rPr lang="en-US" dirty="0" smtClean="0">
                <a:solidFill>
                  <a:schemeClr val="tx1"/>
                </a:solidFill>
              </a:rPr>
              <a:t>1320</a:t>
            </a:r>
          </a:p>
          <a:p>
            <a:pPr marL="971550" lvl="1" indent="-514350" algn="l">
              <a:buFont typeface="+mj-lt"/>
              <a:buAutoNum type="alphaUcPeriod"/>
            </a:pPr>
            <a:r>
              <a:rPr lang="en-US" dirty="0" smtClean="0">
                <a:solidFill>
                  <a:schemeClr val="tx1"/>
                </a:solidFill>
              </a:rPr>
              <a:t>2640</a:t>
            </a:r>
          </a:p>
          <a:p>
            <a:pPr marL="971550" lvl="1" indent="-514350" algn="l">
              <a:buFont typeface="+mj-lt"/>
              <a:buAutoNum type="alphaUcPeriod"/>
            </a:pPr>
            <a:r>
              <a:rPr lang="en-US" dirty="0" smtClean="0">
                <a:solidFill>
                  <a:schemeClr val="tx1"/>
                </a:solidFill>
              </a:rPr>
              <a:t>479,001,600</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p:txBody>
      </p:sp>
    </p:spTree>
    <p:extLst>
      <p:ext uri="{BB962C8B-B14F-4D97-AF65-F5344CB8AC3E}">
        <p14:creationId xmlns:p14="http://schemas.microsoft.com/office/powerpoint/2010/main" val="85140912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8305800" cy="3048000"/>
          </a:xfrm>
        </p:spPr>
        <p:txBody>
          <a:bodyPr>
            <a:normAutofit fontScale="90000"/>
          </a:bodyPr>
          <a:lstStyle/>
          <a:p>
            <a:pPr algn="l"/>
            <a:r>
              <a:rPr lang="en-US" dirty="0" smtClean="0"/>
              <a:t>A committee of 30 people need to choose a chairperson, secretary, treasurer, and vice-chairperson.  </a:t>
            </a:r>
            <a:r>
              <a:rPr lang="en-US" dirty="0"/>
              <a:t> </a:t>
            </a:r>
            <a:r>
              <a:rPr lang="en-US" dirty="0" smtClean="0"/>
              <a:t>How many ways can they make these choices?</a:t>
            </a:r>
            <a:endParaRPr lang="en-US" dirty="0"/>
          </a:p>
        </p:txBody>
      </p:sp>
      <p:sp>
        <p:nvSpPr>
          <p:cNvPr id="3" name="Subtitle 2"/>
          <p:cNvSpPr>
            <a:spLocks noGrp="1"/>
          </p:cNvSpPr>
          <p:nvPr>
            <p:ph type="subTitle" idx="1"/>
          </p:nvPr>
        </p:nvSpPr>
        <p:spPr>
          <a:xfrm>
            <a:off x="685800" y="3581400"/>
            <a:ext cx="7239000" cy="3200400"/>
          </a:xfrm>
        </p:spPr>
        <p:txBody>
          <a:bodyPr>
            <a:normAutofit/>
          </a:bodyPr>
          <a:lstStyle/>
          <a:p>
            <a:pPr marL="971550" lvl="1" indent="-514350" algn="l">
              <a:buFont typeface="+mj-lt"/>
              <a:buAutoNum type="alphaUcPeriod"/>
            </a:pPr>
            <a:r>
              <a:rPr lang="en-US" dirty="0" smtClean="0">
                <a:solidFill>
                  <a:schemeClr val="tx1"/>
                </a:solidFill>
              </a:rPr>
              <a:t>870</a:t>
            </a:r>
          </a:p>
          <a:p>
            <a:pPr marL="971550" lvl="1" indent="-514350" algn="l">
              <a:buFont typeface="+mj-lt"/>
              <a:buAutoNum type="alphaUcPeriod"/>
            </a:pPr>
            <a:r>
              <a:rPr lang="en-US" dirty="0" smtClean="0">
                <a:solidFill>
                  <a:schemeClr val="tx1"/>
                </a:solidFill>
              </a:rPr>
              <a:t>27,405</a:t>
            </a:r>
          </a:p>
          <a:p>
            <a:pPr marL="971550" lvl="1" indent="-514350" algn="l">
              <a:buFont typeface="+mj-lt"/>
              <a:buAutoNum type="alphaUcPeriod"/>
            </a:pPr>
            <a:r>
              <a:rPr lang="en-US" dirty="0" smtClean="0">
                <a:solidFill>
                  <a:schemeClr val="tx1"/>
                </a:solidFill>
              </a:rPr>
              <a:t>657,720</a:t>
            </a:r>
          </a:p>
          <a:p>
            <a:pPr marL="971550" lvl="1" indent="-514350" algn="l">
              <a:buFont typeface="+mj-lt"/>
              <a:buAutoNum type="alphaUcPeriod"/>
            </a:pPr>
            <a:r>
              <a:rPr lang="en-US" dirty="0" smtClean="0">
                <a:solidFill>
                  <a:schemeClr val="tx1"/>
                </a:solidFill>
              </a:rPr>
              <a:t>810,000</a:t>
            </a:r>
          </a:p>
          <a:p>
            <a:pPr marL="971550" lvl="1" indent="-514350" algn="l">
              <a:buFont typeface="+mj-lt"/>
              <a:buAutoNum type="alphaUcPeriod"/>
            </a:pPr>
            <a:r>
              <a:rPr lang="en-US" dirty="0" smtClean="0">
                <a:solidFill>
                  <a:schemeClr val="tx1"/>
                </a:solidFill>
              </a:rPr>
              <a:t>900</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p:txBody>
      </p:sp>
    </p:spTree>
    <p:extLst>
      <p:ext uri="{BB962C8B-B14F-4D97-AF65-F5344CB8AC3E}">
        <p14:creationId xmlns:p14="http://schemas.microsoft.com/office/powerpoint/2010/main" val="35692018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8305800" cy="3048000"/>
          </a:xfrm>
        </p:spPr>
        <p:txBody>
          <a:bodyPr>
            <a:normAutofit fontScale="90000"/>
          </a:bodyPr>
          <a:lstStyle/>
          <a:p>
            <a:pPr algn="l"/>
            <a:r>
              <a:rPr lang="en-US" dirty="0" smtClean="0"/>
              <a:t>A true/false exam consists of 10 questions.  You have no idea what the answers are so you guess on each question.  What is the probability you get them all correct?</a:t>
            </a:r>
            <a:endParaRPr lang="en-US" dirty="0"/>
          </a:p>
        </p:txBody>
      </p:sp>
      <p:sp>
        <p:nvSpPr>
          <p:cNvPr id="3" name="Subtitle 2"/>
          <p:cNvSpPr>
            <a:spLocks noGrp="1"/>
          </p:cNvSpPr>
          <p:nvPr>
            <p:ph type="subTitle" idx="1"/>
          </p:nvPr>
        </p:nvSpPr>
        <p:spPr>
          <a:xfrm>
            <a:off x="685800" y="3581400"/>
            <a:ext cx="7239000" cy="3200400"/>
          </a:xfrm>
        </p:spPr>
        <p:txBody>
          <a:bodyPr>
            <a:normAutofit/>
          </a:bodyPr>
          <a:lstStyle/>
          <a:p>
            <a:pPr marL="971550" lvl="1" indent="-514350" algn="l">
              <a:buFont typeface="+mj-lt"/>
              <a:buAutoNum type="alphaUcPeriod"/>
            </a:pPr>
            <a:r>
              <a:rPr lang="en-US" dirty="0" smtClean="0">
                <a:solidFill>
                  <a:schemeClr val="tx1"/>
                </a:solidFill>
              </a:rPr>
              <a:t>0.5</a:t>
            </a:r>
          </a:p>
          <a:p>
            <a:pPr marL="971550" lvl="1" indent="-514350" algn="l">
              <a:buFont typeface="+mj-lt"/>
              <a:buAutoNum type="alphaUcPeriod"/>
            </a:pPr>
            <a:r>
              <a:rPr lang="en-US" dirty="0" smtClean="0">
                <a:solidFill>
                  <a:schemeClr val="tx1"/>
                </a:solidFill>
              </a:rPr>
              <a:t>0.0000000001</a:t>
            </a:r>
          </a:p>
          <a:p>
            <a:pPr marL="971550" lvl="1" indent="-514350" algn="l">
              <a:buFont typeface="+mj-lt"/>
              <a:buAutoNum type="alphaUcPeriod"/>
            </a:pPr>
            <a:r>
              <a:rPr lang="en-US" dirty="0" smtClean="0">
                <a:solidFill>
                  <a:schemeClr val="tx1"/>
                </a:solidFill>
              </a:rPr>
              <a:t>0.0111</a:t>
            </a:r>
          </a:p>
          <a:p>
            <a:pPr marL="971550" lvl="1" indent="-514350" algn="l">
              <a:buFont typeface="+mj-lt"/>
              <a:buAutoNum type="alphaUcPeriod"/>
            </a:pPr>
            <a:r>
              <a:rPr lang="en-US" dirty="0" smtClean="0">
                <a:solidFill>
                  <a:schemeClr val="tx1"/>
                </a:solidFill>
              </a:rPr>
              <a:t>0.0222</a:t>
            </a:r>
          </a:p>
          <a:p>
            <a:pPr marL="971550" lvl="1" indent="-514350" algn="l">
              <a:buFont typeface="+mj-lt"/>
              <a:buAutoNum type="alphaUcPeriod"/>
            </a:pPr>
            <a:r>
              <a:rPr lang="en-US" dirty="0" smtClean="0">
                <a:solidFill>
                  <a:schemeClr val="tx1"/>
                </a:solidFill>
              </a:rPr>
              <a:t>0.0009766</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p:txBody>
      </p:sp>
    </p:spTree>
    <p:extLst>
      <p:ext uri="{BB962C8B-B14F-4D97-AF65-F5344CB8AC3E}">
        <p14:creationId xmlns:p14="http://schemas.microsoft.com/office/powerpoint/2010/main" val="96547229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8305800" cy="3048000"/>
          </a:xfrm>
        </p:spPr>
        <p:txBody>
          <a:bodyPr>
            <a:normAutofit fontScale="90000"/>
          </a:bodyPr>
          <a:lstStyle/>
          <a:p>
            <a:pPr algn="l"/>
            <a:r>
              <a:rPr lang="en-US" dirty="0" smtClean="0"/>
              <a:t>A true/false exam consists of 10 questions.  You have no idea what the answers are so you guess on each question.  What is the probability you get them all wrong?</a:t>
            </a:r>
            <a:endParaRPr lang="en-US" dirty="0"/>
          </a:p>
        </p:txBody>
      </p:sp>
      <p:sp>
        <p:nvSpPr>
          <p:cNvPr id="3" name="Subtitle 2"/>
          <p:cNvSpPr>
            <a:spLocks noGrp="1"/>
          </p:cNvSpPr>
          <p:nvPr>
            <p:ph type="subTitle" idx="1"/>
          </p:nvPr>
        </p:nvSpPr>
        <p:spPr>
          <a:xfrm>
            <a:off x="685800" y="3581400"/>
            <a:ext cx="7239000" cy="3200400"/>
          </a:xfrm>
        </p:spPr>
        <p:txBody>
          <a:bodyPr>
            <a:normAutofit/>
          </a:bodyPr>
          <a:lstStyle/>
          <a:p>
            <a:pPr marL="971550" lvl="1" indent="-514350" algn="l">
              <a:buFont typeface="+mj-lt"/>
              <a:buAutoNum type="alphaUcPeriod"/>
            </a:pPr>
            <a:r>
              <a:rPr lang="en-US" dirty="0" smtClean="0">
                <a:solidFill>
                  <a:schemeClr val="tx1"/>
                </a:solidFill>
              </a:rPr>
              <a:t>0.5</a:t>
            </a:r>
          </a:p>
          <a:p>
            <a:pPr marL="971550" lvl="1" indent="-514350" algn="l">
              <a:buFont typeface="+mj-lt"/>
              <a:buAutoNum type="alphaUcPeriod"/>
            </a:pPr>
            <a:r>
              <a:rPr lang="en-US" dirty="0" smtClean="0">
                <a:solidFill>
                  <a:schemeClr val="tx1"/>
                </a:solidFill>
              </a:rPr>
              <a:t>0.0000000001</a:t>
            </a:r>
          </a:p>
          <a:p>
            <a:pPr marL="971550" lvl="1" indent="-514350" algn="l">
              <a:buFont typeface="+mj-lt"/>
              <a:buAutoNum type="alphaUcPeriod"/>
            </a:pPr>
            <a:r>
              <a:rPr lang="en-US" dirty="0" smtClean="0">
                <a:solidFill>
                  <a:schemeClr val="tx1"/>
                </a:solidFill>
              </a:rPr>
              <a:t>0.0111</a:t>
            </a:r>
          </a:p>
          <a:p>
            <a:pPr marL="971550" lvl="1" indent="-514350" algn="l">
              <a:buFont typeface="+mj-lt"/>
              <a:buAutoNum type="alphaUcPeriod"/>
            </a:pPr>
            <a:r>
              <a:rPr lang="en-US" dirty="0" smtClean="0">
                <a:solidFill>
                  <a:schemeClr val="tx1"/>
                </a:solidFill>
              </a:rPr>
              <a:t>0.0222</a:t>
            </a:r>
          </a:p>
          <a:p>
            <a:pPr marL="971550" lvl="1" indent="-514350" algn="l">
              <a:buFont typeface="+mj-lt"/>
              <a:buAutoNum type="alphaUcPeriod"/>
            </a:pPr>
            <a:r>
              <a:rPr lang="en-US" dirty="0" smtClean="0">
                <a:solidFill>
                  <a:schemeClr val="tx1"/>
                </a:solidFill>
              </a:rPr>
              <a:t>0.0009766</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p:txBody>
      </p:sp>
    </p:spTree>
    <p:extLst>
      <p:ext uri="{BB962C8B-B14F-4D97-AF65-F5344CB8AC3E}">
        <p14:creationId xmlns:p14="http://schemas.microsoft.com/office/powerpoint/2010/main" val="3716287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8305800" cy="2133600"/>
          </a:xfrm>
        </p:spPr>
        <p:txBody>
          <a:bodyPr>
            <a:normAutofit fontScale="90000"/>
          </a:bodyPr>
          <a:lstStyle/>
          <a:p>
            <a:pPr algn="l"/>
            <a:r>
              <a:rPr lang="en-US" dirty="0" smtClean="0"/>
              <a:t>Roll a 6-sided die once.  What is P(roll a 4)?  Assume equally likely outcomes and S = {1, 2, 3, 4, 5, 6}</a:t>
            </a:r>
            <a:r>
              <a:rPr lang="en-US" dirty="0"/>
              <a:t/>
            </a:r>
            <a:br>
              <a:rPr lang="en-US" dirty="0"/>
            </a:br>
            <a:endParaRPr lang="en-US" dirty="0"/>
          </a:p>
        </p:txBody>
      </p:sp>
      <p:sp>
        <p:nvSpPr>
          <p:cNvPr id="3" name="Subtitle 2"/>
          <p:cNvSpPr>
            <a:spLocks noGrp="1"/>
          </p:cNvSpPr>
          <p:nvPr>
            <p:ph type="subTitle" idx="1"/>
          </p:nvPr>
        </p:nvSpPr>
        <p:spPr>
          <a:xfrm>
            <a:off x="685800" y="2819400"/>
            <a:ext cx="7924800" cy="3505200"/>
          </a:xfrm>
        </p:spPr>
        <p:txBody>
          <a:bodyPr>
            <a:normAutofit/>
          </a:bodyPr>
          <a:lstStyle/>
          <a:p>
            <a:pPr marL="971550" lvl="1" indent="-514350" algn="l">
              <a:buFont typeface="+mj-lt"/>
              <a:buAutoNum type="alphaUcPeriod"/>
            </a:pPr>
            <a:r>
              <a:rPr lang="en-US" dirty="0" smtClean="0">
                <a:solidFill>
                  <a:schemeClr val="tx1"/>
                </a:solidFill>
              </a:rPr>
              <a:t>1/2</a:t>
            </a:r>
          </a:p>
          <a:p>
            <a:pPr marL="971550" lvl="1" indent="-514350" algn="l">
              <a:buFont typeface="+mj-lt"/>
              <a:buAutoNum type="alphaUcPeriod"/>
            </a:pPr>
            <a:r>
              <a:rPr lang="en-US" dirty="0" smtClean="0">
                <a:solidFill>
                  <a:schemeClr val="tx1"/>
                </a:solidFill>
              </a:rPr>
              <a:t>1/4</a:t>
            </a:r>
          </a:p>
          <a:p>
            <a:pPr marL="971550" lvl="1" indent="-514350" algn="l">
              <a:buFont typeface="+mj-lt"/>
              <a:buAutoNum type="alphaUcPeriod"/>
            </a:pPr>
            <a:r>
              <a:rPr lang="en-US" dirty="0" smtClean="0">
                <a:solidFill>
                  <a:schemeClr val="tx1"/>
                </a:solidFill>
              </a:rPr>
              <a:t>1/6</a:t>
            </a:r>
          </a:p>
          <a:p>
            <a:pPr marL="971550" lvl="1" indent="-514350" algn="l">
              <a:buFont typeface="+mj-lt"/>
              <a:buAutoNum type="alphaUcPeriod"/>
            </a:pPr>
            <a:r>
              <a:rPr lang="en-US" dirty="0" smtClean="0">
                <a:solidFill>
                  <a:schemeClr val="tx1"/>
                </a:solidFill>
              </a:rPr>
              <a:t>2/13</a:t>
            </a:r>
          </a:p>
          <a:p>
            <a:pPr marL="971550" lvl="1" indent="-514350" algn="l">
              <a:buFont typeface="+mj-lt"/>
              <a:buAutoNum type="alphaUcPeriod"/>
            </a:pPr>
            <a:r>
              <a:rPr lang="en-US" dirty="0" smtClean="0">
                <a:solidFill>
                  <a:schemeClr val="tx1"/>
                </a:solidFill>
              </a:rPr>
              <a:t>Not enough information to determine P(4)</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99686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8305800" cy="2133600"/>
          </a:xfrm>
        </p:spPr>
        <p:txBody>
          <a:bodyPr>
            <a:normAutofit/>
          </a:bodyPr>
          <a:lstStyle/>
          <a:p>
            <a:pPr algn="l"/>
            <a:r>
              <a:rPr lang="en-US" dirty="0" smtClean="0"/>
              <a:t>Draw one card from a shuffled 52 card deck.  What is P(draw an Ace)?</a:t>
            </a:r>
            <a:r>
              <a:rPr lang="en-US" dirty="0"/>
              <a:t/>
            </a:r>
            <a:br>
              <a:rPr lang="en-US" dirty="0"/>
            </a:br>
            <a:endParaRPr lang="en-US" dirty="0"/>
          </a:p>
        </p:txBody>
      </p:sp>
      <p:sp>
        <p:nvSpPr>
          <p:cNvPr id="3" name="Subtitle 2"/>
          <p:cNvSpPr>
            <a:spLocks noGrp="1"/>
          </p:cNvSpPr>
          <p:nvPr>
            <p:ph type="subTitle" idx="1"/>
          </p:nvPr>
        </p:nvSpPr>
        <p:spPr>
          <a:xfrm>
            <a:off x="685800" y="2819400"/>
            <a:ext cx="7924800" cy="3505200"/>
          </a:xfrm>
        </p:spPr>
        <p:txBody>
          <a:bodyPr>
            <a:normAutofit/>
          </a:bodyPr>
          <a:lstStyle/>
          <a:p>
            <a:pPr marL="971550" lvl="1" indent="-514350" algn="l">
              <a:buFont typeface="+mj-lt"/>
              <a:buAutoNum type="alphaUcPeriod"/>
            </a:pPr>
            <a:r>
              <a:rPr lang="en-US" dirty="0" smtClean="0">
                <a:solidFill>
                  <a:schemeClr val="tx1"/>
                </a:solidFill>
              </a:rPr>
              <a:t>1/13</a:t>
            </a:r>
          </a:p>
          <a:p>
            <a:pPr marL="971550" lvl="1" indent="-514350" algn="l">
              <a:buFont typeface="+mj-lt"/>
              <a:buAutoNum type="alphaUcPeriod"/>
            </a:pPr>
            <a:r>
              <a:rPr lang="en-US" dirty="0" smtClean="0">
                <a:solidFill>
                  <a:schemeClr val="tx1"/>
                </a:solidFill>
              </a:rPr>
              <a:t>4/52</a:t>
            </a:r>
          </a:p>
          <a:p>
            <a:pPr marL="971550" lvl="1" indent="-514350" algn="l">
              <a:buFont typeface="+mj-lt"/>
              <a:buAutoNum type="alphaUcPeriod"/>
            </a:pPr>
            <a:r>
              <a:rPr lang="en-US" dirty="0" smtClean="0">
                <a:solidFill>
                  <a:schemeClr val="tx1"/>
                </a:solidFill>
              </a:rPr>
              <a:t>0.0769</a:t>
            </a:r>
          </a:p>
          <a:p>
            <a:pPr marL="971550" lvl="1" indent="-514350" algn="l">
              <a:buFont typeface="+mj-lt"/>
              <a:buAutoNum type="alphaUcPeriod"/>
            </a:pPr>
            <a:r>
              <a:rPr lang="en-US" dirty="0" smtClean="0">
                <a:solidFill>
                  <a:schemeClr val="tx1"/>
                </a:solidFill>
              </a:rPr>
              <a:t>7.69%</a:t>
            </a:r>
          </a:p>
          <a:p>
            <a:pPr marL="971550" lvl="1" indent="-514350" algn="l">
              <a:buFont typeface="+mj-lt"/>
              <a:buAutoNum type="alphaUcPeriod"/>
            </a:pPr>
            <a:r>
              <a:rPr lang="en-US" dirty="0" smtClean="0">
                <a:solidFill>
                  <a:schemeClr val="tx1"/>
                </a:solidFill>
              </a:rPr>
              <a:t>All of the above</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2024925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8305800" cy="2133600"/>
          </a:xfrm>
        </p:spPr>
        <p:txBody>
          <a:bodyPr>
            <a:normAutofit fontScale="90000"/>
          </a:bodyPr>
          <a:lstStyle/>
          <a:p>
            <a:pPr algn="l"/>
            <a:r>
              <a:rPr lang="en-US" dirty="0" smtClean="0"/>
              <a:t>Draw one card from a shuffled 52 card deck.  What is P(draw a face card)?</a:t>
            </a:r>
            <a:r>
              <a:rPr lang="en-US" dirty="0"/>
              <a:t/>
            </a:r>
            <a:br>
              <a:rPr lang="en-US" dirty="0"/>
            </a:br>
            <a:endParaRPr lang="en-US" dirty="0"/>
          </a:p>
        </p:txBody>
      </p:sp>
      <p:sp>
        <p:nvSpPr>
          <p:cNvPr id="3" name="Subtitle 2"/>
          <p:cNvSpPr>
            <a:spLocks noGrp="1"/>
          </p:cNvSpPr>
          <p:nvPr>
            <p:ph type="subTitle" idx="1"/>
          </p:nvPr>
        </p:nvSpPr>
        <p:spPr>
          <a:xfrm>
            <a:off x="685800" y="2819400"/>
            <a:ext cx="7924800" cy="3505200"/>
          </a:xfrm>
        </p:spPr>
        <p:txBody>
          <a:bodyPr>
            <a:normAutofit/>
          </a:bodyPr>
          <a:lstStyle/>
          <a:p>
            <a:pPr marL="971550" lvl="1" indent="-514350" algn="l">
              <a:buFont typeface="+mj-lt"/>
              <a:buAutoNum type="alphaUcPeriod"/>
            </a:pPr>
            <a:r>
              <a:rPr lang="en-US" dirty="0" smtClean="0">
                <a:solidFill>
                  <a:schemeClr val="tx1"/>
                </a:solidFill>
              </a:rPr>
              <a:t>4/52</a:t>
            </a:r>
          </a:p>
          <a:p>
            <a:pPr marL="971550" lvl="1" indent="-514350" algn="l">
              <a:buFont typeface="+mj-lt"/>
              <a:buAutoNum type="alphaUcPeriod"/>
            </a:pPr>
            <a:r>
              <a:rPr lang="en-US" dirty="0" smtClean="0">
                <a:solidFill>
                  <a:schemeClr val="tx1"/>
                </a:solidFill>
              </a:rPr>
              <a:t>2/13</a:t>
            </a:r>
          </a:p>
          <a:p>
            <a:pPr marL="971550" lvl="1" indent="-514350" algn="l">
              <a:buFont typeface="+mj-lt"/>
              <a:buAutoNum type="alphaUcPeriod"/>
            </a:pPr>
            <a:r>
              <a:rPr lang="en-US" dirty="0" smtClean="0">
                <a:solidFill>
                  <a:schemeClr val="tx1"/>
                </a:solidFill>
              </a:rPr>
              <a:t>0.3077</a:t>
            </a:r>
          </a:p>
          <a:p>
            <a:pPr marL="971550" lvl="1" indent="-514350" algn="l">
              <a:buFont typeface="+mj-lt"/>
              <a:buAutoNum type="alphaUcPeriod"/>
            </a:pPr>
            <a:r>
              <a:rPr lang="en-US" dirty="0" smtClean="0">
                <a:solidFill>
                  <a:schemeClr val="tx1"/>
                </a:solidFill>
              </a:rPr>
              <a:t>8/52</a:t>
            </a:r>
          </a:p>
          <a:p>
            <a:pPr marL="971550" lvl="1" indent="-514350" algn="l">
              <a:buFont typeface="+mj-lt"/>
              <a:buAutoNum type="alphaUcPeriod"/>
            </a:pPr>
            <a:r>
              <a:rPr lang="en-US" dirty="0" smtClean="0">
                <a:solidFill>
                  <a:schemeClr val="tx1"/>
                </a:solidFill>
              </a:rPr>
              <a:t>12/52</a:t>
            </a: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smtClean="0">
              <a:solidFill>
                <a:schemeClr val="tx1"/>
              </a:solidFill>
            </a:endParaRPr>
          </a:p>
          <a:p>
            <a:pPr marL="971550" lvl="1" indent="-514350" algn="l">
              <a:buFont typeface="+mj-lt"/>
              <a:buAutoNum type="alphaUcPeriod"/>
            </a:pPr>
            <a:endParaRPr lang="en-US" dirty="0">
              <a:solidFill>
                <a:schemeClr val="tx1"/>
              </a:solidFill>
            </a:endParaRPr>
          </a:p>
          <a:p>
            <a:pPr algn="l"/>
            <a:endParaRPr lang="en-US" dirty="0" smtClean="0">
              <a:solidFill>
                <a:schemeClr val="tx1"/>
              </a:solidFill>
            </a:endParaRPr>
          </a:p>
        </p:txBody>
      </p:sp>
    </p:spTree>
    <p:extLst>
      <p:ext uri="{BB962C8B-B14F-4D97-AF65-F5344CB8AC3E}">
        <p14:creationId xmlns:p14="http://schemas.microsoft.com/office/powerpoint/2010/main" val="1133964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765</TotalTime>
  <Words>2537</Words>
  <Application>Microsoft Office PowerPoint</Application>
  <PresentationFormat>On-screen Show (4:3)</PresentationFormat>
  <Paragraphs>686</Paragraphs>
  <Slides>64</Slides>
  <Notes>0</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Office Theme</vt:lpstr>
      <vt:lpstr>Experiment: Any situation where the outcomes cannot be predicted with certainty.  Which of the following is an experiment? </vt:lpstr>
      <vt:lpstr>Outcome: Any possible thing that can occur when an experiment is performed.  I flip a coin once.  Which of the following is a possible outcome? </vt:lpstr>
      <vt:lpstr>Event: Collection of one or more outcomes.  Deal out one card from a 52 card deck.  Which of the following is not an event? </vt:lpstr>
      <vt:lpstr>Sample space (S) is collection of all possible (agreed upon) outcomes of an experiment.  Roll a 6-sided die once. The sample space is? </vt:lpstr>
      <vt:lpstr>Properties of probability </vt:lpstr>
      <vt:lpstr>Roll a 6-sided die once.  What is P(roll a 4)? </vt:lpstr>
      <vt:lpstr>Roll a 6-sided die once.  What is P(roll a 4)?  Assume equally likely outcomes and S = {1, 2, 3, 4, 5, 6} </vt:lpstr>
      <vt:lpstr>Draw one card from a shuffled 52 card deck.  What is P(draw an Ace)? </vt:lpstr>
      <vt:lpstr>Draw one card from a shuffled 52 card deck.  What is P(draw a face card)? </vt:lpstr>
      <vt:lpstr>Draw one card from a shuffled 52 card deck.  What is P(draw a prime number)? </vt:lpstr>
      <vt:lpstr>Roll two 6-sided dice and add them together.  How many ways can you get a sum of 5? </vt:lpstr>
      <vt:lpstr>Sample space of rolling two dice.</vt:lpstr>
      <vt:lpstr>Roll two 6-sided dice and add them together.  What is P(sum is 10 or 12)? </vt:lpstr>
      <vt:lpstr>Roll one 6-sided die twice and add together the results.  What is P(sum is 10 or 12)? </vt:lpstr>
      <vt:lpstr>Consider the following frequency table of Nobel Prize winners by country.  If I randomly select one of the winners, what is the probability they are from Germany? </vt:lpstr>
      <vt:lpstr>Roll a 6-sided die once.  Let S = {1, 2, 3, 4, 5, 6}.  Let the event A = {1, 3, 5} and the event B = {1, 4}.  The compliment of A is? </vt:lpstr>
      <vt:lpstr>Roll a 6-sided die once.  Let S = {1, 2, 3, 4, 5, 6}.  Let the event A = {1, 3, 5} and the event B = {1, 4}.  The union of A and B is? </vt:lpstr>
      <vt:lpstr>Roll a 6-sided die once.  Let S = {1, 2, 3, 4, 5, 6}.  Let the event A = {1, 3, 5} and the event B = {1, 4}.  The intersection of A and B is? </vt:lpstr>
      <vt:lpstr>Draw one card from a shuffled deck. A = {king of hearts} B = {King} C = {Heart}   D = {6} Events A and D are mutually exclusive </vt:lpstr>
      <vt:lpstr>Draw one card from a shuffled deck. A = {king of hearts} B = {King} C = {Heart}   D = {6} Events B and C are mutually exclusive </vt:lpstr>
      <vt:lpstr>Draw one card from a shuffled deck. A = {king of hearts} B = {King} C = {Heart}   D = {6} The P(B or D) =? </vt:lpstr>
      <vt:lpstr>Draw one card from a shuffled deck. A = {king of hearts} B = {King} C = {Heart}   D = {6} The P(not C) =? </vt:lpstr>
      <vt:lpstr>Draw one card from a shuffled deck. A = {king of hearts} B = {King} C = {Heart}   D = {6} The P(B or C) =? </vt:lpstr>
      <vt:lpstr>The family picnic scheduled for tomorrow will be postponed if it is either cloudy or rainy.  There is a 40% chance of rain tomorrow, a 50% chance of cloudiness, and a 20% chance it will be both cloudy and rainy.  What is the probability the picnic will be postponed? </vt:lpstr>
      <vt:lpstr>A customer at a certain store will purchase a suite with probability 0.3, will purchase a tie with probability 0.2, and will purchase both with probability 0.1.  What is the probability the customer purchases neither a suit nor a tie? </vt:lpstr>
      <vt:lpstr>Anita ha a 40% chance of receiving an A in statistics, a 60% chance of receiving an A in physics, and an 86% chance of receiving an A in either statistics or physics.  Find the probability that she does not receive an A in either statistics or physics. </vt:lpstr>
      <vt:lpstr>Anita ha a 40% chance of receiving an A in statistics, a 60% chance of receiving an A in physics, and an 86% chance of receiving an A in either statistics or physics.  Find the probability that she receives an A in both statistics and physics. </vt:lpstr>
      <vt:lpstr>PowerPoint Presentation</vt:lpstr>
      <vt:lpstr>PowerPoint Presentation</vt:lpstr>
      <vt:lpstr>PowerPoint Presentation</vt:lpstr>
      <vt:lpstr>PowerPoint Presentation</vt:lpstr>
      <vt:lpstr>You are having coffee with a new friend by the name of Sarah and you find out through conversation that she has two children.  You know nothing else about her children.  What is the probability they are both girls? Assume P(girl) = P(boy) = 0.50  </vt:lpstr>
      <vt:lpstr>You are having coffee with a new friend by the name of Sarah and you find out through conversation that she has two children.  You also find out one of her children is a girl.  You know nothing else about her children.  What is the probability they are both girls? Assume P(girl) = P(boy) = 0.50  </vt:lpstr>
      <vt:lpstr>You are having coffee with a new friend by the name of Sarah and you find out through conversation that she has two children.  You also find out her oldest child is a girl. You know nothing else about her children.  What is the probability they are both girls? Assume P(girl) = P(boy) = 0.50  </vt:lpstr>
      <vt:lpstr>Draw one card from a shuffled deck. A = {king of hearts} B = {King} C = {Face Card}   D = {6} The P(B | D) =? </vt:lpstr>
      <vt:lpstr>Draw one card from a shuffled deck. A = {king of hearts} B = {King} C = {Face Card}   D = {6} The P(B | C) =? </vt:lpstr>
      <vt:lpstr>Draw one card from a shuffled deck. A = {king of hearts} B = {King} C = {Face Card}   D = {6} The P(C | B) =? </vt:lpstr>
      <vt:lpstr>Draw one card from a shuffled deck. A = {king of hearts} B = {King} C = {Face Card}   D = {6} The P(not C) =? </vt:lpstr>
      <vt:lpstr>Draw one card from a shuffled deck. A = {king of hearts} B = {King} C = {Face Card}   D = {6} The P(B or C) =? </vt:lpstr>
      <vt:lpstr>Draw one card from a shuffled deck. A = {king of hearts} B = {King} C = {Face Card}   D = {6} The P(B and C) =? </vt:lpstr>
      <vt:lpstr>There are three cards in a hat.  One is colored red on both sides, one is blue on both sides, and one is red on one side and blue on the other.  The cards are thoroughly mixed in the hat, and one card is drawn and placed on a table.  If the side facing up is red, what is the conditional probability that the other side is blue?  </vt:lpstr>
      <vt:lpstr>A class consists of 40 students: 12 women and 28 men.  Two students are selected randomly.  What is the probability two women are selected?</vt:lpstr>
      <vt:lpstr>A class consists of 40 students: 12 women and 28 men.  Two students are selected randomly.  What is the probability one woman and one man are selected?</vt:lpstr>
      <vt:lpstr>A class consists of 40 students: 12 women and 28 men.  Three students are selected randomly.  What is the probability three men are selected?</vt:lpstr>
      <vt:lpstr>Independent events: A and B are independent if the P(A) is not affected by whether or not B occurs.  In other words: P(A) = P(A|B)</vt:lpstr>
      <vt:lpstr>Independent events: If A and B are independent events then:    P(A and B) = P(A)*P(B)</vt:lpstr>
      <vt:lpstr>I roll a 6-sided die twice. What is the probability of getting two 6’s?  Assume the die is fair.</vt:lpstr>
      <vt:lpstr>In the game of Yahtzee, five balanced dice are rolled.  What is the probability of rolling all 2s?</vt:lpstr>
      <vt:lpstr>In the game of Yahtzee, five balanced dice are rolled.  What is the probability that all the dice come up the same number?</vt:lpstr>
      <vt:lpstr>Which of the following sequences is more likely to occur when a coin is tossed 6 times – HHHTTT or HTHTTH?  </vt:lpstr>
      <vt:lpstr>The license plates of a particular state consist of three letters followed by three digits.  Theoretically, how may different plates are possible?</vt:lpstr>
      <vt:lpstr>An ice cream store has 33 flavors, three types of cone, and four types of sprinkle.  How many one flavor one sprinkle cones are possible?</vt:lpstr>
      <vt:lpstr>Four people are standing in line at a movie theater.  How many different ways could they be lined up?</vt:lpstr>
      <vt:lpstr>Twenty four people are standing in line at a movie theater.  How many different ways could they be lined up?</vt:lpstr>
      <vt:lpstr>Just how big is 620,448,401,700,000,000,000,000?  If the 24 peopled formed a line each second it would take 19,674,289,760,000,000 years to make all the lines.</vt:lpstr>
      <vt:lpstr>If the 24 peopled formed a line each second it would take 19,674,289,760,000,000 years to make all the lines.  How old is the earth?</vt:lpstr>
      <vt:lpstr>Ten people are at a party.  If each pair of people shakes hands once, how many handshakes will occur?</vt:lpstr>
      <vt:lpstr>A hand of five-card stud poker consists of five cards dealt from a shuffled deck.  How many different hands of five-card stud poker are possible?</vt:lpstr>
      <vt:lpstr>You are dealt a hand of five-card stud poker.  What is the probability your hand contains 4 kings?</vt:lpstr>
      <vt:lpstr>You are dealt a hand of five-card stud poker.  What is the probability you are dealt “four of a kind?”</vt:lpstr>
      <vt:lpstr>There are 12 horses in a race and you bet on the trifecta.  How many different bets could you place?</vt:lpstr>
      <vt:lpstr>A committee of 30 people need to choose a chairperson, secretary, treasurer, and vice-chairperson.   How many ways can they make these choices?</vt:lpstr>
      <vt:lpstr>A true/false exam consists of 10 questions.  You have no idea what the answers are so you guess on each question.  What is the probability you get them all correct?</vt:lpstr>
      <vt:lpstr>A true/false exam consists of 10 questions.  You have no idea what the answers are so you guess on each question.  What is the probability you get them all wrong?</vt:lpstr>
    </vt:vector>
  </TitlesOfParts>
  <Company>BSU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112</cp:revision>
  <dcterms:created xsi:type="dcterms:W3CDTF">2012-01-10T14:52:13Z</dcterms:created>
  <dcterms:modified xsi:type="dcterms:W3CDTF">2012-02-10T14:44:51Z</dcterms:modified>
</cp:coreProperties>
</file>