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414" r:id="rId3"/>
    <p:sldId id="415" r:id="rId4"/>
    <p:sldId id="416" r:id="rId5"/>
    <p:sldId id="417" r:id="rId6"/>
    <p:sldId id="418" r:id="rId7"/>
    <p:sldId id="419" r:id="rId8"/>
    <p:sldId id="42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105" d="100"/>
          <a:sy n="105" d="100"/>
        </p:scale>
        <p:origin x="-1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C2C01C-972C-482D-BDED-EA6CCB0686FB}" type="datetimeFigureOut">
              <a:rPr lang="en-US" smtClean="0"/>
              <a:t>10/13/2014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2AB1CE-1F1D-40BD-824C-F1269866BFE7}" type="slidenum">
              <a:rPr lang="en-US" smtClean="0"/>
              <a:t>‹#›</a:t>
            </a:fld>
            <a:endParaRPr lang="en-US" dirty="0"/>
          </a:p>
        </p:txBody>
      </p:sp>
    </p:spTree>
    <p:extLst>
      <p:ext uri="{BB962C8B-B14F-4D97-AF65-F5344CB8AC3E}">
        <p14:creationId xmlns:p14="http://schemas.microsoft.com/office/powerpoint/2010/main" val="4073940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85471-C1CC-44CA-87E6-51B24E230476}" type="datetimeFigureOut">
              <a:rPr lang="en-US" smtClean="0"/>
              <a:pPr/>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85471-C1CC-44CA-87E6-51B24E230476}" type="datetimeFigureOut">
              <a:rPr lang="en-US" smtClean="0"/>
              <a:pPr/>
              <a:t>10/13/2014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CDA43-75AC-4B6E-ACDA-A3AD42B4AEF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610600" cy="4953000"/>
          </a:xfrm>
        </p:spPr>
        <p:txBody>
          <a:bodyPr>
            <a:normAutofit/>
          </a:bodyPr>
          <a:lstStyle/>
          <a:p>
            <a:pPr algn="l"/>
            <a:r>
              <a:rPr lang="en-US" smtClean="0"/>
              <a:t>Chapter 9 </a:t>
            </a:r>
            <a:r>
              <a:rPr lang="en-US" dirty="0" smtClean="0"/>
              <a:t>– Linear Regression and Correlation Part II</a:t>
            </a:r>
            <a:endParaRPr lang="en-US" dirty="0"/>
          </a:p>
        </p:txBody>
      </p:sp>
    </p:spTree>
    <p:extLst>
      <p:ext uri="{BB962C8B-B14F-4D97-AF65-F5344CB8AC3E}">
        <p14:creationId xmlns:p14="http://schemas.microsoft.com/office/powerpoint/2010/main" val="247748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2590800"/>
          </a:xfrm>
        </p:spPr>
        <p:txBody>
          <a:bodyPr>
            <a:normAutofit/>
          </a:bodyPr>
          <a:lstStyle/>
          <a:p>
            <a:pPr algn="l"/>
            <a:r>
              <a:rPr lang="en-US" sz="3200" dirty="0" smtClean="0"/>
              <a:t>Finding the line of best fit with technology.  First, the </a:t>
            </a:r>
            <a:r>
              <a:rPr lang="en-US" sz="3200" i="1" dirty="0" smtClean="0"/>
              <a:t>x</a:t>
            </a:r>
            <a:r>
              <a:rPr lang="en-US" sz="3200" dirty="0" smtClean="0"/>
              <a:t> variable is called the independent or predictor variable and the </a:t>
            </a:r>
            <a:r>
              <a:rPr lang="en-US" sz="3200" i="1" dirty="0" smtClean="0"/>
              <a:t>y</a:t>
            </a:r>
            <a:r>
              <a:rPr lang="en-US" sz="3200" dirty="0" smtClean="0"/>
              <a:t> variable is called the dependent or response variable.</a:t>
            </a:r>
            <a:endParaRPr lang="en-US" sz="3200"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895600"/>
            <a:ext cx="5410200" cy="360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57200" y="2743200"/>
            <a:ext cx="2482011" cy="1477328"/>
          </a:xfrm>
          <a:prstGeom prst="rect">
            <a:avLst/>
          </a:prstGeom>
          <a:noFill/>
        </p:spPr>
        <p:txBody>
          <a:bodyPr wrap="square" rtlCol="0">
            <a:spAutoFit/>
          </a:bodyPr>
          <a:lstStyle/>
          <a:p>
            <a:r>
              <a:rPr lang="en-US" dirty="0" smtClean="0"/>
              <a:t>Weight is independent or predictor variable</a:t>
            </a:r>
          </a:p>
          <a:p>
            <a:endParaRPr lang="en-US" dirty="0" smtClean="0"/>
          </a:p>
          <a:p>
            <a:r>
              <a:rPr lang="en-US" dirty="0" smtClean="0"/>
              <a:t>MPG is dependent or response variable</a:t>
            </a:r>
            <a:endParaRPr lang="en-US" dirty="0"/>
          </a:p>
        </p:txBody>
      </p:sp>
    </p:spTree>
    <p:extLst>
      <p:ext uri="{BB962C8B-B14F-4D97-AF65-F5344CB8AC3E}">
        <p14:creationId xmlns:p14="http://schemas.microsoft.com/office/powerpoint/2010/main" val="323798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077200" cy="6019800"/>
          </a:xfrm>
        </p:spPr>
        <p:txBody>
          <a:bodyPr>
            <a:normAutofit/>
          </a:bodyPr>
          <a:lstStyle/>
          <a:p>
            <a:pPr algn="l"/>
            <a:r>
              <a:rPr lang="en-US" sz="3200" dirty="0" smtClean="0"/>
              <a:t>Finding the line of best fit with technology.  First, the </a:t>
            </a:r>
            <a:r>
              <a:rPr lang="en-US" sz="3200" i="1" dirty="0" smtClean="0"/>
              <a:t>x</a:t>
            </a:r>
            <a:r>
              <a:rPr lang="en-US" sz="3200" dirty="0" smtClean="0"/>
              <a:t> variable is called the independent or predictor variable and the </a:t>
            </a:r>
            <a:r>
              <a:rPr lang="en-US" sz="3200" i="1" dirty="0" smtClean="0"/>
              <a:t>y</a:t>
            </a:r>
            <a:r>
              <a:rPr lang="en-US" sz="3200" dirty="0" smtClean="0"/>
              <a:t> variable is called the dependent or response variable.</a:t>
            </a:r>
            <a:br>
              <a:rPr lang="en-US" sz="3200" dirty="0" smtClean="0"/>
            </a:br>
            <a:r>
              <a:rPr lang="en-US" sz="3200" dirty="0"/>
              <a:t/>
            </a:r>
            <a:br>
              <a:rPr lang="en-US" sz="3200" dirty="0"/>
            </a:br>
            <a:r>
              <a:rPr lang="en-US" sz="3200" dirty="0" smtClean="0"/>
              <a:t>I get:</a:t>
            </a:r>
            <a:br>
              <a:rPr lang="en-US" sz="3200" dirty="0" smtClean="0"/>
            </a:br>
            <a:r>
              <a:rPr lang="en-US" sz="3200" dirty="0" smtClean="0"/>
              <a:t> </a:t>
            </a:r>
            <a:r>
              <a:rPr lang="en-US" sz="3200" dirty="0"/>
              <a:t>Y = 6.30 - 0.200 </a:t>
            </a:r>
            <a:r>
              <a:rPr lang="en-US" sz="3200" dirty="0" smtClean="0"/>
              <a:t>X</a:t>
            </a:r>
            <a:br>
              <a:rPr lang="en-US" sz="3200" dirty="0" smtClean="0"/>
            </a:br>
            <a:r>
              <a:rPr lang="en-US" sz="3200" dirty="0" smtClean="0"/>
              <a:t/>
            </a:r>
            <a:br>
              <a:rPr lang="en-US" sz="3200" dirty="0" smtClean="0"/>
            </a:br>
            <a:r>
              <a:rPr lang="en-US" sz="3200" dirty="0" smtClean="0"/>
              <a:t>In TI calculator x1 is x</a:t>
            </a:r>
            <a:br>
              <a:rPr lang="en-US" sz="3200" dirty="0" smtClean="0"/>
            </a:br>
            <a:r>
              <a:rPr lang="en-US" sz="3200" dirty="0" smtClean="0"/>
              <a:t>and x2 is y</a:t>
            </a:r>
            <a:endParaRPr lang="en-US" sz="3200"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05658424"/>
              </p:ext>
            </p:extLst>
          </p:nvPr>
        </p:nvGraphicFramePr>
        <p:xfrm>
          <a:off x="5791200" y="3733800"/>
          <a:ext cx="1295400" cy="2194560"/>
        </p:xfrm>
        <a:graphic>
          <a:graphicData uri="http://schemas.openxmlformats.org/drawingml/2006/table">
            <a:tbl>
              <a:tblPr firstRow="1" firstCol="1" lastRow="1" lastCol="1" bandRow="1" bandCol="1">
                <a:tableStyleId>{5C22544A-7EE6-4342-B048-85BDC9FD1C3A}</a:tableStyleId>
              </a:tblPr>
              <a:tblGrid>
                <a:gridCol w="647700"/>
                <a:gridCol w="647700"/>
              </a:tblGrid>
              <a:tr h="228600">
                <a:tc>
                  <a:txBody>
                    <a:bodyPr/>
                    <a:lstStyle/>
                    <a:p>
                      <a:pPr marL="0" marR="0">
                        <a:spcBef>
                          <a:spcPts val="0"/>
                        </a:spcBef>
                        <a:spcAft>
                          <a:spcPts val="0"/>
                        </a:spcAft>
                      </a:pPr>
                      <a:r>
                        <a:rPr lang="en-US" sz="1600" dirty="0">
                          <a:solidFill>
                            <a:schemeClr val="tx1"/>
                          </a:solidFill>
                          <a:effectLst/>
                        </a:rPr>
                        <a:t>X</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Y</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28600">
                <a:tc>
                  <a:txBody>
                    <a:bodyPr/>
                    <a:lstStyle/>
                    <a:p>
                      <a:pPr marL="0" marR="0">
                        <a:spcBef>
                          <a:spcPts val="0"/>
                        </a:spcBef>
                        <a:spcAft>
                          <a:spcPts val="0"/>
                        </a:spcAft>
                      </a:pPr>
                      <a:r>
                        <a:rPr lang="en-US" sz="1600" dirty="0">
                          <a:solidFill>
                            <a:schemeClr val="tx1"/>
                          </a:solidFill>
                          <a:effectLst/>
                        </a:rPr>
                        <a:t>6</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5</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28600">
                <a:tc>
                  <a:txBody>
                    <a:bodyPr/>
                    <a:lstStyle/>
                    <a:p>
                      <a:pPr marL="0" marR="0">
                        <a:spcBef>
                          <a:spcPts val="0"/>
                        </a:spcBef>
                        <a:spcAft>
                          <a:spcPts val="0"/>
                        </a:spcAft>
                      </a:pPr>
                      <a:r>
                        <a:rPr lang="en-US" sz="1600" dirty="0">
                          <a:solidFill>
                            <a:schemeClr val="tx1"/>
                          </a:solidFill>
                          <a:effectLst/>
                        </a:rPr>
                        <a:t>2</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7</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28600">
                <a:tc>
                  <a:txBody>
                    <a:bodyPr/>
                    <a:lstStyle/>
                    <a:p>
                      <a:pPr marL="0" marR="0">
                        <a:spcBef>
                          <a:spcPts val="0"/>
                        </a:spcBef>
                        <a:spcAft>
                          <a:spcPts val="0"/>
                        </a:spcAft>
                      </a:pPr>
                      <a:r>
                        <a:rPr lang="en-US" sz="1600" dirty="0">
                          <a:solidFill>
                            <a:schemeClr val="tx1"/>
                          </a:solidFill>
                          <a:effectLst/>
                        </a:rPr>
                        <a:t>7</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5</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28600">
                <a:tc>
                  <a:txBody>
                    <a:bodyPr/>
                    <a:lstStyle/>
                    <a:p>
                      <a:pPr marL="0" marR="0">
                        <a:spcBef>
                          <a:spcPts val="0"/>
                        </a:spcBef>
                        <a:spcAft>
                          <a:spcPts val="0"/>
                        </a:spcAft>
                      </a:pPr>
                      <a:r>
                        <a:rPr lang="en-US" sz="1600" dirty="0">
                          <a:solidFill>
                            <a:schemeClr val="tx1"/>
                          </a:solidFill>
                          <a:effectLst/>
                        </a:rPr>
                        <a:t>3</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6</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28600">
                <a:tc>
                  <a:txBody>
                    <a:bodyPr/>
                    <a:lstStyle/>
                    <a:p>
                      <a:pPr marL="0" marR="0">
                        <a:spcBef>
                          <a:spcPts val="0"/>
                        </a:spcBef>
                        <a:spcAft>
                          <a:spcPts val="0"/>
                        </a:spcAft>
                      </a:pPr>
                      <a:r>
                        <a:rPr lang="en-US" sz="1600" dirty="0">
                          <a:solidFill>
                            <a:schemeClr val="tx1"/>
                          </a:solidFill>
                          <a:effectLst/>
                        </a:rPr>
                        <a:t>6</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3</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28600">
                <a:tc>
                  <a:txBody>
                    <a:bodyPr/>
                    <a:lstStyle/>
                    <a:p>
                      <a:pPr marL="0" marR="0">
                        <a:spcBef>
                          <a:spcPts val="0"/>
                        </a:spcBef>
                        <a:spcAft>
                          <a:spcPts val="0"/>
                        </a:spcAft>
                      </a:pPr>
                      <a:r>
                        <a:rPr lang="en-US" sz="1600">
                          <a:solidFill>
                            <a:schemeClr val="tx1"/>
                          </a:solidFill>
                          <a:effectLst/>
                        </a:rPr>
                        <a:t>7</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8</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28600">
                <a:tc>
                  <a:txBody>
                    <a:bodyPr/>
                    <a:lstStyle/>
                    <a:p>
                      <a:pPr marL="0" marR="0">
                        <a:spcBef>
                          <a:spcPts val="0"/>
                        </a:spcBef>
                        <a:spcAft>
                          <a:spcPts val="0"/>
                        </a:spcAft>
                      </a:pPr>
                      <a:r>
                        <a:rPr lang="en-US" sz="1600">
                          <a:solidFill>
                            <a:schemeClr val="tx1"/>
                          </a:solidFill>
                          <a:effectLst/>
                        </a:rPr>
                        <a:t>4</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4</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28600">
                <a:tc>
                  <a:txBody>
                    <a:bodyPr/>
                    <a:lstStyle/>
                    <a:p>
                      <a:pPr marL="0" marR="0">
                        <a:spcBef>
                          <a:spcPts val="0"/>
                        </a:spcBef>
                        <a:spcAft>
                          <a:spcPts val="0"/>
                        </a:spcAft>
                      </a:pPr>
                      <a:r>
                        <a:rPr lang="en-US" sz="1600">
                          <a:solidFill>
                            <a:schemeClr val="tx1"/>
                          </a:solidFill>
                          <a:effectLst/>
                        </a:rPr>
                        <a:t>7</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4</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bl>
          </a:graphicData>
        </a:graphic>
      </p:graphicFrame>
    </p:spTree>
    <p:extLst>
      <p:ext uri="{BB962C8B-B14F-4D97-AF65-F5344CB8AC3E}">
        <p14:creationId xmlns:p14="http://schemas.microsoft.com/office/powerpoint/2010/main" val="2349758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010400" cy="1524000"/>
          </a:xfrm>
        </p:spPr>
        <p:txBody>
          <a:bodyPr>
            <a:normAutofit fontScale="90000"/>
          </a:bodyPr>
          <a:lstStyle/>
          <a:p>
            <a:pPr lvl="0" algn="l"/>
            <a:r>
              <a:rPr lang="en-US" sz="3200" dirty="0" smtClean="0"/>
              <a:t>Let McDonalds Count be the explanatory variable and let Nobel Prize Count be the response variable.</a:t>
            </a:r>
            <a:endParaRPr lang="en-US" sz="3200" dirty="0"/>
          </a:p>
        </p:txBody>
      </p:sp>
      <p:sp>
        <p:nvSpPr>
          <p:cNvPr id="5" name="TextBox 4"/>
          <p:cNvSpPr txBox="1"/>
          <p:nvPr/>
        </p:nvSpPr>
        <p:spPr>
          <a:xfrm>
            <a:off x="228600" y="1969008"/>
            <a:ext cx="4114800" cy="3108543"/>
          </a:xfrm>
          <a:prstGeom prst="rect">
            <a:avLst/>
          </a:prstGeom>
          <a:noFill/>
        </p:spPr>
        <p:txBody>
          <a:bodyPr wrap="square" rtlCol="0">
            <a:spAutoFit/>
          </a:bodyPr>
          <a:lstStyle/>
          <a:p>
            <a:r>
              <a:rPr lang="en-US" sz="2800" dirty="0" smtClean="0"/>
              <a:t>What is the linear regression model:</a:t>
            </a:r>
          </a:p>
          <a:p>
            <a:endParaRPr lang="en-US" sz="2800" dirty="0" smtClean="0"/>
          </a:p>
          <a:p>
            <a:pPr marL="514350" indent="-514350">
              <a:buFont typeface="+mj-lt"/>
              <a:buAutoNum type="alphaUcPeriod"/>
            </a:pPr>
            <a:r>
              <a:rPr lang="en-US" sz="2800" dirty="0" smtClean="0"/>
              <a:t>y = 2.499 + 0.021x</a:t>
            </a:r>
          </a:p>
          <a:p>
            <a:pPr marL="514350" indent="-514350">
              <a:buFont typeface="+mj-lt"/>
              <a:buAutoNum type="alphaUcPeriod"/>
            </a:pPr>
            <a:r>
              <a:rPr lang="en-US" sz="2800" dirty="0" smtClean="0"/>
              <a:t>y = 24.99 + 0.042x</a:t>
            </a:r>
          </a:p>
          <a:p>
            <a:pPr marL="514350" indent="-514350">
              <a:buFont typeface="+mj-lt"/>
              <a:buAutoNum type="alphaUcPeriod"/>
            </a:pPr>
            <a:r>
              <a:rPr lang="en-US" sz="2800" dirty="0" smtClean="0"/>
              <a:t>y = 1.070 + 0.021x</a:t>
            </a:r>
          </a:p>
          <a:p>
            <a:pPr marL="514350" indent="-514350">
              <a:buFont typeface="+mj-lt"/>
              <a:buAutoNum type="alphaUcPeriod"/>
            </a:pPr>
            <a:r>
              <a:rPr lang="en-US" sz="2800" dirty="0" smtClean="0"/>
              <a:t>y = 2.335 + 66.839x</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3176586733"/>
              </p:ext>
            </p:extLst>
          </p:nvPr>
        </p:nvGraphicFramePr>
        <p:xfrm>
          <a:off x="4648200" y="2514600"/>
          <a:ext cx="4343400" cy="4190998"/>
        </p:xfrm>
        <a:graphic>
          <a:graphicData uri="http://schemas.openxmlformats.org/drawingml/2006/table">
            <a:tbl>
              <a:tblPr firstRow="1" firstCol="1" lastRow="1" lastCol="1" bandRow="1" bandCol="1">
                <a:tableStyleId>{5C22544A-7EE6-4342-B048-85BDC9FD1C3A}</a:tableStyleId>
              </a:tblPr>
              <a:tblGrid>
                <a:gridCol w="1447800"/>
                <a:gridCol w="1447800"/>
                <a:gridCol w="1447800"/>
              </a:tblGrid>
              <a:tr h="522062">
                <a:tc>
                  <a:txBody>
                    <a:bodyPr/>
                    <a:lstStyle/>
                    <a:p>
                      <a:pPr marL="0" marR="0">
                        <a:spcBef>
                          <a:spcPts val="0"/>
                        </a:spcBef>
                        <a:spcAft>
                          <a:spcPts val="0"/>
                        </a:spcAft>
                      </a:pPr>
                      <a:r>
                        <a:rPr lang="en-US" sz="1600" dirty="0">
                          <a:solidFill>
                            <a:schemeClr val="tx1"/>
                          </a:solidFill>
                          <a:effectLst/>
                        </a:rPr>
                        <a:t>Country</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Nobel Prize Count</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McDonalds Count</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dirty="0">
                          <a:solidFill>
                            <a:schemeClr val="tx1"/>
                          </a:solidFill>
                          <a:effectLst/>
                        </a:rPr>
                        <a:t>Austria</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11</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148</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dirty="0">
                          <a:solidFill>
                            <a:schemeClr val="tx1"/>
                          </a:solidFill>
                          <a:effectLst/>
                        </a:rPr>
                        <a:t>Czech Republic</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60</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dirty="0">
                          <a:solidFill>
                            <a:schemeClr val="tx1"/>
                          </a:solidFill>
                          <a:effectLst/>
                        </a:rPr>
                        <a:t>Denmark</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13</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99</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Finland</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93</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8282">
                <a:tc>
                  <a:txBody>
                    <a:bodyPr/>
                    <a:lstStyle/>
                    <a:p>
                      <a:pPr marL="0" marR="0">
                        <a:spcBef>
                          <a:spcPts val="0"/>
                        </a:spcBef>
                        <a:spcAft>
                          <a:spcPts val="0"/>
                        </a:spcAft>
                      </a:pPr>
                      <a:r>
                        <a:rPr lang="en-US" sz="1600">
                          <a:solidFill>
                            <a:schemeClr val="tx1"/>
                          </a:solidFill>
                          <a:effectLst/>
                        </a:rPr>
                        <a:t>Greece</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48</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Hungary</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3</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76</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dirty="0">
                          <a:solidFill>
                            <a:schemeClr val="tx1"/>
                          </a:solidFill>
                          <a:effectLst/>
                        </a:rPr>
                        <a:t>Iceland</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1</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3</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Ireland</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5</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62</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Luxembourg</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0</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6</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Norway</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8</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55</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Portugal</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91</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Slovakia</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10</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Turkey</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0</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133</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8282">
                <a:tc>
                  <a:txBody>
                    <a:bodyPr/>
                    <a:lstStyle/>
                    <a:p>
                      <a:pPr marL="0" marR="0">
                        <a:spcBef>
                          <a:spcPts val="0"/>
                        </a:spcBef>
                        <a:spcAft>
                          <a:spcPts val="0"/>
                        </a:spcAft>
                      </a:pPr>
                      <a:r>
                        <a:rPr lang="en-US" sz="1600">
                          <a:solidFill>
                            <a:schemeClr val="tx1"/>
                          </a:solidFill>
                          <a:effectLst/>
                        </a:rPr>
                        <a:t>United States</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270</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12804</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bl>
          </a:graphicData>
        </a:graphic>
      </p:graphicFrame>
    </p:spTree>
    <p:extLst>
      <p:ext uri="{BB962C8B-B14F-4D97-AF65-F5344CB8AC3E}">
        <p14:creationId xmlns:p14="http://schemas.microsoft.com/office/powerpoint/2010/main" val="75475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2133600"/>
          </a:xfrm>
        </p:spPr>
        <p:txBody>
          <a:bodyPr>
            <a:normAutofit fontScale="90000"/>
          </a:bodyPr>
          <a:lstStyle/>
          <a:p>
            <a:pPr lvl="0" algn="l"/>
            <a:r>
              <a:rPr lang="en-US" sz="2800" dirty="0" smtClean="0"/>
              <a:t>You </a:t>
            </a:r>
            <a:r>
              <a:rPr lang="en-US" sz="2800" dirty="0"/>
              <a:t>recently found out that the country </a:t>
            </a:r>
            <a:r>
              <a:rPr lang="en-US" sz="2800" dirty="0" err="1"/>
              <a:t>Vulgaria</a:t>
            </a:r>
            <a:r>
              <a:rPr lang="en-US" sz="2800" dirty="0"/>
              <a:t> has 112 McDonald’s Restaurants.  Please use the regression model to estimate how many Nobel Prize winners herald from </a:t>
            </a:r>
            <a:r>
              <a:rPr lang="en-US" sz="2800" dirty="0" err="1"/>
              <a:t>Vulgaria</a:t>
            </a:r>
            <a:r>
              <a:rPr lang="en-US" sz="2800" dirty="0"/>
              <a:t> (you can round to the nearest whole number).</a:t>
            </a:r>
          </a:p>
        </p:txBody>
      </p:sp>
      <p:sp>
        <p:nvSpPr>
          <p:cNvPr id="5" name="TextBox 4"/>
          <p:cNvSpPr txBox="1"/>
          <p:nvPr/>
        </p:nvSpPr>
        <p:spPr>
          <a:xfrm>
            <a:off x="304800" y="3048000"/>
            <a:ext cx="4114800" cy="1815882"/>
          </a:xfrm>
          <a:prstGeom prst="rect">
            <a:avLst/>
          </a:prstGeom>
          <a:noFill/>
        </p:spPr>
        <p:txBody>
          <a:bodyPr wrap="square" rtlCol="0">
            <a:spAutoFit/>
          </a:bodyPr>
          <a:lstStyle/>
          <a:p>
            <a:pPr marL="514350" indent="-514350">
              <a:buFont typeface="+mj-lt"/>
              <a:buAutoNum type="alphaUcPeriod"/>
            </a:pPr>
            <a:r>
              <a:rPr lang="en-US" sz="2800" dirty="0" smtClean="0"/>
              <a:t>14</a:t>
            </a:r>
          </a:p>
          <a:p>
            <a:pPr marL="514350" indent="-514350">
              <a:buFont typeface="+mj-lt"/>
              <a:buAutoNum type="alphaUcPeriod"/>
            </a:pPr>
            <a:r>
              <a:rPr lang="en-US" sz="2800" dirty="0" smtClean="0"/>
              <a:t>49</a:t>
            </a:r>
          </a:p>
          <a:p>
            <a:pPr marL="514350" indent="-514350">
              <a:buFont typeface="+mj-lt"/>
              <a:buAutoNum type="alphaUcPeriod"/>
            </a:pPr>
            <a:r>
              <a:rPr lang="en-US" sz="2800" dirty="0" smtClean="0"/>
              <a:t>26</a:t>
            </a:r>
          </a:p>
          <a:p>
            <a:pPr marL="514350" indent="-514350">
              <a:buFont typeface="+mj-lt"/>
              <a:buAutoNum type="alphaUcPeriod"/>
            </a:pPr>
            <a:r>
              <a:rPr lang="en-US" sz="2800" dirty="0"/>
              <a:t>5</a:t>
            </a:r>
          </a:p>
        </p:txBody>
      </p:sp>
      <p:graphicFrame>
        <p:nvGraphicFramePr>
          <p:cNvPr id="3" name="Table 2"/>
          <p:cNvGraphicFramePr>
            <a:graphicFrameLocks noGrp="1"/>
          </p:cNvGraphicFramePr>
          <p:nvPr>
            <p:extLst>
              <p:ext uri="{D42A27DB-BD31-4B8C-83A1-F6EECF244321}">
                <p14:modId xmlns:p14="http://schemas.microsoft.com/office/powerpoint/2010/main" val="430674364"/>
              </p:ext>
            </p:extLst>
          </p:nvPr>
        </p:nvGraphicFramePr>
        <p:xfrm>
          <a:off x="4648200" y="2514600"/>
          <a:ext cx="4343400" cy="4190998"/>
        </p:xfrm>
        <a:graphic>
          <a:graphicData uri="http://schemas.openxmlformats.org/drawingml/2006/table">
            <a:tbl>
              <a:tblPr firstRow="1" firstCol="1" lastRow="1" lastCol="1" bandRow="1" bandCol="1">
                <a:tableStyleId>{5C22544A-7EE6-4342-B048-85BDC9FD1C3A}</a:tableStyleId>
              </a:tblPr>
              <a:tblGrid>
                <a:gridCol w="1447800"/>
                <a:gridCol w="1447800"/>
                <a:gridCol w="1447800"/>
              </a:tblGrid>
              <a:tr h="522062">
                <a:tc>
                  <a:txBody>
                    <a:bodyPr/>
                    <a:lstStyle/>
                    <a:p>
                      <a:pPr marL="0" marR="0">
                        <a:spcBef>
                          <a:spcPts val="0"/>
                        </a:spcBef>
                        <a:spcAft>
                          <a:spcPts val="0"/>
                        </a:spcAft>
                      </a:pPr>
                      <a:r>
                        <a:rPr lang="en-US" sz="1600" dirty="0">
                          <a:solidFill>
                            <a:schemeClr val="tx1"/>
                          </a:solidFill>
                          <a:effectLst/>
                        </a:rPr>
                        <a:t>Country</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Nobel Prize Count</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McDonalds Count</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dirty="0">
                          <a:solidFill>
                            <a:schemeClr val="tx1"/>
                          </a:solidFill>
                          <a:effectLst/>
                        </a:rPr>
                        <a:t>Austria</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11</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148</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dirty="0">
                          <a:solidFill>
                            <a:schemeClr val="tx1"/>
                          </a:solidFill>
                          <a:effectLst/>
                        </a:rPr>
                        <a:t>Czech Republic</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60</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dirty="0">
                          <a:solidFill>
                            <a:schemeClr val="tx1"/>
                          </a:solidFill>
                          <a:effectLst/>
                        </a:rPr>
                        <a:t>Denmark</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13</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99</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Finland</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93</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8282">
                <a:tc>
                  <a:txBody>
                    <a:bodyPr/>
                    <a:lstStyle/>
                    <a:p>
                      <a:pPr marL="0" marR="0">
                        <a:spcBef>
                          <a:spcPts val="0"/>
                        </a:spcBef>
                        <a:spcAft>
                          <a:spcPts val="0"/>
                        </a:spcAft>
                      </a:pPr>
                      <a:r>
                        <a:rPr lang="en-US" sz="1600">
                          <a:solidFill>
                            <a:schemeClr val="tx1"/>
                          </a:solidFill>
                          <a:effectLst/>
                        </a:rPr>
                        <a:t>Greece</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48</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Hungary</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3</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76</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dirty="0">
                          <a:solidFill>
                            <a:schemeClr val="tx1"/>
                          </a:solidFill>
                          <a:effectLst/>
                        </a:rPr>
                        <a:t>Iceland</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1</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3</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Ireland</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5</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62</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Luxembourg</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0</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6</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Norway</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8</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55</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Portugal</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91</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Slovakia</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2</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10</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1031">
                <a:tc>
                  <a:txBody>
                    <a:bodyPr/>
                    <a:lstStyle/>
                    <a:p>
                      <a:pPr marL="0" marR="0">
                        <a:spcBef>
                          <a:spcPts val="0"/>
                        </a:spcBef>
                        <a:spcAft>
                          <a:spcPts val="0"/>
                        </a:spcAft>
                      </a:pPr>
                      <a:r>
                        <a:rPr lang="en-US" sz="1600">
                          <a:solidFill>
                            <a:schemeClr val="tx1"/>
                          </a:solidFill>
                          <a:effectLst/>
                        </a:rPr>
                        <a:t>Turkey</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b="1" dirty="0">
                          <a:solidFill>
                            <a:schemeClr val="tx1"/>
                          </a:solidFill>
                          <a:effectLst/>
                        </a:rPr>
                        <a:t>0</a:t>
                      </a:r>
                      <a:endParaRPr lang="en-US" sz="1600" b="1"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133</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268282">
                <a:tc>
                  <a:txBody>
                    <a:bodyPr/>
                    <a:lstStyle/>
                    <a:p>
                      <a:pPr marL="0" marR="0">
                        <a:spcBef>
                          <a:spcPts val="0"/>
                        </a:spcBef>
                        <a:spcAft>
                          <a:spcPts val="0"/>
                        </a:spcAft>
                      </a:pPr>
                      <a:r>
                        <a:rPr lang="en-US" sz="1600">
                          <a:solidFill>
                            <a:schemeClr val="tx1"/>
                          </a:solidFill>
                          <a:effectLst/>
                        </a:rPr>
                        <a:t>United States</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a:solidFill>
                            <a:schemeClr val="tx1"/>
                          </a:solidFill>
                          <a:effectLst/>
                        </a:rPr>
                        <a:t>270</a:t>
                      </a:r>
                      <a:endParaRPr lang="en-US" sz="160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spcBef>
                          <a:spcPts val="0"/>
                        </a:spcBef>
                        <a:spcAft>
                          <a:spcPts val="0"/>
                        </a:spcAft>
                      </a:pPr>
                      <a:r>
                        <a:rPr lang="en-US" sz="1600" dirty="0">
                          <a:solidFill>
                            <a:schemeClr val="tx1"/>
                          </a:solidFill>
                          <a:effectLst/>
                        </a:rPr>
                        <a:t>12804</a:t>
                      </a:r>
                      <a:endParaRPr lang="en-US" sz="16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bl>
          </a:graphicData>
        </a:graphic>
      </p:graphicFrame>
    </p:spTree>
    <p:extLst>
      <p:ext uri="{BB962C8B-B14F-4D97-AF65-F5344CB8AC3E}">
        <p14:creationId xmlns:p14="http://schemas.microsoft.com/office/powerpoint/2010/main" val="426333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2133600"/>
          </a:xfrm>
        </p:spPr>
        <p:txBody>
          <a:bodyPr>
            <a:normAutofit/>
          </a:bodyPr>
          <a:lstStyle/>
          <a:p>
            <a:pPr lvl="0" algn="l"/>
            <a:r>
              <a:rPr lang="en-US" sz="2800" dirty="0" smtClean="0"/>
              <a:t>The correlation between McDonalds Count and Nobel Prize Count is very strong.</a:t>
            </a:r>
            <a:br>
              <a:rPr lang="en-US" sz="2800" dirty="0" smtClean="0"/>
            </a:br>
            <a:r>
              <a:rPr lang="en-US" sz="2800" dirty="0"/>
              <a:t/>
            </a:r>
            <a:br>
              <a:rPr lang="en-US" sz="2800" dirty="0"/>
            </a:br>
            <a:r>
              <a:rPr lang="en-US" sz="2800" dirty="0" smtClean="0"/>
              <a:t>Lets examine the scatter plot!</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438400"/>
            <a:ext cx="5986272" cy="3990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129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
            <a:ext cx="7772400" cy="2133600"/>
          </a:xfrm>
        </p:spPr>
        <p:txBody>
          <a:bodyPr>
            <a:normAutofit/>
          </a:bodyPr>
          <a:lstStyle/>
          <a:p>
            <a:pPr lvl="0" algn="l"/>
            <a:r>
              <a:rPr lang="en-US" sz="2800" dirty="0" smtClean="0"/>
              <a:t>What if we remove the United States from the data?</a:t>
            </a:r>
            <a:endParaRPr lang="en-US"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76400"/>
            <a:ext cx="6858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0968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
            <a:ext cx="7772400" cy="2133600"/>
          </a:xfrm>
        </p:spPr>
        <p:txBody>
          <a:bodyPr>
            <a:normAutofit/>
          </a:bodyPr>
          <a:lstStyle/>
          <a:p>
            <a:pPr lvl="0" algn="l"/>
            <a:r>
              <a:rPr lang="en-US" sz="2800" dirty="0" smtClean="0"/>
              <a:t>Boston Marathon Dataset</a:t>
            </a:r>
            <a:endParaRPr lang="en-US" sz="2800" dirty="0"/>
          </a:p>
        </p:txBody>
      </p:sp>
    </p:spTree>
    <p:extLst>
      <p:ext uri="{BB962C8B-B14F-4D97-AF65-F5344CB8AC3E}">
        <p14:creationId xmlns:p14="http://schemas.microsoft.com/office/powerpoint/2010/main" val="3886157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3833</TotalTime>
  <Words>318</Words>
  <Application>Microsoft Office PowerPoint</Application>
  <PresentationFormat>On-screen Show (4:3)</PresentationFormat>
  <Paragraphs>129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Chapter 9 – Linear Regression and Correlation Part II</vt:lpstr>
      <vt:lpstr>Finding the line of best fit with technology.  First, the x variable is called the independent or predictor variable and the y variable is called the dependent or response variable.</vt:lpstr>
      <vt:lpstr>Finding the line of best fit with technology.  First, the x variable is called the independent or predictor variable and the y variable is called the dependent or response variable.  I get:  Y = 6.30 - 0.200 X  In TI calculator x1 is x and x2 is y</vt:lpstr>
      <vt:lpstr>Let McDonalds Count be the explanatory variable and let Nobel Prize Count be the response variable.</vt:lpstr>
      <vt:lpstr>You recently found out that the country Vulgaria has 112 McDonald’s Restaurants.  Please use the regression model to estimate how many Nobel Prize winners herald from Vulgaria (you can round to the nearest whole number).</vt:lpstr>
      <vt:lpstr>The correlation between McDonalds Count and Nobel Prize Count is very strong.  Lets examine the scatter plot!</vt:lpstr>
      <vt:lpstr>What if we remove the United States from the data?</vt:lpstr>
      <vt:lpstr>Boston Marathon Dataset</vt:lpstr>
    </vt:vector>
  </TitlesOfParts>
  <Company>BSU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Derek Webb</cp:lastModifiedBy>
  <cp:revision>436</cp:revision>
  <dcterms:created xsi:type="dcterms:W3CDTF">2012-01-10T14:52:13Z</dcterms:created>
  <dcterms:modified xsi:type="dcterms:W3CDTF">2014-10-13T21:12:37Z</dcterms:modified>
</cp:coreProperties>
</file>