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9" r:id="rId14"/>
    <p:sldId id="408" r:id="rId15"/>
    <p:sldId id="410" r:id="rId16"/>
    <p:sldId id="411" r:id="rId17"/>
    <p:sldId id="412" r:id="rId18"/>
    <p:sldId id="41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 varScale="1">
        <p:scale>
          <a:sx n="83" d="100"/>
          <a:sy n="83" d="100"/>
        </p:scale>
        <p:origin x="-10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2C01C-972C-482D-BDED-EA6CCB0686FB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AB1CE-1F1D-40BD-824C-F1269866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4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85471-C1CC-44CA-87E6-51B24E23047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610600" cy="495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Chapter 9 – Hypothesis Tests concerning One Population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8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/>
          </a:bodyPr>
          <a:lstStyle/>
          <a:p>
            <a:pPr algn="l"/>
            <a:r>
              <a:rPr lang="en-US" i="1" dirty="0">
                <a:solidFill>
                  <a:schemeClr val="tx1"/>
                </a:solidFill>
              </a:rPr>
              <a:t>A Type I error is defined as the experimenter rejecting the validity of the null hypothesis even though it is true.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i="1" dirty="0">
                <a:solidFill>
                  <a:schemeClr val="tx1"/>
                </a:solidFill>
              </a:rPr>
              <a:t>A Type II error is defined as the experimenter failing to reject the validity of the null hypothesis even though it is false.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23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When an experimenter conducts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hypothesis test and chooses an alpha level (which is usually chosen to be α = 0.05) they are choosing the size of the Type I </a:t>
            </a:r>
            <a:r>
              <a:rPr lang="en-US" dirty="0" smtClean="0">
                <a:solidFill>
                  <a:schemeClr val="tx1"/>
                </a:solidFill>
              </a:rPr>
              <a:t>error.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other words, Type I error = α.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6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Type II error cannot be chosen explicitly by the experimenter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0256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 fontScale="92500"/>
          </a:bodyPr>
          <a:lstStyle/>
          <a:p>
            <a:pPr lvl="0" algn="l"/>
            <a:r>
              <a:rPr lang="en-US" dirty="0">
                <a:solidFill>
                  <a:schemeClr val="tx1"/>
                </a:solidFill>
              </a:rPr>
              <a:t>Type II error depends on the following things: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Choice </a:t>
            </a:r>
            <a:r>
              <a:rPr lang="en-US" dirty="0">
                <a:solidFill>
                  <a:schemeClr val="tx1"/>
                </a:solidFill>
              </a:rPr>
              <a:t>of α level of the hypothesis test or Type I </a:t>
            </a:r>
            <a:r>
              <a:rPr lang="en-US" dirty="0" smtClean="0">
                <a:solidFill>
                  <a:schemeClr val="tx1"/>
                </a:solidFill>
              </a:rPr>
              <a:t>error.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smaller an experimenter makes the Type I error, the greater the Type II error becomes and vise versa, the greater an experimenter makes the Type I error, the smaller the Type II error </a:t>
            </a:r>
            <a:r>
              <a:rPr lang="en-US" dirty="0" smtClean="0">
                <a:solidFill>
                  <a:schemeClr val="tx1"/>
                </a:solidFill>
              </a:rPr>
              <a:t>becomes.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>
                <a:solidFill>
                  <a:schemeClr val="tx1"/>
                </a:solidFill>
              </a:rPr>
              <a:t>is unavoidable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95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Type II error depends on the following things: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Sample </a:t>
            </a:r>
            <a:r>
              <a:rPr lang="en-US" dirty="0">
                <a:solidFill>
                  <a:schemeClr val="tx1"/>
                </a:solidFill>
              </a:rPr>
              <a:t>size.  The greater the sample size, the smaller the Type II error becomes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29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8077200" cy="5867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Type II error depends on the following things: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Variability in the population being studied (abbreviated as σ, or the population standard deviation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greater the variability the greater the Type II error.</a:t>
            </a:r>
          </a:p>
        </p:txBody>
      </p:sp>
    </p:spTree>
    <p:extLst>
      <p:ext uri="{BB962C8B-B14F-4D97-AF65-F5344CB8AC3E}">
        <p14:creationId xmlns:p14="http://schemas.microsoft.com/office/powerpoint/2010/main" val="439431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1371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Assumption of the </a:t>
            </a:r>
            <a:r>
              <a:rPr lang="en-US" sz="3200" dirty="0" smtClean="0"/>
              <a:t>one-sample </a:t>
            </a:r>
            <a:r>
              <a:rPr lang="en-US" sz="3200" i="1" dirty="0" smtClean="0"/>
              <a:t>t</a:t>
            </a:r>
            <a:r>
              <a:rPr lang="en-US" sz="3200" dirty="0" smtClean="0"/>
              <a:t> hypothesis test in order for the decision to be valid: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2057400"/>
                <a:ext cx="8686800" cy="4648200"/>
              </a:xfrm>
            </p:spPr>
            <p:txBody>
              <a:bodyPr>
                <a:normAutofit/>
              </a:bodyPr>
              <a:lstStyle/>
              <a:p>
                <a:pPr marL="914400" lvl="1" indent="-457200" algn="l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The random sample came from a normal distribution</a:t>
                </a:r>
              </a:p>
              <a:p>
                <a:pPr lvl="1" algn="l"/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OR</a:t>
                </a: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marL="914400" lvl="1" indent="-457200" algn="l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The random sample size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≥30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/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/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/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971550" lvl="1" indent="-514350" algn="l">
                  <a:buFont typeface="+mj-lt"/>
                  <a:buAutoNum type="alphaU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2057400"/>
                <a:ext cx="8686800" cy="4648200"/>
              </a:xfrm>
              <a:blipFill rotWithShape="1">
                <a:blip r:embed="rId2"/>
                <a:stretch>
                  <a:fillRect t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794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A researcher has a random sample of 18 and the normal probability plot is below.  The </a:t>
            </a:r>
            <a:r>
              <a:rPr lang="en-US" sz="3200" i="1" dirty="0" smtClean="0"/>
              <a:t>t</a:t>
            </a:r>
            <a:r>
              <a:rPr lang="en-US" sz="3200" dirty="0" smtClean="0"/>
              <a:t> distribution assumption is met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4419600" cy="2362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</a:t>
            </a: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oswego.edu/~srp/stats/images/npp_1b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2" t="8332" r="3147" b="22277"/>
          <a:stretch/>
        </p:blipFill>
        <p:spPr bwMode="auto">
          <a:xfrm>
            <a:off x="2583350" y="2133600"/>
            <a:ext cx="6526306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741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A researcher has a random sample of 4,232 and the normal probability plot is below.  The </a:t>
            </a:r>
            <a:r>
              <a:rPr lang="en-US" sz="3200" i="1" dirty="0" smtClean="0"/>
              <a:t>t</a:t>
            </a:r>
            <a:r>
              <a:rPr lang="en-US" sz="3200" dirty="0" smtClean="0"/>
              <a:t> distribution assumption is met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4419600" cy="2362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</a:t>
            </a: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/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 descr="http://math.bu.edu/people/prakashb/Teaching/MA115F11/Lectures/classfinalNpl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6238875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6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Two different conclusions based on different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values.</a:t>
                </a: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Who picks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What is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t="-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06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is picked by the researcher.</a:t>
                </a: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r>
                  <a:rPr lang="en-US" dirty="0" smtClean="0">
                    <a:solidFill>
                      <a:schemeClr val="tx1"/>
                    </a:solidFill>
                  </a:rPr>
                  <a:t>Recall: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endParaRPr lang="en-US" dirty="0">
                  <a:solidFill>
                    <a:schemeClr val="tx1"/>
                  </a:solidFill>
                </a:endParaRPr>
              </a:p>
              <a:p>
                <a:pPr lvl="0" algn="l"/>
                <a:r>
                  <a:rPr lang="en-US" b="1" dirty="0" smtClean="0">
                    <a:solidFill>
                      <a:schemeClr val="tx1"/>
                    </a:solidFill>
                  </a:rPr>
                  <a:t>Step 2</a:t>
                </a:r>
                <a:r>
                  <a:rPr lang="en-US" dirty="0">
                    <a:solidFill>
                      <a:schemeClr val="tx1"/>
                    </a:solidFill>
                  </a:rPr>
                  <a:t>:  Decide upon a level of significance for the test</a:t>
                </a:r>
              </a:p>
              <a:p>
                <a:pPr lvl="0"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</a:rPr>
                  <a:t>The most commonly chosen value is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=0.05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or a 5% significance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level, but any value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from 0 to 1 can be chosen.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 algn="l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l="-1887" t="-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921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b="1" dirty="0" smtClean="0">
                    <a:solidFill>
                      <a:schemeClr val="tx1"/>
                    </a:solidFill>
                  </a:rPr>
                  <a:t>Types of Error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</a:rPr>
                  <a:t>There are two types of error associated with an hypothesis test.  Consider the hypothesis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test:</a:t>
                </a:r>
              </a:p>
              <a:p>
                <a:pPr algn="l"/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Person is innocent</a:t>
                </a: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Person is guilty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l="-1887" t="-1351" r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487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Person is innocent</a:t>
                </a: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Person is guilty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Trial occurs and jury renders a verdict (decision)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If verdict is innocent and person really is innocent then correct decision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If verdict is guilty and person really is guilty then correct decision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l="-1887" t="-1247" r="-1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78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Person is innocent</a:t>
                </a: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Person is guilty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What types of incorrect decisions or ERRORS can be made?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l="-1887"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769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Person is innocent</a:t>
                </a: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Person is guilty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Guilty person declared innocent – set free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Innocent person convicted – fried</a:t>
                </a: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l="-1887"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52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Person is innocent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Person is guilty</a:t>
                </a:r>
              </a:p>
              <a:p>
                <a:pPr algn="l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238375"/>
            <a:ext cx="77628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192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Person is innocent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Person is guilty</a:t>
                </a:r>
              </a:p>
              <a:p>
                <a:pPr algn="l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685800"/>
                <a:ext cx="8077200" cy="5867400"/>
              </a:xfrm>
              <a:blipFill rotWithShape="1">
                <a:blip r:embed="rId2"/>
                <a:stretch>
                  <a:fillRect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514600"/>
            <a:ext cx="76581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739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433</Words>
  <Application>Microsoft Office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Chapter 9 – Hypothesis Tests concerning One Population Mean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Assumption of the one-sample t hypothesis test in order for the decision to be valid:</vt:lpstr>
      <vt:lpstr>A researcher has a random sample of 18 and the normal probability plot is below.  The t distribution assumption is met</vt:lpstr>
      <vt:lpstr>A researcher has a random sample of 4,232 and the normal probability plot is below.  The t distribution assumption is met</vt:lpstr>
    </vt:vector>
  </TitlesOfParts>
  <Company>BSU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273</cp:revision>
  <dcterms:created xsi:type="dcterms:W3CDTF">2012-01-10T14:52:13Z</dcterms:created>
  <dcterms:modified xsi:type="dcterms:W3CDTF">2012-03-24T21:20:57Z</dcterms:modified>
</cp:coreProperties>
</file>