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0" r:id="rId6"/>
    <p:sldId id="271" r:id="rId7"/>
    <p:sldId id="269" r:id="rId8"/>
    <p:sldId id="272" r:id="rId9"/>
    <p:sldId id="278" r:id="rId10"/>
    <p:sldId id="279" r:id="rId11"/>
    <p:sldId id="280" r:id="rId12"/>
    <p:sldId id="281" r:id="rId13"/>
    <p:sldId id="282" r:id="rId14"/>
    <p:sldId id="273" r:id="rId15"/>
    <p:sldId id="274" r:id="rId16"/>
    <p:sldId id="275" r:id="rId17"/>
    <p:sldId id="276" r:id="rId18"/>
    <p:sldId id="277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Chapter 5 – Discrete random variables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6 – Continuous random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077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mean, </a:t>
            </a:r>
            <a:r>
              <a:rPr lang="el-GR" sz="4000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gives the location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 IV has a mean, µ = 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http://img.tfd.com/ggse/e0/gsed_0001_0018_0_img47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-6837"/>
          <a:stretch/>
        </p:blipFill>
        <p:spPr bwMode="auto">
          <a:xfrm>
            <a:off x="1524000" y="2651760"/>
            <a:ext cx="6096000" cy="42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57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287628"/>
            <a:ext cx="8458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standard deviation,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gives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spread or variability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 III has the smallest standard deviation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http://img.tfd.com/ggse/e0/gsed_0001_0018_0_img47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-6837"/>
          <a:stretch/>
        </p:blipFill>
        <p:spPr bwMode="auto">
          <a:xfrm>
            <a:off x="2133600" y="2686104"/>
            <a:ext cx="6096000" cy="42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9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" y="228600"/>
            <a:ext cx="8839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standard deviation,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gives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spread or variability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Distributions II and IV have equal standard deviations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http://img.tfd.com/ggse/e0/gsed_0001_0018_0_img47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-6837"/>
          <a:stretch/>
        </p:blipFill>
        <p:spPr bwMode="auto">
          <a:xfrm>
            <a:off x="1562100" y="2966323"/>
            <a:ext cx="6096000" cy="42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63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" y="2286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standard deviation,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gives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spread or variability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 I has the greatest standard deviation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http://img.tfd.com/ggse/e0/gsed_0001_0018_0_img47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-6837"/>
          <a:stretch/>
        </p:blipFill>
        <p:spPr bwMode="auto">
          <a:xfrm>
            <a:off x="1562100" y="2966323"/>
            <a:ext cx="6096000" cy="42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61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Properties of normal distribution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4098" name="Picture 2" descr="http://www.gifted.uconn.edu/siegle/research/Normal/norm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10728"/>
            <a:ext cx="7961876" cy="36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118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Properties of normal distribution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5122" name="Picture 2" descr="http://www.conferences.utah.edu/ishpssb/NormalDistrib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55047"/>
            <a:ext cx="7696200" cy="495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9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Let X = uncomplicated human pregnancy length.  Assume X has a normal distribution with mean 39 weeks and standard deviation 2 weeks.  Approximately how many pregnancies last between 37 and 41 weeks?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34%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68%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95%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99.7%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100%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5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Let X = uncomplicated human pregnancy length.  Assume X has a normal distribution with mean 39 weeks and standard deviation 2 weeks.  Approximately how many pregnancies last more than 43 weeks?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68%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34%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16%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5%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2.5%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6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Let X = uncomplicated human pregnancy length.  Assume X has a normal distribution with mean 39 weeks and standard deviation 2 weeks.  Approximately how many pregnancies last between 35 and 41 weeks?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47.5%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50%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81.5%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95%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About 99.7%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6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Weights of adult green sea urchins are normally distributed with a mean of 52 g and a standard deviation of 17.2 g.  Find the percentage of adult green sea urchins with weights between 50 and 60 grams.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22.54%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11.27%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55.14%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53.27%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Adult green sea urchins taste good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5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Problems with continuous random variables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Infinite and uncountable number of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Can’t list all the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Can’t use a table to write out the probability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Calculus required for probability calculations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Weights of adult green sea urchins are normally distributed with a mean of 52 g and a standard deviation of 17.2 g.  About 12% of adult green sea urchins weigh less than what amount?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50.0 g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72.2 g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31.8 g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34.8 g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6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81000" y="152400"/>
                <a:ext cx="8458200" cy="35814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600" dirty="0" smtClean="0"/>
                  <a:t>The standard normal distribution has a mean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3600" dirty="0" smtClean="0"/>
                  <a:t> and a standard deviation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en-US" sz="3600" dirty="0" smtClean="0"/>
                  <a:t>.  It is sometimes called a </a:t>
                </a:r>
                <a:r>
                  <a:rPr lang="en-US" sz="3600" i="1" dirty="0" smtClean="0"/>
                  <a:t>z</a:t>
                </a:r>
                <a:r>
                  <a:rPr lang="en-US" sz="3600" dirty="0" smtClean="0"/>
                  <a:t> distribution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81000" y="152400"/>
                <a:ext cx="8458200" cy="3581400"/>
              </a:xfrm>
              <a:blipFill rotWithShape="1">
                <a:blip r:embed="rId2"/>
                <a:stretch>
                  <a:fillRect l="-2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oswego.edu/~srp/stats/images/z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352800"/>
            <a:ext cx="559266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03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The standard normal distribution is used for calculations – the old fashioned way!</a:t>
            </a:r>
            <a:endParaRPr lang="en-US" sz="3600" dirty="0"/>
          </a:p>
        </p:txBody>
      </p:sp>
      <p:pic>
        <p:nvPicPr>
          <p:cNvPr id="2050" name="Picture 2" descr="http://1.bp.blogspot.com/_hJREGwPF6vQ/SK1f6dn4WII/AAAAAAAACOA/rFnqyKII6aM/s400/crazy_old_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584" y="2743200"/>
            <a:ext cx="3117215" cy="395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525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0"/>
            <a:ext cx="6324600" cy="3048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How do we know if a sample of data comes from a normal distribution, or not?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3886200" cy="3886200"/>
          </a:xfrm>
        </p:spPr>
        <p:txBody>
          <a:bodyPr>
            <a:noAutofit/>
          </a:bodyPr>
          <a:lstStyle/>
          <a:p>
            <a:pPr lvl="1" algn="l"/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118.5	117.6</a:t>
            </a: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120.3	70.6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87.9		101.2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99.5		77.2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125.7	88.1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88.5		116.5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100.5	120.0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104.7	94.7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98.6		94.8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92.6		79.5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33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8153400" cy="2057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How do we know if a sample of data comes from a normal distribution, or not?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924800" cy="3886200"/>
          </a:xfrm>
        </p:spPr>
        <p:txBody>
          <a:bodyPr>
            <a:noAutofit/>
          </a:bodyPr>
          <a:lstStyle/>
          <a:p>
            <a:pPr lvl="1" algn="l"/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will look at two ways in this class: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Graph the data (histogram) and visually assess the shape. – useful for larger sample sizes,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&gt; 100.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a normal probability plot – useful for any sample size.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69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Graph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data. 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5486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33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Graph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data. 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66800"/>
            <a:ext cx="5486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973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Graph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data. 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56007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371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Graph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data. 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msenux.redwoods.edu/math/python/graphics/his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5029200" cy="444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0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Graph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data. 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spcforexcel.com/files/images/hist_nonnorm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0" b="-13180"/>
          <a:stretch/>
        </p:blipFill>
        <p:spPr bwMode="auto">
          <a:xfrm>
            <a:off x="3352800" y="2194560"/>
            <a:ext cx="576262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3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Problems with continuous random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 we do!?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technology for probability calculations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Old fashion way – use tabulated probability values in back of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graphs to represent probabilities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97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Create a normal probability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467600" cy="4876800"/>
          </a:xfrm>
        </p:spPr>
        <p:txBody>
          <a:bodyPr>
            <a:noAutofit/>
          </a:bodyPr>
          <a:lstStyle/>
          <a:p>
            <a:pPr lvl="1"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Plot based on the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algebra relationship.</a:t>
            </a:r>
          </a:p>
          <a:p>
            <a:pPr lvl="1" algn="l"/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more linear the graph the more likely the data came from a normal distribution.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14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Create a normal probability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plot.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876800"/>
          </a:xfrm>
        </p:spPr>
        <p:txBody>
          <a:bodyPr>
            <a:noAutofit/>
          </a:bodyPr>
          <a:lstStyle/>
          <a:p>
            <a:pPr lvl="1"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make a normal probability plot:</a:t>
            </a:r>
          </a:p>
          <a:p>
            <a:pPr lvl="1" algn="l"/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Calculator</a:t>
            </a:r>
          </a:p>
          <a:p>
            <a:pPr marL="1028700" lvl="1" indent="-57150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Minitab</a:t>
            </a:r>
          </a:p>
        </p:txBody>
      </p:sp>
    </p:spTree>
    <p:extLst>
      <p:ext uri="{BB962C8B-B14F-4D97-AF65-F5344CB8AC3E}">
        <p14:creationId xmlns:p14="http://schemas.microsoft.com/office/powerpoint/2010/main" val="927866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990600"/>
            <a:ext cx="1905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13</a:t>
            </a:r>
            <a:endParaRPr lang="en-US" sz="3200" dirty="0"/>
          </a:p>
          <a:p>
            <a:r>
              <a:rPr lang="en-US" sz="3200" dirty="0"/>
              <a:t>14</a:t>
            </a:r>
          </a:p>
          <a:p>
            <a:r>
              <a:rPr lang="en-US" sz="3200" dirty="0"/>
              <a:t>17</a:t>
            </a:r>
          </a:p>
          <a:p>
            <a:r>
              <a:rPr lang="en-US" sz="3200" dirty="0"/>
              <a:t>13</a:t>
            </a:r>
          </a:p>
          <a:p>
            <a:r>
              <a:rPr lang="en-US" sz="3200" dirty="0"/>
              <a:t>10</a:t>
            </a:r>
          </a:p>
          <a:p>
            <a:r>
              <a:rPr lang="en-US" sz="3200" dirty="0"/>
              <a:t>11</a:t>
            </a:r>
          </a:p>
          <a:p>
            <a:r>
              <a:rPr lang="en-US" sz="3200" dirty="0"/>
              <a:t>13</a:t>
            </a:r>
          </a:p>
          <a:p>
            <a:r>
              <a:rPr lang="en-US" sz="3200" dirty="0"/>
              <a:t>16</a:t>
            </a:r>
          </a:p>
          <a:p>
            <a:r>
              <a:rPr lang="en-US" sz="3200" dirty="0"/>
              <a:t>18</a:t>
            </a:r>
          </a:p>
          <a:p>
            <a:r>
              <a:rPr lang="en-US" sz="32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197047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990600"/>
            <a:ext cx="1905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9	19</a:t>
            </a:r>
            <a:endParaRPr lang="en-US" sz="3200" dirty="0"/>
          </a:p>
          <a:p>
            <a:r>
              <a:rPr lang="en-US" sz="3200" dirty="0" smtClean="0"/>
              <a:t>1	1</a:t>
            </a:r>
            <a:endParaRPr lang="en-US" sz="3200" dirty="0"/>
          </a:p>
          <a:p>
            <a:r>
              <a:rPr lang="en-US" sz="3200" dirty="0" smtClean="0"/>
              <a:t>3	31</a:t>
            </a:r>
            <a:endParaRPr lang="en-US" sz="3200" dirty="0"/>
          </a:p>
          <a:p>
            <a:r>
              <a:rPr lang="en-US" sz="3200" dirty="0" smtClean="0"/>
              <a:t>17	2</a:t>
            </a:r>
            <a:endParaRPr lang="en-US" sz="3200" dirty="0"/>
          </a:p>
          <a:p>
            <a:r>
              <a:rPr lang="en-US" sz="3200" dirty="0" smtClean="0"/>
              <a:t>1	28</a:t>
            </a:r>
            <a:endParaRPr lang="en-US" sz="3200" dirty="0"/>
          </a:p>
          <a:p>
            <a:r>
              <a:rPr lang="en-US" sz="3200" dirty="0" smtClean="0"/>
              <a:t>4	8</a:t>
            </a:r>
            <a:endParaRPr lang="en-US" sz="3200" dirty="0"/>
          </a:p>
          <a:p>
            <a:r>
              <a:rPr lang="en-US" sz="3200" dirty="0" smtClean="0"/>
              <a:t>5	20</a:t>
            </a:r>
            <a:endParaRPr lang="en-US" sz="3200" dirty="0"/>
          </a:p>
          <a:p>
            <a:r>
              <a:rPr lang="en-US" sz="3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95298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990600"/>
            <a:ext cx="1905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	10</a:t>
            </a:r>
            <a:endParaRPr lang="en-US" sz="3200" dirty="0"/>
          </a:p>
          <a:p>
            <a:r>
              <a:rPr lang="en-US" sz="3200" dirty="0" smtClean="0"/>
              <a:t>9	6</a:t>
            </a:r>
            <a:endParaRPr lang="en-US" sz="3200" dirty="0"/>
          </a:p>
          <a:p>
            <a:r>
              <a:rPr lang="en-US" sz="3200" dirty="0" smtClean="0"/>
              <a:t>3	2</a:t>
            </a:r>
            <a:endParaRPr lang="en-US" sz="3200" dirty="0"/>
          </a:p>
          <a:p>
            <a:r>
              <a:rPr lang="en-US" sz="3200" dirty="0" smtClean="0"/>
              <a:t>2	8</a:t>
            </a:r>
            <a:endParaRPr lang="en-US" sz="3200" dirty="0"/>
          </a:p>
          <a:p>
            <a:r>
              <a:rPr lang="en-US" sz="3200" dirty="0" smtClean="0"/>
              <a:t>9	10</a:t>
            </a:r>
            <a:endParaRPr lang="en-US" sz="3200" dirty="0"/>
          </a:p>
          <a:p>
            <a:r>
              <a:rPr lang="en-US" sz="3200" dirty="0" smtClean="0"/>
              <a:t>9	10</a:t>
            </a:r>
            <a:endParaRPr lang="en-US" sz="3200" dirty="0"/>
          </a:p>
          <a:p>
            <a:r>
              <a:rPr lang="en-US" sz="3200" dirty="0" smtClean="0"/>
              <a:t>9	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9555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oswego.edu/~srp/stats/images/npp_1b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94" b="17694"/>
          <a:stretch/>
        </p:blipFill>
        <p:spPr bwMode="auto">
          <a:xfrm>
            <a:off x="3124199" y="822960"/>
            <a:ext cx="538103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05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online.stat.psu.edu/online/development/stat501/05model_check/graphics/heavy_tailed2_plo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" t="-8980" r="-6787" b="8980"/>
          <a:stretch/>
        </p:blipFill>
        <p:spPr bwMode="auto">
          <a:xfrm>
            <a:off x="3352800" y="1406439"/>
            <a:ext cx="5791200" cy="38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177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can assume this data is from a normal distribution.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2743200" cy="2209800"/>
          </a:xfrm>
        </p:spPr>
        <p:txBody>
          <a:bodyPr>
            <a:noAutofit/>
          </a:bodyPr>
          <a:lstStyle/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 marL="1200150" lvl="1" indent="-742950" algn="l">
              <a:buFont typeface="+mj-lt"/>
              <a:buAutoNum type="alphaUcPeriod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online.stat.psu.edu/online/development/stat501/05model_check/graphics/normal_prob_1outlier2_plo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" t="-9600" r="-6916" b="9600"/>
          <a:stretch/>
        </p:blipFill>
        <p:spPr bwMode="auto">
          <a:xfrm>
            <a:off x="3414117" y="1676400"/>
            <a:ext cx="572988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06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6 focuses on one continuous distribution – the normal distribution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Normal distribution is also called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Gaussian distribution after Carl Gauss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Bell shaped curve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1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does the normal distribution look like?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t3.gstatic.com/images?q=tbn:ANd9GcRjQpBWiYswkv2R9COGo2-uVsBw1MC6gFj_nbzPVkTycLb_hG9k3YH5NlWU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399"/>
            <a:ext cx="5791200" cy="401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04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does the normal distribution look like?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 descr="http://www.oswego.edu/~srp/stats/images/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03" y="2030730"/>
            <a:ext cx="7319394" cy="398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4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0/0d/10_DM_Serie4_Vorderse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64857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92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533400"/>
                <a:ext cx="8077200" cy="4924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Properties of normal distribution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Bell shaped curve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One mode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Symmetric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Centered at it’s mean, </a:t>
                </a:r>
                <a:r>
                  <a:rPr lang="el-GR" sz="3200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Tails extend out in both directions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∞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∞</m:t>
                    </m:r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Standard deviation is </a:t>
                </a:r>
                <a:r>
                  <a:rPr lang="el-GR" sz="3200" dirty="0" smtClean="0">
                    <a:latin typeface="Times New Roman" pitchFamily="18" charset="0"/>
                    <a:cs typeface="Times New Roman" pitchFamily="18" charset="0"/>
                  </a:rPr>
                  <a:t>σ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8077200" cy="4924425"/>
              </a:xfrm>
              <a:prstGeom prst="rect">
                <a:avLst/>
              </a:prstGeom>
              <a:blipFill rotWithShape="1">
                <a:blip r:embed="rId2"/>
                <a:stretch>
                  <a:fillRect l="-2717" t="-2230" r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74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8077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mean,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gives the location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Distributions I, II, and III have a mean, µ =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http://img.tfd.com/ggse/e0/gsed_0001_0018_0_img47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-6837"/>
          <a:stretch/>
        </p:blipFill>
        <p:spPr bwMode="auto">
          <a:xfrm>
            <a:off x="1524000" y="2651760"/>
            <a:ext cx="6096000" cy="423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84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812</Words>
  <Application>Microsoft Office PowerPoint</Application>
  <PresentationFormat>On-screen Show (4:3)</PresentationFormat>
  <Paragraphs>169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Chapter 5 – Discrete random variables  Chapter 6 – Continuous random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 X = uncomplicated human pregnancy length.  Assume X has a normal distribution with mean 39 weeks and standard deviation 2 weeks.  Approximately how many pregnancies last between 37 and 41 weeks?</vt:lpstr>
      <vt:lpstr>Let X = uncomplicated human pregnancy length.  Assume X has a normal distribution with mean 39 weeks and standard deviation 2 weeks.  Approximately how many pregnancies last more than 43 weeks?</vt:lpstr>
      <vt:lpstr>Let X = uncomplicated human pregnancy length.  Assume X has a normal distribution with mean 39 weeks and standard deviation 2 weeks.  Approximately how many pregnancies last between 35 and 41 weeks?</vt:lpstr>
      <vt:lpstr>Weights of adult green sea urchins are normally distributed with a mean of 52 g and a standard deviation of 17.2 g.  Find the percentage of adult green sea urchins with weights between 50 and 60 grams.</vt:lpstr>
      <vt:lpstr>Weights of adult green sea urchins are normally distributed with a mean of 52 g and a standard deviation of 17.2 g.  About 12% of adult green sea urchins weigh less than what amount?</vt:lpstr>
      <vt:lpstr>The standard normal distribution has a mean μ=0 and a standard deviation σ=1.  It is sometimes called a z distribution</vt:lpstr>
      <vt:lpstr>The standard normal distribution is used for calculations – the old fashioned way!</vt:lpstr>
      <vt:lpstr>How do we know if a sample of data comes from a normal distribution, or not?</vt:lpstr>
      <vt:lpstr>How do we know if a sample of data comes from a normal distribution, or not?</vt:lpstr>
      <vt:lpstr>Graph the data.  Data is from a normal distribution.</vt:lpstr>
      <vt:lpstr>Graph the data.  Data is from a normal distribution.</vt:lpstr>
      <vt:lpstr>Graph the data.  Data is from a normal distribution.</vt:lpstr>
      <vt:lpstr>Graph the data.  Data is from a normal distribution.</vt:lpstr>
      <vt:lpstr>Graph the data.  Data is from a normal distribution.</vt:lpstr>
      <vt:lpstr>Create a normal probability plot.</vt:lpstr>
      <vt:lpstr>Create a normal probability plot.</vt:lpstr>
      <vt:lpstr>We can assume this data is from a normal distribution.</vt:lpstr>
      <vt:lpstr>We can assume this data is from a normal distribution.</vt:lpstr>
      <vt:lpstr>We can assume this data is from a normal distribution.</vt:lpstr>
      <vt:lpstr>We can assume this data is from a normal distribution.</vt:lpstr>
      <vt:lpstr>We can assume this data is from a normal distribution.</vt:lpstr>
      <vt:lpstr>We can assume this data is from a normal distribution.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165</cp:revision>
  <dcterms:created xsi:type="dcterms:W3CDTF">2012-01-10T14:52:13Z</dcterms:created>
  <dcterms:modified xsi:type="dcterms:W3CDTF">2012-02-22T17:37:41Z</dcterms:modified>
</cp:coreProperties>
</file>