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7" r:id="rId13"/>
    <p:sldId id="275" r:id="rId14"/>
    <p:sldId id="276" r:id="rId15"/>
    <p:sldId id="278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85471-C1CC-44CA-87E6-51B24E230476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05800" cy="2438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Random Variable: Quantitative variable who’s value depends on chance.  Which of the following is not a R.V.?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819400"/>
            <a:ext cx="8686800" cy="3505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X = gas mileage of Honda Civic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Y = number of chickens on a farm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Z = first grader’s favorite color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X = sum of two dice when they are rolled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Y = number of times a coin lands on H after 10 flips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152400" y="152400"/>
                <a:ext cx="8229600" cy="2667000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dirty="0" smtClean="0"/>
                  <a:t>Compute the population mean using this formula: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52400" y="152400"/>
                <a:ext cx="8229600" cy="2667000"/>
              </a:xfrm>
              <a:blipFill rotWithShape="1">
                <a:blip r:embed="rId2"/>
                <a:stretch>
                  <a:fillRect l="-2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3429000" cy="29718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1.000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1.500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2.000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0.375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0.875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376531"/>
              </p:ext>
            </p:extLst>
          </p:nvPr>
        </p:nvGraphicFramePr>
        <p:xfrm>
          <a:off x="3352800" y="3810000"/>
          <a:ext cx="5486397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1"/>
                <a:gridCol w="1028699"/>
                <a:gridCol w="1028699"/>
                <a:gridCol w="1028699"/>
                <a:gridCol w="1028699"/>
              </a:tblGrid>
              <a:tr h="6597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94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P(X </a:t>
                      </a:r>
                      <a:r>
                        <a:rPr lang="en-US" sz="2800" dirty="0">
                          <a:effectLst/>
                        </a:rPr>
                        <a:t>= </a:t>
                      </a:r>
                      <a:r>
                        <a:rPr lang="en-US" sz="2800" dirty="0" smtClean="0">
                          <a:effectLst/>
                        </a:rPr>
                        <a:t>x)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1/8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3/8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3/8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1/8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207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152400" y="152400"/>
                <a:ext cx="7772400" cy="2057400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dirty="0"/>
                  <a:t>Compute the population mean using this formula: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𝑥𝑃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𝑋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52400" y="152400"/>
                <a:ext cx="7772400" cy="2057400"/>
              </a:xfrm>
              <a:blipFill rotWithShape="1">
                <a:blip r:embed="rId2"/>
                <a:stretch>
                  <a:fillRect l="-2745" t="-2071" r="-3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3429000" cy="29718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0.077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1.952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0.747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1.943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1.567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348010"/>
              </p:ext>
            </p:extLst>
          </p:nvPr>
        </p:nvGraphicFramePr>
        <p:xfrm>
          <a:off x="457200" y="1905000"/>
          <a:ext cx="7543795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1"/>
                <a:gridCol w="1028699"/>
                <a:gridCol w="1028699"/>
                <a:gridCol w="1028699"/>
                <a:gridCol w="1028699"/>
                <a:gridCol w="1028699"/>
                <a:gridCol w="1028699"/>
              </a:tblGrid>
              <a:tr h="6597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y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94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P(Y = y)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0.009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0.376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0.371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0.167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0.061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0.016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37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85340"/>
              </p:ext>
            </p:extLst>
          </p:nvPr>
        </p:nvGraphicFramePr>
        <p:xfrm>
          <a:off x="670561" y="1981200"/>
          <a:ext cx="7924799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2030"/>
                <a:gridCol w="745779"/>
                <a:gridCol w="745779"/>
                <a:gridCol w="745779"/>
                <a:gridCol w="747572"/>
                <a:gridCol w="747572"/>
                <a:gridCol w="747572"/>
                <a:gridCol w="747572"/>
                <a:gridCol w="747572"/>
                <a:gridCol w="747572"/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First digit X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Probability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0.301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0.176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0.125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0.097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0.079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0.067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0.058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0.051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0.046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81000" y="505867"/>
            <a:ext cx="8229600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sz="2800" dirty="0"/>
              <a:t>If the first digit, </a:t>
            </a:r>
            <a:r>
              <a:rPr lang="en-US" sz="2800" i="1" dirty="0"/>
              <a:t>X</a:t>
            </a:r>
            <a:r>
              <a:rPr lang="en-US" sz="2800" dirty="0"/>
              <a:t>, in a set of data obeys </a:t>
            </a:r>
            <a:r>
              <a:rPr lang="en-US" sz="2800" dirty="0" err="1"/>
              <a:t>Benford’s</a:t>
            </a:r>
            <a:r>
              <a:rPr lang="en-US" sz="2800" dirty="0"/>
              <a:t> law, the nine possible digits 1 to 9 have probabilities given by the following discrete probability distribution</a:t>
            </a:r>
            <a:r>
              <a:rPr lang="en-US" sz="2800" dirty="0" smtClean="0"/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endParaRPr lang="en-US" sz="28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endParaRPr lang="en-US" sz="28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endParaRPr lang="en-US" sz="2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lang="en-US" sz="2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mean or expected value of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5.000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3.501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4.959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3.441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None of the above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603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762000"/>
            <a:ext cx="8229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Binomial Distribution:</a:t>
            </a:r>
          </a:p>
          <a:p>
            <a:endParaRPr lang="en-US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Experiment consists of n independent trials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Each trial results in a “success” or a “failure”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P(success) = p and P(failure) = 1 – p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X =  number of success in n trials.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  <a:p>
            <a:r>
              <a:rPr lang="en-US" sz="3200" dirty="0" smtClean="0"/>
              <a:t>Example: Flip a fair coin 4 times and let X = number of heads.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29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152400" y="152400"/>
                <a:ext cx="8991600" cy="3429000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dirty="0" smtClean="0"/>
                  <a:t>Example: Flip a fair coin 4 times and let X = number of heads.</a:t>
                </a:r>
                <a:br>
                  <a:rPr lang="en-US" dirty="0" smtClean="0"/>
                </a:br>
                <a:r>
                  <a:rPr lang="en-US" dirty="0" smtClean="0"/>
                  <a:t>Formula:</a:t>
                </a:r>
                <a:r>
                  <a:rPr lang="en-US" b="0" i="1" dirty="0" smtClean="0">
                    <a:latin typeface="Cambria Math"/>
                  </a:rPr>
                  <a:t/>
                </a:r>
                <a:br>
                  <a:rPr lang="en-US" b="0" i="1" dirty="0" smtClean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𝑛𝐶𝑟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∗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∗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r>
                  <a:rPr lang="en-US" dirty="0"/>
                  <a:t/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  <m:r>
                          <a:rPr lang="en-US" i="1">
                            <a:latin typeface="Cambria Math"/>
                          </a:rPr>
                          <m:t>=2</m:t>
                        </m:r>
                      </m:e>
                    </m:d>
                  </m:oMath>
                </a14:m>
                <a:r>
                  <a:rPr lang="en-US" dirty="0" smtClean="0"/>
                  <a:t>?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52400" y="152400"/>
                <a:ext cx="8991600" cy="3429000"/>
              </a:xfrm>
              <a:blipFill rotWithShape="1">
                <a:blip r:embed="rId2"/>
                <a:stretch>
                  <a:fillRect l="-2373" t="-8171" r="-3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3429000" cy="29718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0.375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0.875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0.063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0.750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1.500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235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258" y="533400"/>
            <a:ext cx="8991600" cy="3429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3100" dirty="0"/>
              <a:t>In a survey of college-age students, 42% reported binge drinking at least once per week (binge drinking is defined as having 5 or more drinks within a one-hour time period).  If this percentage holds for the entire population, find, for a random sample of 22 college-age students, the probability that the random sample contains 10 to 12 students inclusive who binge drink at least once per week.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4724400" cy="30480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0.0839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0.1264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0.1601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0.3704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None </a:t>
            </a:r>
            <a:r>
              <a:rPr lang="en-US" dirty="0">
                <a:solidFill>
                  <a:schemeClr val="tx1"/>
                </a:solidFill>
              </a:rPr>
              <a:t>of the above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014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258" y="533400"/>
            <a:ext cx="8991600" cy="3429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3100" dirty="0" smtClean="0"/>
              <a:t>A student takes a multiple choice exam with 10 questions where each question has 4 answers (one of which is correct).  The student forgot to study so just guessed on each question.  What is the probability the student gets at least one question correct?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4724400" cy="30480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0.9437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0.7560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0.2440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0.0563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None </a:t>
            </a:r>
            <a:r>
              <a:rPr lang="en-US" dirty="0">
                <a:solidFill>
                  <a:schemeClr val="tx1"/>
                </a:solidFill>
              </a:rPr>
              <a:t>of the above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138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258" y="533400"/>
            <a:ext cx="8991600" cy="3429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3100" dirty="0" smtClean="0"/>
              <a:t>A student takes a multiple choice exam with 10 questions where each question has 4 answers (one of which is correct).  The student forgot to study so just guessed on each question.  What is the probability the student </a:t>
            </a:r>
            <a:r>
              <a:rPr lang="en-US" sz="3100" dirty="0" smtClean="0"/>
              <a:t>passes the exam (60% or better)?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4724400" cy="30480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0.0162</a:t>
            </a: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0.9803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0.9965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0.0035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.0197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434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258" y="533400"/>
            <a:ext cx="8991600" cy="3429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3100" dirty="0" smtClean="0"/>
              <a:t>A student takes a multiple choice exam with 10 questions where each question has 4 answers (one of which is correct).  The student forgot to study so just guessed on each question.  What is the probability the student </a:t>
            </a:r>
            <a:r>
              <a:rPr lang="en-US" sz="3100" dirty="0" smtClean="0"/>
              <a:t>aces the exam</a:t>
            </a:r>
            <a:r>
              <a:rPr lang="en-US" sz="3100" dirty="0" smtClean="0"/>
              <a:t> (90% or better)?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4724400" cy="30480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0.0000286</a:t>
            </a: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0.0000296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0.0000300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0.99997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.0197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775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05800" cy="2438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Discrete R.V.: a R.V. whose possible values can be (theoretically) listed.  Which of the following is not a discrete R.V.?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7924800" cy="3505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X = gas mileage of Honda Civic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Y = number of chickens on a farm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Z = </a:t>
            </a:r>
            <a:r>
              <a:rPr lang="en-US" dirty="0" smtClean="0">
                <a:solidFill>
                  <a:schemeClr val="tx1"/>
                </a:solidFill>
              </a:rPr>
              <a:t>how many chickens a first grader has at their house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X = sum of two dice when they are rolled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Y = number of times a coin lands on H after 10 flips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481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09600"/>
            <a:ext cx="8305800" cy="2895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Probability Distribution: A listing of the possible values and corresponding probabilities of a discrete R.V.  The following is a valid probability distribution: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876800"/>
            <a:ext cx="2057400" cy="1600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True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False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213983"/>
              </p:ext>
            </p:extLst>
          </p:nvPr>
        </p:nvGraphicFramePr>
        <p:xfrm>
          <a:off x="3898900" y="2832100"/>
          <a:ext cx="2578100" cy="2882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9050"/>
                <a:gridCol w="1289050"/>
              </a:tblGrid>
              <a:tr h="495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x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P(X=x)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477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0.05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477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0.25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477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0.25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477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0.25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477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6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09600"/>
            <a:ext cx="8305800" cy="2895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Probability Distribution: A listing of the possible values and corresponding probabilities of a discrete R.V.  The following is a valid probability distribution: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876800"/>
            <a:ext cx="2057400" cy="1600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True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False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67253"/>
              </p:ext>
            </p:extLst>
          </p:nvPr>
        </p:nvGraphicFramePr>
        <p:xfrm>
          <a:off x="3898900" y="2832100"/>
          <a:ext cx="2578100" cy="2882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9050"/>
                <a:gridCol w="1289050"/>
              </a:tblGrid>
              <a:tr h="495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x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P(X=x)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477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0.20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477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0.20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477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0.20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477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0.20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477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0.20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545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09600"/>
            <a:ext cx="8305800" cy="2895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Probability Distribution: A listing of the possible values and corresponding probabilities of a discrete R.V.  The following is a valid probability distribution: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876800"/>
            <a:ext cx="2057400" cy="1600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True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False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20145"/>
              </p:ext>
            </p:extLst>
          </p:nvPr>
        </p:nvGraphicFramePr>
        <p:xfrm>
          <a:off x="3898900" y="2832100"/>
          <a:ext cx="2578100" cy="2882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9050"/>
                <a:gridCol w="1289050"/>
              </a:tblGrid>
              <a:tr h="495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X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P(X=x)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477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0.20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477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- 0.15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477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0.40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477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0.25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477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0.30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393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09600"/>
            <a:ext cx="8305800" cy="2895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Probability Distribution: A listing of the possible values and corresponding probabilities of a discrete R.V.  The following is a valid probability distribution: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876800"/>
            <a:ext cx="2057400" cy="1600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True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False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703034"/>
              </p:ext>
            </p:extLst>
          </p:nvPr>
        </p:nvGraphicFramePr>
        <p:xfrm>
          <a:off x="3898900" y="2832100"/>
          <a:ext cx="2578100" cy="2882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9050"/>
                <a:gridCol w="1289050"/>
              </a:tblGrid>
              <a:tr h="495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X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P(X=x)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477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0.30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477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0.15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477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0.20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477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0.15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477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0.25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732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77724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Consider the following probability distribution.  What is P(Y ≤ 2)?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3429000" cy="29718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0.009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0.385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0.756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0.923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0.984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97751"/>
              </p:ext>
            </p:extLst>
          </p:nvPr>
        </p:nvGraphicFramePr>
        <p:xfrm>
          <a:off x="533400" y="1524000"/>
          <a:ext cx="7543795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1"/>
                <a:gridCol w="1028699"/>
                <a:gridCol w="1028699"/>
                <a:gridCol w="1028699"/>
                <a:gridCol w="1028699"/>
                <a:gridCol w="1028699"/>
                <a:gridCol w="1028699"/>
              </a:tblGrid>
              <a:tr h="6597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y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94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P(Y = y)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0.009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0.376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0.371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0.167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0.061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0.016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051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77724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Consider the following probability distribution.  What is the probability Y is not less than 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3429000" cy="29718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0.009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0.385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0.756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0.244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0.615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355500"/>
              </p:ext>
            </p:extLst>
          </p:nvPr>
        </p:nvGraphicFramePr>
        <p:xfrm>
          <a:off x="457200" y="2133600"/>
          <a:ext cx="7543795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1"/>
                <a:gridCol w="1028699"/>
                <a:gridCol w="1028699"/>
                <a:gridCol w="1028699"/>
                <a:gridCol w="1028699"/>
                <a:gridCol w="1028699"/>
                <a:gridCol w="1028699"/>
              </a:tblGrid>
              <a:tr h="6597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y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94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P(Y = y)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0.009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0.376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0.371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0.167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0.061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0.016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051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152400" y="152400"/>
                <a:ext cx="8763000" cy="6096000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dirty="0" smtClean="0"/>
                  <a:t>If a probability distribution is known, then the mean of the population can be computed theoretically without collecting any data.</a:t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Mean of a population is µ</a:t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Mean of a sample 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52400" y="152400"/>
                <a:ext cx="8763000" cy="6096000"/>
              </a:xfrm>
              <a:blipFill rotWithShape="1">
                <a:blip r:embed="rId2"/>
                <a:stretch>
                  <a:fillRect l="-2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4080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871</Words>
  <Application>Microsoft Office PowerPoint</Application>
  <PresentationFormat>On-screen Show (4:3)</PresentationFormat>
  <Paragraphs>256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Random Variable: Quantitative variable who’s value depends on chance.  Which of the following is not a R.V.? </vt:lpstr>
      <vt:lpstr>Discrete R.V.: a R.V. whose possible values can be (theoretically) listed.  Which of the following is not a discrete R.V.?</vt:lpstr>
      <vt:lpstr>Probability Distribution: A listing of the possible values and corresponding probabilities of a discrete R.V.  The following is a valid probability distribution: </vt:lpstr>
      <vt:lpstr>Probability Distribution: A listing of the possible values and corresponding probabilities of a discrete R.V.  The following is a valid probability distribution: </vt:lpstr>
      <vt:lpstr>Probability Distribution: A listing of the possible values and corresponding probabilities of a discrete R.V.  The following is a valid probability distribution: </vt:lpstr>
      <vt:lpstr>Probability Distribution: A listing of the possible values and corresponding probabilities of a discrete R.V.  The following is a valid probability distribution: </vt:lpstr>
      <vt:lpstr>Consider the following probability distribution.  What is P(Y ≤ 2)? </vt:lpstr>
      <vt:lpstr>Consider the following probability distribution.  What is the probability Y is not less than 2 </vt:lpstr>
      <vt:lpstr>If a probability distribution is known, then the mean of the population can be computed theoretically without collecting any data.  Mean of a population is µ  Mean of a sample is X ̅ </vt:lpstr>
      <vt:lpstr>Compute the population mean using this formula: μ=∑▒〖xP(X=x)〗 </vt:lpstr>
      <vt:lpstr>Compute the population mean using this formula: μ=∑▒〖xP(X=x)〗 </vt:lpstr>
      <vt:lpstr>PowerPoint Presentation</vt:lpstr>
      <vt:lpstr>PowerPoint Presentation</vt:lpstr>
      <vt:lpstr>Example: Flip a fair coin 4 times and let X = number of heads. Formula: P(X=x)=n nCr x ∗ p^x∗〖(1-p)〗^((1-x)) P(X=2)? </vt:lpstr>
      <vt:lpstr>In a survey of college-age students, 42% reported binge drinking at least once per week (binge drinking is defined as having 5 or more drinks within a one-hour time period).  If this percentage holds for the entire population, find, for a random sample of 22 college-age students, the probability that the random sample contains 10 to 12 students inclusive who binge drink at least once per week.  </vt:lpstr>
      <vt:lpstr>A student takes a multiple choice exam with 10 questions where each question has 4 answers (one of which is correct).  The student forgot to study so just guessed on each question.  What is the probability the student gets at least one question correct?  </vt:lpstr>
      <vt:lpstr>A student takes a multiple choice exam with 10 questions where each question has 4 answers (one of which is correct).  The student forgot to study so just guessed on each question.  What is the probability the student passes the exam (60% or better)?  </vt:lpstr>
      <vt:lpstr>A student takes a multiple choice exam with 10 questions where each question has 4 answers (one of which is correct).  The student forgot to study so just guessed on each question.  What is the probability the student aces the exam (90% or better)?  </vt:lpstr>
    </vt:vector>
  </TitlesOfParts>
  <Company>BSU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134</cp:revision>
  <dcterms:created xsi:type="dcterms:W3CDTF">2012-01-10T14:52:13Z</dcterms:created>
  <dcterms:modified xsi:type="dcterms:W3CDTF">2012-02-16T00:50:30Z</dcterms:modified>
</cp:coreProperties>
</file>