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80" r:id="rId4"/>
    <p:sldId id="279" r:id="rId5"/>
    <p:sldId id="284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81" r:id="rId18"/>
    <p:sldId id="282" r:id="rId19"/>
    <p:sldId id="283" r:id="rId20"/>
    <p:sldId id="298" r:id="rId21"/>
    <p:sldId id="299" r:id="rId22"/>
    <p:sldId id="300" r:id="rId23"/>
    <p:sldId id="301" r:id="rId24"/>
    <p:sldId id="302" r:id="rId25"/>
    <p:sldId id="303" r:id="rId26"/>
    <p:sldId id="306" r:id="rId27"/>
    <p:sldId id="30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AE105D-E052-4B43-9911-B39BABFFFC27}" type="datetimeFigureOut">
              <a:rPr lang="en-US" smtClean="0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9EDF50-FAAF-4546-9D9B-6883EB8DB0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CA7127-98A5-4407-97F4-18BEBAC12DF1}" type="datetimeFigureOut">
              <a:rPr lang="en-US" smtClean="0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F9AD90-8B0D-47F4-8577-28F79EF171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D26203-DE5C-44E4-BA6A-98BC24BBA389}" type="datetimeFigureOut">
              <a:rPr lang="en-US" smtClean="0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B538FA-1285-49EA-B132-0C9E590FC9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A4B392-AF99-4098-A388-4727982B9FF0}" type="datetimeFigureOut">
              <a:rPr lang="en-US" smtClean="0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CAA51A-3C9B-41D5-9878-195AAA0808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11DF58-B877-452C-9351-88267E1C2D37}" type="datetimeFigureOut">
              <a:rPr lang="en-US" smtClean="0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C31649-B2C6-408F-B2F1-CAB0D639AF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3747BB-6496-4CA3-B901-54933A4A3D83}" type="datetimeFigureOut">
              <a:rPr lang="en-US" smtClean="0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666B51-F3B6-44BC-BF9D-DF98920941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4BCA17-ED66-45EA-A2B5-EAF019F4470A}" type="datetimeFigureOut">
              <a:rPr lang="en-US" smtClean="0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312544-BF3D-4B16-9566-CAB58F6F8C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5EBDA1-4687-4538-AF02-78F8416D1D8B}" type="datetimeFigureOut">
              <a:rPr lang="en-US" smtClean="0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6FA290-15AA-4485-A6FC-64DC1BCE5C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6ADE63-6B8D-44DB-B652-9300BB98D479}" type="datetimeFigureOut">
              <a:rPr lang="en-US" smtClean="0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04F19A-10D0-4C26-AE4A-CE97DD1350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7591EC98-234C-43B6-BB54-7B01ED38F90B}" type="datetimeFigureOut">
              <a:rPr lang="en-US" smtClean="0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1C3E16-2C30-4A0D-99A5-60578D2F0E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A9E1D4-39C4-497C-9E4B-5E15C2F9C815}" type="datetimeFigureOut">
              <a:rPr lang="en-US" smtClean="0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FCE2D5-E35F-4423-BD91-28CD33EC17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E1FA19-76A9-4C4E-84EC-D991E70C46E7}" type="datetimeFigureOut">
              <a:rPr lang="en-US" smtClean="0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228E6D-DE27-4379-8AF1-9F3FE88174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in-the-states" TargetMode="External"/><Relationship Id="rId2" Type="http://schemas.openxmlformats.org/officeDocument/2006/relationships/hyperlink" Target="http://www.corestandard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restandards.org/assets/k12_statements/National-Council-of-Teachers-of-Mathematics-Statement-of-Support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>Algebra, Data, and Probability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8153400" cy="22860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Derek Webb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Heidi Hansen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Bemidji State University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dwebb@bemidjistate.edu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hhansen@bemidjistate.edu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Faculty.bemidjistate.edu/</a:t>
            </a:r>
            <a:r>
              <a:rPr lang="en-US" dirty="0" err="1" smtClean="0"/>
              <a:t>dwebb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/>
              <a:t>Analyze change in various </a:t>
            </a:r>
            <a:r>
              <a:rPr lang="en-US" b="1" dirty="0" smtClean="0"/>
              <a:t>contexts</a:t>
            </a:r>
            <a:endParaRPr lang="en-US" dirty="0"/>
          </a:p>
          <a:p>
            <a:r>
              <a:rPr lang="en-US" dirty="0"/>
              <a:t>describe qualitative change, such as a student's growing taller; </a:t>
            </a:r>
          </a:p>
          <a:p>
            <a:r>
              <a:rPr lang="en-US" dirty="0"/>
              <a:t>describe quantitative change, such as a student's growing two inches in one year.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660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MN Kindergarten</a:t>
            </a:r>
            <a:r>
              <a:rPr lang="en-US" dirty="0" smtClean="0"/>
              <a:t> 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Algebra – Recognize</a:t>
            </a:r>
            <a:r>
              <a:rPr lang="en-US" dirty="0"/>
              <a:t>, </a:t>
            </a:r>
            <a:r>
              <a:rPr lang="en-US" dirty="0" smtClean="0"/>
              <a:t>create, complete</a:t>
            </a:r>
            <a:r>
              <a:rPr lang="en-US" dirty="0"/>
              <a:t>, </a:t>
            </a:r>
            <a:r>
              <a:rPr lang="en-US" dirty="0" smtClean="0"/>
              <a:t>and extend </a:t>
            </a:r>
            <a:r>
              <a:rPr lang="en-US" dirty="0"/>
              <a:t>patterns.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Identify, create, complete, and extend simple patterns </a:t>
            </a:r>
            <a:r>
              <a:rPr lang="en-US" dirty="0" smtClean="0"/>
              <a:t>using shape</a:t>
            </a:r>
            <a:r>
              <a:rPr lang="en-US" dirty="0"/>
              <a:t>, color, size, number, sounds and movements. </a:t>
            </a:r>
            <a:r>
              <a:rPr lang="en-US" dirty="0" smtClean="0"/>
              <a:t>Patterns may </a:t>
            </a:r>
            <a:r>
              <a:rPr lang="en-US" dirty="0"/>
              <a:t>be repeating, growing or shrinking such as ABB, </a:t>
            </a:r>
            <a:r>
              <a:rPr lang="en-US" dirty="0" smtClean="0"/>
              <a:t>ABB, ABB </a:t>
            </a:r>
            <a:r>
              <a:rPr lang="en-US" dirty="0"/>
              <a:t>or ●,●●,●●●.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32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Examination of Standards – MN 1</a:t>
            </a:r>
            <a:r>
              <a:rPr lang="en-US" baseline="30000" dirty="0" smtClean="0">
                <a:hlinkClick r:id="rId2"/>
              </a:rPr>
              <a:t>st</a:t>
            </a:r>
            <a:r>
              <a:rPr lang="en-US" dirty="0" smtClean="0">
                <a:hlinkClick r:id="rId2"/>
              </a:rPr>
              <a:t> Grade</a:t>
            </a:r>
            <a:r>
              <a:rPr lang="en-US" dirty="0" smtClean="0"/>
              <a:t> 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Algebra – </a:t>
            </a:r>
            <a:r>
              <a:rPr lang="en-US" dirty="0"/>
              <a:t>Recognize </a:t>
            </a:r>
            <a:r>
              <a:rPr lang="en-US" dirty="0" smtClean="0"/>
              <a:t>and create </a:t>
            </a:r>
            <a:r>
              <a:rPr lang="en-US" dirty="0"/>
              <a:t>patterns;</a:t>
            </a:r>
          </a:p>
          <a:p>
            <a:pPr marL="109728" indent="0">
              <a:buNone/>
            </a:pPr>
            <a:r>
              <a:rPr lang="en-US" dirty="0" smtClean="0"/>
              <a:t>use </a:t>
            </a:r>
            <a:r>
              <a:rPr lang="en-US" dirty="0"/>
              <a:t>rules </a:t>
            </a:r>
            <a:r>
              <a:rPr lang="en-US" dirty="0" smtClean="0"/>
              <a:t>to describe </a:t>
            </a:r>
            <a:r>
              <a:rPr lang="en-US" dirty="0"/>
              <a:t>patterns.</a:t>
            </a:r>
          </a:p>
          <a:p>
            <a:r>
              <a:rPr lang="en-US" dirty="0"/>
              <a:t>Create simple patterns using objects, pictures, numbers </a:t>
            </a:r>
            <a:r>
              <a:rPr lang="en-US" dirty="0" smtClean="0"/>
              <a:t>and rules</a:t>
            </a:r>
            <a:r>
              <a:rPr lang="en-US" dirty="0"/>
              <a:t>. Identify possible rules to complete or extend </a:t>
            </a:r>
            <a:r>
              <a:rPr lang="en-US" dirty="0" smtClean="0"/>
              <a:t>patterns. Patterns </a:t>
            </a:r>
            <a:r>
              <a:rPr lang="en-US" dirty="0"/>
              <a:t>may be repeating, growing or shrinking. </a:t>
            </a:r>
            <a:r>
              <a:rPr lang="en-US" dirty="0" smtClean="0"/>
              <a:t>Calculator can </a:t>
            </a:r>
            <a:r>
              <a:rPr lang="en-US" dirty="0"/>
              <a:t>be used to create and explore patterns.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For </a:t>
            </a:r>
            <a:r>
              <a:rPr lang="en-US" dirty="0"/>
              <a:t>example: Describe rules that can be used to extend the pattern 2, 4, </a:t>
            </a:r>
            <a:r>
              <a:rPr lang="en-US" dirty="0" smtClean="0"/>
              <a:t>6, 8</a:t>
            </a:r>
            <a:r>
              <a:rPr lang="en-US" dirty="0"/>
              <a:t>, , ,  and complete the pattern 33, 43, , 63, , 83 or 20, , , 17.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58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MN 1</a:t>
            </a:r>
            <a:r>
              <a:rPr lang="en-US" baseline="30000" dirty="0" smtClean="0">
                <a:hlinkClick r:id="rId2"/>
              </a:rPr>
              <a:t>st</a:t>
            </a:r>
            <a:r>
              <a:rPr lang="en-US" dirty="0" smtClean="0">
                <a:hlinkClick r:id="rId2"/>
              </a:rPr>
              <a:t> Grade</a:t>
            </a:r>
            <a:r>
              <a:rPr lang="en-US" dirty="0" smtClean="0"/>
              <a:t> 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Use </a:t>
            </a:r>
            <a:r>
              <a:rPr lang="en-US" dirty="0" smtClean="0"/>
              <a:t>number sentences</a:t>
            </a:r>
            <a:r>
              <a:rPr lang="en-US" dirty="0"/>
              <a:t> </a:t>
            </a:r>
            <a:r>
              <a:rPr lang="en-US" dirty="0" smtClean="0"/>
              <a:t>involving addition and subtraction basic </a:t>
            </a:r>
            <a:r>
              <a:rPr lang="en-US" dirty="0"/>
              <a:t>facts </a:t>
            </a:r>
            <a:r>
              <a:rPr lang="en-US" dirty="0" smtClean="0"/>
              <a:t>to represent and solve real-world and mathematical problems</a:t>
            </a:r>
            <a:r>
              <a:rPr lang="en-US" dirty="0"/>
              <a:t>; </a:t>
            </a:r>
            <a:r>
              <a:rPr lang="en-US" dirty="0" smtClean="0"/>
              <a:t>create real-world situations corresponding to number </a:t>
            </a:r>
            <a:r>
              <a:rPr lang="en-US" dirty="0"/>
              <a:t>sentences.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Determine if equations involving addition and subtraction </a:t>
            </a:r>
            <a:r>
              <a:rPr lang="en-US" dirty="0" smtClean="0"/>
              <a:t>are true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45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MN 1</a:t>
            </a:r>
            <a:r>
              <a:rPr lang="en-US" baseline="30000" dirty="0" smtClean="0">
                <a:hlinkClick r:id="rId2"/>
              </a:rPr>
              <a:t>st</a:t>
            </a:r>
            <a:r>
              <a:rPr lang="en-US" dirty="0" smtClean="0">
                <a:hlinkClick r:id="rId2"/>
              </a:rPr>
              <a:t> Grade</a:t>
            </a:r>
            <a:r>
              <a:rPr lang="en-US" dirty="0" smtClean="0"/>
              <a:t> 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Determine </a:t>
            </a:r>
            <a:r>
              <a:rPr lang="en-US" dirty="0"/>
              <a:t>if equations involving addition and subtraction </a:t>
            </a:r>
            <a:r>
              <a:rPr lang="en-US" dirty="0" smtClean="0"/>
              <a:t>are true.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For example: Determine if the following </a:t>
            </a:r>
            <a:r>
              <a:rPr lang="en-US" dirty="0" smtClean="0"/>
              <a:t>number sentences </a:t>
            </a:r>
            <a:r>
              <a:rPr lang="en-US" dirty="0"/>
              <a:t>are true or </a:t>
            </a:r>
            <a:r>
              <a:rPr lang="en-US" dirty="0" smtClean="0"/>
              <a:t>false: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7 = 7</a:t>
            </a:r>
          </a:p>
          <a:p>
            <a:pPr marL="109728" indent="0">
              <a:buNone/>
            </a:pPr>
            <a:r>
              <a:rPr lang="en-US" dirty="0"/>
              <a:t>7 = 8 – 1</a:t>
            </a:r>
          </a:p>
          <a:p>
            <a:pPr marL="109728" indent="0">
              <a:buNone/>
            </a:pPr>
            <a:r>
              <a:rPr lang="en-US" dirty="0"/>
              <a:t>5 + 2 = 2 + 5</a:t>
            </a:r>
          </a:p>
          <a:p>
            <a:pPr marL="109728" indent="0">
              <a:buNone/>
            </a:pPr>
            <a:r>
              <a:rPr lang="en-US" dirty="0"/>
              <a:t>4 + 1 = 5 + 2.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4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NCTM vs. MN Standards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NCTM Standards are broad and encourage multiple solutions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MN Standards are more specific and encourage symbol manipulation and “drill and kill”</a:t>
            </a:r>
          </a:p>
        </p:txBody>
      </p:sp>
    </p:spTree>
    <p:extLst>
      <p:ext uri="{BB962C8B-B14F-4D97-AF65-F5344CB8AC3E}">
        <p14:creationId xmlns:p14="http://schemas.microsoft.com/office/powerpoint/2010/main" val="113843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Examination of Standards – Common Core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Which states have </a:t>
            </a:r>
            <a:r>
              <a:rPr lang="en-US" dirty="0" smtClean="0">
                <a:hlinkClick r:id="rId3"/>
              </a:rPr>
              <a:t>adopted</a:t>
            </a:r>
            <a:r>
              <a:rPr lang="en-US" dirty="0" smtClean="0"/>
              <a:t> Common Core?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>
                <a:hlinkClick r:id="rId4"/>
              </a:rPr>
              <a:t>NCTM endorses</a:t>
            </a:r>
            <a:r>
              <a:rPr lang="en-US" dirty="0" smtClean="0"/>
              <a:t> Common Core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Common Core is more similar to NCTM than to MN standards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MN likely to adopt Common Core mathematics standards in the near future</a:t>
            </a:r>
          </a:p>
        </p:txBody>
      </p:sp>
    </p:spTree>
    <p:extLst>
      <p:ext uri="{BB962C8B-B14F-4D97-AF65-F5344CB8AC3E}">
        <p14:creationId xmlns:p14="http://schemas.microsoft.com/office/powerpoint/2010/main" val="10732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How can I teach young children </a:t>
            </a:r>
            <a:r>
              <a:rPr lang="en-US" dirty="0" smtClean="0"/>
              <a:t>to think </a:t>
            </a:r>
            <a:r>
              <a:rPr lang="en-US" dirty="0"/>
              <a:t>algebraically when they </a:t>
            </a:r>
            <a:r>
              <a:rPr lang="en-US" dirty="0" smtClean="0"/>
              <a:t>are just </a:t>
            </a:r>
            <a:r>
              <a:rPr lang="en-US" dirty="0"/>
              <a:t>starting to learn arithmetic?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92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You are </a:t>
            </a:r>
            <a:r>
              <a:rPr lang="en-US" dirty="0" smtClean="0"/>
              <a:t>already teaching</a:t>
            </a:r>
            <a:r>
              <a:rPr lang="en-US" dirty="0"/>
              <a:t> </a:t>
            </a:r>
            <a:r>
              <a:rPr lang="en-US" dirty="0" smtClean="0"/>
              <a:t>algebraic thinking!</a:t>
            </a:r>
          </a:p>
        </p:txBody>
      </p:sp>
    </p:spTree>
    <p:extLst>
      <p:ext uri="{BB962C8B-B14F-4D97-AF65-F5344CB8AC3E}">
        <p14:creationId xmlns:p14="http://schemas.microsoft.com/office/powerpoint/2010/main" val="31758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ideas of algebra develop </a:t>
            </a:r>
            <a:r>
              <a:rPr lang="en-US" dirty="0" smtClean="0"/>
              <a:t>gradually throughout </a:t>
            </a:r>
            <a:r>
              <a:rPr lang="en-US" dirty="0"/>
              <a:t>the PreK-12 experience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Algebra </a:t>
            </a:r>
            <a:r>
              <a:rPr lang="en-US" dirty="0"/>
              <a:t>should not be a new </a:t>
            </a:r>
            <a:r>
              <a:rPr lang="en-US" dirty="0" smtClean="0"/>
              <a:t>and sudden shock </a:t>
            </a:r>
            <a:r>
              <a:rPr lang="en-US" dirty="0"/>
              <a:t>for students in 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r>
              <a:rPr lang="en-US" dirty="0"/>
              <a:t>or high school.</a:t>
            </a:r>
          </a:p>
          <a:p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are best served when </a:t>
            </a:r>
            <a:r>
              <a:rPr lang="en-US" dirty="0" smtClean="0"/>
              <a:t>your mathematics </a:t>
            </a:r>
            <a:r>
              <a:rPr lang="en-US" dirty="0"/>
              <a:t>curriculum is </a:t>
            </a:r>
            <a:r>
              <a:rPr lang="en-US" dirty="0" smtClean="0"/>
              <a:t>fully articulated </a:t>
            </a:r>
            <a:r>
              <a:rPr lang="en-US" dirty="0"/>
              <a:t>across the grades.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99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Grades you teach</a:t>
            </a:r>
          </a:p>
          <a:p>
            <a:r>
              <a:rPr lang="en-US" dirty="0" smtClean="0"/>
              <a:t>Why are you here?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Data Analysis and Probability Strand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/>
              <a:t>Instructional programs from prekindergarten through grade </a:t>
            </a:r>
            <a:r>
              <a:rPr lang="en-US" b="1" dirty="0" smtClean="0"/>
              <a:t>12 should </a:t>
            </a:r>
            <a:r>
              <a:rPr lang="en-US" b="1" dirty="0"/>
              <a:t>enable all students </a:t>
            </a:r>
            <a:r>
              <a:rPr lang="en-US" b="1" dirty="0" smtClean="0"/>
              <a:t>to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Formulate questions  that can be addressed with data and collect, organize, and display relevant data to answer them</a:t>
            </a:r>
          </a:p>
          <a:p>
            <a:r>
              <a:rPr lang="en-US" dirty="0"/>
              <a:t>Select and use  appropriate statistical methods to analyze data</a:t>
            </a:r>
          </a:p>
          <a:p>
            <a:r>
              <a:rPr lang="en-US" dirty="0"/>
              <a:t>Develop and evaluate  inferences and predictions that are based on data</a:t>
            </a:r>
          </a:p>
          <a:p>
            <a:r>
              <a:rPr lang="en-US" dirty="0"/>
              <a:t>Understand and apply  basic concepts of probability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292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Data Analysis and Probability Strand: </a:t>
            </a:r>
            <a:r>
              <a:rPr lang="en-US" dirty="0" err="1" smtClean="0"/>
              <a:t>PreK</a:t>
            </a:r>
            <a:r>
              <a:rPr lang="en-US" dirty="0" smtClean="0"/>
              <a:t> - 2</a:t>
            </a:r>
          </a:p>
          <a:p>
            <a:r>
              <a:rPr lang="en-US" dirty="0"/>
              <a:t>pose questions and gather data about themselves and their surroundings;</a:t>
            </a:r>
          </a:p>
          <a:p>
            <a:r>
              <a:rPr lang="en-US" dirty="0"/>
              <a:t>sort and classify objects according to their attributes and organize data about the objects;</a:t>
            </a:r>
          </a:p>
          <a:p>
            <a:r>
              <a:rPr lang="en-US" dirty="0"/>
              <a:t>represent data using concrete objects, pictures, and graphs.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23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Data Analysis and Probability Strand: </a:t>
            </a:r>
            <a:r>
              <a:rPr lang="en-US" dirty="0" err="1" smtClean="0"/>
              <a:t>PreK</a:t>
            </a:r>
            <a:r>
              <a:rPr lang="en-US" dirty="0" smtClean="0"/>
              <a:t> - 2</a:t>
            </a:r>
          </a:p>
          <a:p>
            <a:r>
              <a:rPr lang="en-US" dirty="0"/>
              <a:t>describe parts of the data and the set of data as a whole to determine what the data show.</a:t>
            </a:r>
          </a:p>
          <a:p>
            <a:r>
              <a:rPr lang="en-US" dirty="0"/>
              <a:t>discuss events related to students' experiences as likely or unlikely.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64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Data Analysis and Probability Strand: 3 - 5</a:t>
            </a:r>
          </a:p>
          <a:p>
            <a:r>
              <a:rPr lang="en-US" dirty="0"/>
              <a:t>design investigations to address a question and consider how data-collection methods affect the nature of the data set;</a:t>
            </a:r>
          </a:p>
          <a:p>
            <a:r>
              <a:rPr lang="en-US" dirty="0"/>
              <a:t>collect data using observations, surveys, and experiments;</a:t>
            </a:r>
          </a:p>
          <a:p>
            <a:r>
              <a:rPr lang="en-US" dirty="0"/>
              <a:t>represent data using tables and graphs such as line plots, bar graphs, and line graphs;</a:t>
            </a:r>
          </a:p>
          <a:p>
            <a:r>
              <a:rPr lang="en-US" dirty="0"/>
              <a:t>recognize the differences in representing categorical and numerical data.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292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Data Analysis and Probability Strand: 3 - 5</a:t>
            </a:r>
          </a:p>
          <a:p>
            <a:r>
              <a:rPr lang="en-US" dirty="0"/>
              <a:t>describe the shape and important features of a set of data and compare related data sets, with an emphasis on how the data are distributed;</a:t>
            </a:r>
          </a:p>
          <a:p>
            <a:r>
              <a:rPr lang="en-US" dirty="0"/>
              <a:t>use measures of center, focusing on the median, and understand what each does and does not indicate about the data set;</a:t>
            </a:r>
          </a:p>
          <a:p>
            <a:r>
              <a:rPr lang="en-US" dirty="0"/>
              <a:t>compare different representations of the same data and evaluate how well each representation shows important aspects of the data.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895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5562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Data Analysis and Probability Strand: 3 - 5</a:t>
            </a:r>
          </a:p>
          <a:p>
            <a:r>
              <a:rPr lang="en-US" dirty="0"/>
              <a:t>propose and justify conclusions and predictions that are based on data and design studies to further investigate the conclusions or predictions.</a:t>
            </a:r>
          </a:p>
          <a:p>
            <a:r>
              <a:rPr lang="en-US" dirty="0"/>
              <a:t>describe events as likely or unlikely and discuss the degree of likelihood using such words as certain, equally likely, and impossible;</a:t>
            </a:r>
          </a:p>
          <a:p>
            <a:r>
              <a:rPr lang="en-US" dirty="0"/>
              <a:t>predict the probability of outcomes of simple experiments and test the predictions;</a:t>
            </a:r>
          </a:p>
          <a:p>
            <a:r>
              <a:rPr lang="en-US" dirty="0"/>
              <a:t>understand that the measure of the likelihood of an event can be represented by a number from 0 to 1.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34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5562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Data Analysis and Probability – four key components to keep in mind:</a:t>
            </a:r>
          </a:p>
          <a:p>
            <a:pPr marL="109728" indent="0">
              <a:buNone/>
            </a:pPr>
            <a:endParaRPr lang="en-US" dirty="0" smtClean="0"/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Formulate questions</a:t>
            </a:r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Collect data</a:t>
            </a:r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Analyze data</a:t>
            </a:r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Interpret results</a:t>
            </a:r>
          </a:p>
          <a:p>
            <a:pPr marL="624078" indent="-514350">
              <a:buClrTx/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530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Activities and lessons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Clown Line Up – Algebra readiness K/1</a:t>
            </a:r>
          </a:p>
          <a:p>
            <a:r>
              <a:rPr lang="en-US" smtClean="0"/>
              <a:t>Number </a:t>
            </a:r>
            <a:r>
              <a:rPr lang="en-US" smtClean="0"/>
              <a:t>roads and number lines </a:t>
            </a:r>
            <a:r>
              <a:rPr lang="en-US" dirty="0" smtClean="0"/>
              <a:t>– Algebra readiness K/1</a:t>
            </a:r>
          </a:p>
          <a:p>
            <a:r>
              <a:rPr lang="en-US" dirty="0" smtClean="0"/>
              <a:t>Ice cream sundae survey – just plain fun!</a:t>
            </a:r>
          </a:p>
          <a:p>
            <a:r>
              <a:rPr lang="en-US" dirty="0" smtClean="0"/>
              <a:t>Likelihood vocabulary game</a:t>
            </a:r>
          </a:p>
          <a:p>
            <a:r>
              <a:rPr lang="en-US" dirty="0" smtClean="0"/>
              <a:t>I Spy Patterns – Algebra readiness 4/5</a:t>
            </a:r>
          </a:p>
          <a:p>
            <a:r>
              <a:rPr lang="en-US" dirty="0" smtClean="0"/>
              <a:t>Probability basics</a:t>
            </a:r>
          </a:p>
          <a:p>
            <a:r>
              <a:rPr lang="en-US" dirty="0" smtClean="0"/>
              <a:t>Geometric Patterns – Algebra readiness </a:t>
            </a:r>
            <a:r>
              <a:rPr lang="en-US" dirty="0" smtClean="0"/>
              <a:t>4/5</a:t>
            </a:r>
          </a:p>
          <a:p>
            <a:r>
              <a:rPr lang="en-US" dirty="0" smtClean="0"/>
              <a:t>Probability hopper game – Probability 4/5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842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Are you (or have you ever been) part of mathematics curricular discussions K-12?  K-5?</a:t>
            </a:r>
          </a:p>
          <a:p>
            <a:endParaRPr lang="en-US" dirty="0" smtClean="0"/>
          </a:p>
          <a:p>
            <a:r>
              <a:rPr lang="en-US" dirty="0" smtClean="0"/>
              <a:t>Were you involved in algebra readiness discussions given the recent move (Fall 2008) by MN to put a heavy algebra emphasis in 8</a:t>
            </a:r>
            <a:r>
              <a:rPr lang="en-US" baseline="30000" dirty="0" smtClean="0"/>
              <a:t>th</a:t>
            </a:r>
            <a:r>
              <a:rPr lang="en-US" dirty="0" smtClean="0"/>
              <a:t> grade?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Survey</a:t>
            </a:r>
          </a:p>
          <a:p>
            <a:r>
              <a:rPr lang="en-US" dirty="0" smtClean="0"/>
              <a:t>Pre test</a:t>
            </a:r>
          </a:p>
          <a:p>
            <a:r>
              <a:rPr lang="en-US" dirty="0" smtClean="0"/>
              <a:t>Examination of Standards</a:t>
            </a:r>
          </a:p>
          <a:p>
            <a:pPr lvl="1"/>
            <a:r>
              <a:rPr lang="en-US" dirty="0" smtClean="0"/>
              <a:t>National Council of Teachers of Mathematics</a:t>
            </a:r>
          </a:p>
          <a:p>
            <a:pPr lvl="1"/>
            <a:r>
              <a:rPr lang="en-US" dirty="0" smtClean="0"/>
              <a:t>MN K-12 Academic Standards</a:t>
            </a:r>
          </a:p>
          <a:p>
            <a:pPr lvl="1"/>
            <a:r>
              <a:rPr lang="en-US" dirty="0" smtClean="0"/>
              <a:t>Common Core State Standards</a:t>
            </a:r>
          </a:p>
          <a:p>
            <a:r>
              <a:rPr lang="en-US" dirty="0" smtClean="0"/>
              <a:t>Algebra, Data, and Probability Content and Activities</a:t>
            </a:r>
          </a:p>
          <a:p>
            <a:r>
              <a:rPr lang="en-US" dirty="0" smtClean="0"/>
              <a:t>Post test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376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3820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1752600"/>
            <a:ext cx="329677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1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154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Algebra Strand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/>
              <a:t>Instructional programs from prekindergarten through grade </a:t>
            </a:r>
            <a:r>
              <a:rPr lang="en-US" b="1" dirty="0" smtClean="0"/>
              <a:t>12 should </a:t>
            </a:r>
            <a:r>
              <a:rPr lang="en-US" b="1" dirty="0"/>
              <a:t>enable all students </a:t>
            </a:r>
            <a:r>
              <a:rPr lang="en-US" b="1" dirty="0" smtClean="0"/>
              <a:t>to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Understand patterns, relations, and functions</a:t>
            </a:r>
          </a:p>
          <a:p>
            <a:r>
              <a:rPr lang="en-US" dirty="0"/>
              <a:t>Represent and analyze mathematical situations and structures using algebraic symbols</a:t>
            </a:r>
          </a:p>
          <a:p>
            <a:r>
              <a:rPr lang="en-US" dirty="0"/>
              <a:t>Use mathematical models to represent and understand quantitative relationships</a:t>
            </a:r>
          </a:p>
          <a:p>
            <a:r>
              <a:rPr lang="en-US" dirty="0"/>
              <a:t>Analyze change in various contexts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55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/>
              <a:t>Understand patterns, relations, and functions </a:t>
            </a:r>
            <a:r>
              <a:rPr lang="en-US" b="1" dirty="0" smtClean="0"/>
              <a:t>Pre-K–2 </a:t>
            </a:r>
            <a:r>
              <a:rPr lang="en-US" b="1" dirty="0"/>
              <a:t>Expectations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sort, classify, and order objects by size, number, and other properties; </a:t>
            </a:r>
          </a:p>
          <a:p>
            <a:r>
              <a:rPr lang="en-US" dirty="0"/>
              <a:t>recognize, describe, and extend patterns such as sequences of sounds and shapes or simple numeric patterns and translate from one representation to another; </a:t>
            </a:r>
          </a:p>
          <a:p>
            <a:r>
              <a:rPr lang="en-US" dirty="0"/>
              <a:t>analyze how both repeating and growing patterns are generated.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305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/>
              <a:t>Represent and analyze mathematical situations and structures using algebraic </a:t>
            </a:r>
            <a:r>
              <a:rPr lang="en-US" b="1" dirty="0" smtClean="0"/>
              <a:t>symbols</a:t>
            </a:r>
            <a:endParaRPr lang="en-US" dirty="0"/>
          </a:p>
          <a:p>
            <a:r>
              <a:rPr lang="en-US" dirty="0"/>
              <a:t>illustrate general principles and properties of operations, such as </a:t>
            </a:r>
            <a:r>
              <a:rPr lang="en-US" dirty="0" err="1"/>
              <a:t>commutativity</a:t>
            </a:r>
            <a:r>
              <a:rPr lang="en-US" dirty="0"/>
              <a:t>, using specific numbers;</a:t>
            </a:r>
          </a:p>
          <a:p>
            <a:r>
              <a:rPr lang="en-US" dirty="0"/>
              <a:t>use concrete, pictorial, and verbal representations to develop an understanding of invented and conventional symbolic notations.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558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/>
              <a:t>Use mathematical models to represent and understand quantitative </a:t>
            </a:r>
            <a:r>
              <a:rPr lang="en-US" b="1" dirty="0" smtClean="0"/>
              <a:t>relationships</a:t>
            </a:r>
            <a:endParaRPr lang="en-US" dirty="0"/>
          </a:p>
          <a:p>
            <a:r>
              <a:rPr lang="en-US" dirty="0"/>
              <a:t>model situations that involve the addition and subtraction of whole numbers, using objects, pictures, and symbols.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684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820</TotalTime>
  <Words>1162</Words>
  <Application>Microsoft Office PowerPoint</Application>
  <PresentationFormat>On-screen Show (4:3)</PresentationFormat>
  <Paragraphs>163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Algebra, Data, and Probability </vt:lpstr>
      <vt:lpstr>Introductions</vt:lpstr>
      <vt:lpstr>Communication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What? A Math Class That is Not All Lecture?</dc:title>
  <dc:creator>heidi</dc:creator>
  <cp:lastModifiedBy>Administrator</cp:lastModifiedBy>
  <cp:revision>86</cp:revision>
  <dcterms:created xsi:type="dcterms:W3CDTF">2011-04-28T01:47:37Z</dcterms:created>
  <dcterms:modified xsi:type="dcterms:W3CDTF">2012-10-20T19:29:35Z</dcterms:modified>
</cp:coreProperties>
</file>