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9" r:id="rId4"/>
    <p:sldId id="284" r:id="rId5"/>
    <p:sldId id="287" r:id="rId6"/>
    <p:sldId id="298" r:id="rId7"/>
    <p:sldId id="299" r:id="rId8"/>
    <p:sldId id="292" r:id="rId9"/>
    <p:sldId id="300" r:id="rId10"/>
    <p:sldId id="301" r:id="rId11"/>
    <p:sldId id="302" r:id="rId12"/>
    <p:sldId id="303" r:id="rId13"/>
    <p:sldId id="296" r:id="rId14"/>
    <p:sldId id="297" r:id="rId15"/>
    <p:sldId id="305" r:id="rId16"/>
    <p:sldId id="306" r:id="rId17"/>
    <p:sldId id="307" r:id="rId18"/>
    <p:sldId id="308" r:id="rId19"/>
    <p:sldId id="309" r:id="rId20"/>
    <p:sldId id="310" r:id="rId21"/>
    <p:sldId id="304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E105D-E052-4B43-9911-B39BABFFFC27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EDF50-FAAF-4546-9D9B-6883EB8DB0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CA7127-98A5-4407-97F4-18BEBAC12DF1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9AD90-8B0D-47F4-8577-28F79EF171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26203-DE5C-44E4-BA6A-98BC24BBA389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B538FA-1285-49EA-B132-0C9E590FC9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4B392-AF99-4098-A388-4727982B9FF0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AA51A-3C9B-41D5-9878-195AAA080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1DF58-B877-452C-9351-88267E1C2D37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31649-B2C6-408F-B2F1-CAB0D639A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747BB-6496-4CA3-B901-54933A4A3D83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66B51-F3B6-44BC-BF9D-DF9892094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BCA17-ED66-45EA-A2B5-EAF019F4470A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312544-BF3D-4B16-9566-CAB58F6F8C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BDA1-4687-4538-AF02-78F8416D1D8B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A290-15AA-4485-A6FC-64DC1BCE5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DE63-6B8D-44DB-B652-9300BB98D479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4F19A-10D0-4C26-AE4A-CE97DD1350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591EC98-234C-43B6-BB54-7B01ED38F90B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C3E16-2C30-4A0D-99A5-60578D2F0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9E1D4-39C4-497C-9E4B-5E15C2F9C815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CE2D5-E35F-4423-BD91-28CD33EC17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1FA19-76A9-4C4E-84EC-D991E70C46E7}" type="datetimeFigureOut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8E6D-DE27-4379-8AF1-9F3FE88174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webb@bemidjistat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in-the-states" TargetMode="External"/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restandards.org/the-standards/mathematics/kindergarten/operations-algebraic-thinking/" TargetMode="External"/><Relationship Id="rId4" Type="http://schemas.openxmlformats.org/officeDocument/2006/relationships/hyperlink" Target="http://www.corestandards.org/assets/k12_statements/National-Council-of-Teachers-of-Mathematics-Statement-of-Support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lframalpha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eta-calculator.com/onli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quadratic-equation-solv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lgebrahelp.com/calculator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s.shaw.ca/ron.blond/TLE/InvFcn.APPLET/index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members.shaw.ca/ron.blond/TLE/InvFcn.APPLET/index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cowpi.com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quickmath.com/webMathematica3/quickmath/graphs/inequalities/advanced.js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nctm.org/resources/content.aspx?id=3270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8-12 </a:t>
            </a:r>
            <a:r>
              <a:rPr lang="en-US" dirty="0" smtClean="0"/>
              <a:t>Algebra </a:t>
            </a:r>
            <a:r>
              <a:rPr lang="en-US" dirty="0" smtClean="0"/>
              <a:t>and Technology 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848600" cy="164619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Derek Webb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Bemidji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dwebb@bemidjistate.edu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Faculty.bemidjistate.edu/</a:t>
            </a:r>
            <a:r>
              <a:rPr lang="en-US" dirty="0" err="1" smtClean="0"/>
              <a:t>dwebb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382000" cy="5715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hlinkClick r:id="rId2"/>
                  </a:rPr>
                  <a:t>Examination of Standards – MN</a:t>
                </a:r>
                <a:r>
                  <a:rPr lang="en-US" dirty="0" smtClean="0"/>
                  <a:t>  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/>
                  <a:t>Sketch the graphs of common non-linear functions such </a:t>
                </a:r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=|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, 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translations </a:t>
                </a:r>
                <a:r>
                  <a:rPr lang="en-US" dirty="0" smtClean="0"/>
                  <a:t>of these functions.  </a:t>
                </a:r>
                <a:r>
                  <a:rPr lang="en-US" dirty="0"/>
                  <a:t>Know how to </a:t>
                </a:r>
                <a:r>
                  <a:rPr lang="en-US" dirty="0" smtClean="0"/>
                  <a:t>use graphing </a:t>
                </a:r>
                <a:r>
                  <a:rPr lang="en-US" i="1" dirty="0"/>
                  <a:t>technology</a:t>
                </a:r>
                <a:r>
                  <a:rPr lang="en-US" dirty="0"/>
                  <a:t> to graph these functions.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382000" cy="5715000"/>
              </a:xfrm>
              <a:blipFill rotWithShape="1">
                <a:blip r:embed="rId3"/>
                <a:stretch>
                  <a:fillRect t="-959" r="-3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7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</a:t>
            </a:r>
            <a:r>
              <a:rPr lang="en-US" dirty="0" smtClean="0"/>
              <a:t> 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Know how to use calculators, graphing utilities </a:t>
            </a:r>
            <a:r>
              <a:rPr lang="en-US" dirty="0" smtClean="0"/>
              <a:t>or other </a:t>
            </a:r>
            <a:r>
              <a:rPr lang="en-US" i="1" dirty="0"/>
              <a:t>technology</a:t>
            </a:r>
            <a:r>
              <a:rPr lang="en-US" dirty="0"/>
              <a:t> to solve quadratic equations </a:t>
            </a:r>
            <a:r>
              <a:rPr lang="en-US" dirty="0" smtClean="0"/>
              <a:t>and inequalities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</a:t>
            </a:r>
            <a:r>
              <a:rPr lang="en-US" dirty="0" smtClean="0"/>
              <a:t> 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Represent relationships in various contexts using </a:t>
            </a:r>
            <a:r>
              <a:rPr lang="en-US" dirty="0" smtClean="0"/>
              <a:t>equations involving </a:t>
            </a:r>
            <a:r>
              <a:rPr lang="en-US" dirty="0"/>
              <a:t>exponential functions; solve these </a:t>
            </a:r>
            <a:r>
              <a:rPr lang="en-US" dirty="0" smtClean="0"/>
              <a:t>equations graphically </a:t>
            </a:r>
            <a:r>
              <a:rPr lang="en-US" dirty="0"/>
              <a:t>or numerically. Know how to use </a:t>
            </a:r>
            <a:r>
              <a:rPr lang="en-US" dirty="0" smtClean="0"/>
              <a:t>calculators, graphing </a:t>
            </a:r>
            <a:r>
              <a:rPr lang="en-US" dirty="0"/>
              <a:t>utilities or other </a:t>
            </a:r>
            <a:r>
              <a:rPr lang="en-US" i="1" dirty="0"/>
              <a:t>technology</a:t>
            </a:r>
            <a:r>
              <a:rPr lang="en-US" dirty="0"/>
              <a:t> to solve these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NCTM vs. MN Standards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NCTM Standards are broad and encourage multiple solutions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MN Standards are more specific and encourage symbol </a:t>
            </a:r>
            <a:r>
              <a:rPr lang="en-US" dirty="0" smtClean="0"/>
              <a:t>manipulation.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84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Examination of Standards – Common Core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Which states have </a:t>
            </a:r>
            <a:r>
              <a:rPr lang="en-US" dirty="0" smtClean="0">
                <a:hlinkClick r:id="rId3"/>
              </a:rPr>
              <a:t>adopted</a:t>
            </a:r>
            <a:r>
              <a:rPr lang="en-US" dirty="0" smtClean="0"/>
              <a:t> Common Core?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4"/>
              </a:rPr>
              <a:t>NCTM endorses</a:t>
            </a:r>
            <a:r>
              <a:rPr lang="en-US" dirty="0" smtClean="0"/>
              <a:t> Common Core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5"/>
              </a:rPr>
              <a:t>Common Core </a:t>
            </a:r>
            <a:r>
              <a:rPr lang="en-US" dirty="0" smtClean="0"/>
              <a:t>more similar to NCTM than to MN standards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MN likely to adopt Common Core in future</a:t>
            </a:r>
          </a:p>
        </p:txBody>
      </p:sp>
    </p:spTree>
    <p:extLst>
      <p:ext uri="{BB962C8B-B14F-4D97-AF65-F5344CB8AC3E}">
        <p14:creationId xmlns:p14="http://schemas.microsoft.com/office/powerpoint/2010/main" val="10732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Free technology on the web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Example: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429000"/>
            <a:ext cx="8258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2876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5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5" y="381000"/>
            <a:ext cx="7905750" cy="610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0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1437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200398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Now, go to Wolfram Alpha and type in the original equation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WolframAlpha</a:t>
            </a:r>
            <a:r>
              <a:rPr lang="en-US" dirty="0"/>
              <a:t> website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19" y="4343400"/>
            <a:ext cx="2876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5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http://www.meta-calculator.com/online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Example: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429000"/>
            <a:ext cx="8258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2876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9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Free technology on the web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hlinkClick r:id="rId2"/>
              </a:rPr>
              <a:t>Quadratic equation solver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Classic problem: </a:t>
            </a:r>
            <a:r>
              <a:rPr lang="en-US" dirty="0" smtClean="0"/>
              <a:t>A flare is launched from a boat. The height, h, in meters of the flare above the water is approximately modeled by the function h(t) = –15t^2+150t, where t is the number of seconds after the flare is launched. How many seconds will it take for the flare to return to the water</a:t>
            </a:r>
            <a:r>
              <a:rPr lang="en-US" dirty="0"/>
              <a:t>?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8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Grades you teach</a:t>
            </a:r>
          </a:p>
          <a:p>
            <a:r>
              <a:rPr lang="en-US" dirty="0" smtClean="0"/>
              <a:t>What technologies do you currently use with your students?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Classic problem: </a:t>
            </a:r>
            <a:r>
              <a:rPr lang="en-US" dirty="0" smtClean="0"/>
              <a:t>A flare is launched from a boat. The height, h, in meters of the flare above the water is approximately modeled by the function h(t) = –15t^2+150t, where t is the number of seconds after the flare is launched. How many seconds will it take for the flare to return to the water?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Follow-up question: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What does the vertex tell us?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2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Free technology on the web</a:t>
                </a:r>
                <a:endParaRPr lang="en-US" dirty="0" smtClean="0"/>
              </a:p>
              <a:p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Example – solve the following: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>
                    <a:hlinkClick r:id="rId2"/>
                  </a:rPr>
                  <a:t>http://www.algebrahelp.com/calculators</a:t>
                </a:r>
                <a:r>
                  <a:rPr lang="en-US" dirty="0" smtClean="0">
                    <a:hlinkClick r:id="rId2"/>
                  </a:rPr>
                  <a:t>/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Will solve the equation and make a graph too.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3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Free technology on the web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Transformations and inverses of functions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Shifts, reflections, shrinks and stretches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members.shaw.ca/ron.blond/TLE/InvFcn.APPLET/index.html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16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36416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Transformations and inverses of functions</a:t>
                </a:r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Shifts, reflections, shrinks and stretches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>
                    <a:hlinkClick r:id="rId2"/>
                  </a:rPr>
                  <a:t>http://</a:t>
                </a:r>
                <a:r>
                  <a:rPr lang="en-US" dirty="0" smtClean="0">
                    <a:hlinkClick r:id="rId2"/>
                  </a:rPr>
                  <a:t>members.shaw.ca/ron.blond/TLE/InvFcn.APPLET/index.html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Inverse?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Shift left by 1 unit?</a:t>
                </a:r>
              </a:p>
              <a:p>
                <a:pPr marL="109728" indent="0">
                  <a:buNone/>
                </a:pPr>
                <a:r>
                  <a:rPr lang="en-US" dirty="0"/>
                  <a:t>e</a:t>
                </a:r>
                <a:r>
                  <a:rPr lang="en-US" dirty="0" smtClean="0"/>
                  <a:t>tc…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364163"/>
              </a:xfrm>
              <a:blipFill rotWithShape="1">
                <a:blip r:embed="rId3"/>
                <a:stretch>
                  <a:fillRect t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9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Solving systems of equations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Solve: 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34480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8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3055"/>
            <a:ext cx="8229600" cy="638254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00075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0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3055"/>
            <a:ext cx="8229600" cy="638254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3886200" cy="20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25146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use </a:t>
            </a:r>
            <a:r>
              <a:rPr lang="en-US" dirty="0" err="1" smtClean="0"/>
              <a:t>cowpi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http://math.cowpi.com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solving systems of inequalities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Solve: 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1272"/>
            <a:ext cx="3648075" cy="285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5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21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First, it is often useful to graph this system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www.quickmath.com/webMathematica3/quickmath/graphs/inequalities/advanced.jsp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648075" cy="285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Supply and demand problem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Solve: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=500−0.4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Demand</a:t>
                </a:r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=380+0.1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b="0" dirty="0" smtClean="0"/>
                  <a:t>  Supply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where p is price and x is number of units.</a:t>
                </a:r>
              </a:p>
              <a:p>
                <a:pPr marL="109728" indent="0">
                  <a:buNone/>
                </a:pPr>
                <a:endParaRPr lang="en-US" b="0" dirty="0"/>
              </a:p>
              <a:p>
                <a:pPr marL="109728" indent="0">
                  <a:buNone/>
                </a:pPr>
                <a:r>
                  <a:rPr lang="en-US" dirty="0" smtClean="0"/>
                  <a:t>Use </a:t>
                </a:r>
                <a:r>
                  <a:rPr lang="en-US" dirty="0" smtClean="0">
                    <a:hlinkClick r:id="rId2"/>
                  </a:rPr>
                  <a:t>Core Math Tools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b="0" dirty="0"/>
              </a:p>
              <a:p>
                <a:pPr marL="109728" indent="0">
                  <a:buNone/>
                </a:pPr>
                <a:endParaRPr lang="en-US" b="0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	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2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Examination of Standards</a:t>
            </a:r>
          </a:p>
          <a:p>
            <a:pPr lvl="1"/>
            <a:r>
              <a:rPr lang="en-US" dirty="0" smtClean="0"/>
              <a:t>NCTM</a:t>
            </a:r>
          </a:p>
          <a:p>
            <a:pPr lvl="1"/>
            <a:r>
              <a:rPr lang="en-US" dirty="0" smtClean="0"/>
              <a:t>MN</a:t>
            </a:r>
          </a:p>
          <a:p>
            <a:pPr lvl="1"/>
            <a:r>
              <a:rPr lang="en-US" dirty="0" smtClean="0"/>
              <a:t>Common Core</a:t>
            </a:r>
          </a:p>
          <a:p>
            <a:r>
              <a:rPr lang="en-US" dirty="0" smtClean="0"/>
              <a:t>Focus on technology that is free (given web access)</a:t>
            </a:r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7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Synthetic division?  Ask Wolfram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−17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−25)÷(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−5)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http://www.wolframalpha.com/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b="0" dirty="0"/>
              </a:p>
              <a:p>
                <a:pPr marL="109728" indent="0">
                  <a:buNone/>
                </a:pPr>
                <a:endParaRPr lang="en-US" b="0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	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A company that manufactures bicycles estimates that the profit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(in dollars) for selling a particular model is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=−45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+2500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−275,000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≤50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where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is the advertising expense (in tens of thousands of dollars).  Find the smaller of the two advertising amounts that will yield a profit of $800,000.</a:t>
                </a:r>
                <a:endParaRPr lang="en-US" dirty="0"/>
              </a:p>
              <a:p>
                <a:pPr marL="109728" indent="0">
                  <a:buNone/>
                </a:pPr>
                <a:endParaRPr lang="en-US" b="0" dirty="0"/>
              </a:p>
              <a:p>
                <a:pPr marL="109728" indent="0">
                  <a:buNone/>
                </a:pPr>
                <a:endParaRPr lang="en-US" b="0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	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172200"/>
              </a:xfrm>
              <a:blipFill rotWithShape="1">
                <a:blip r:embed="rId2"/>
                <a:stretch>
                  <a:fillRect t="-888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1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752600"/>
            <a:ext cx="329677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Algebra Strand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Understand </a:t>
            </a:r>
            <a:r>
              <a:rPr lang="en-US" dirty="0"/>
              <a:t>and perform transformations such as arithmetically combining, composing, and inverting commonly used functions, using </a:t>
            </a:r>
            <a:r>
              <a:rPr lang="en-US" i="1" dirty="0"/>
              <a:t>technology</a:t>
            </a:r>
            <a:r>
              <a:rPr lang="en-US" dirty="0"/>
              <a:t> to perform such operations on more-complicated symbolic expressions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5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Algebra Strand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Write </a:t>
            </a:r>
            <a:r>
              <a:rPr lang="en-US" dirty="0"/>
              <a:t>equivalent forms of equations, inequalities, and systems of equations and solve them with fluency—mentally or with paper and pencil in simple cases and using </a:t>
            </a:r>
            <a:r>
              <a:rPr lang="en-US" i="1" dirty="0"/>
              <a:t>technology</a:t>
            </a:r>
            <a:r>
              <a:rPr lang="en-US" dirty="0"/>
              <a:t> in all cases;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6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Algebra Strand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Judge </a:t>
            </a:r>
            <a:r>
              <a:rPr lang="en-US" dirty="0"/>
              <a:t>the meaning, utility, and reasonableness of the results of symbol manipulations, including those carried out by </a:t>
            </a:r>
            <a:r>
              <a:rPr lang="en-US" i="1" dirty="0"/>
              <a:t>technology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96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</a:t>
            </a:r>
            <a:r>
              <a:rPr lang="en-US" dirty="0" smtClean="0">
                <a:hlinkClick r:id="rId2"/>
              </a:rPr>
              <a:t>MN </a:t>
            </a:r>
            <a:r>
              <a:rPr lang="en-US" dirty="0" smtClean="0"/>
              <a:t> 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Determine how translations affect the symbolic and </a:t>
            </a:r>
            <a:r>
              <a:rPr lang="en-US" dirty="0" smtClean="0"/>
              <a:t>graphical forms </a:t>
            </a:r>
            <a:r>
              <a:rPr lang="en-US" dirty="0"/>
              <a:t>of a function. Know how to use graphing </a:t>
            </a:r>
            <a:r>
              <a:rPr lang="en-US" i="1" dirty="0"/>
              <a:t>technology</a:t>
            </a:r>
            <a:r>
              <a:rPr lang="en-US" dirty="0"/>
              <a:t> </a:t>
            </a:r>
            <a:r>
              <a:rPr lang="en-US" dirty="0" smtClean="0"/>
              <a:t>to examine </a:t>
            </a:r>
            <a:r>
              <a:rPr lang="en-US" dirty="0"/>
              <a:t>translations.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</a:t>
            </a:r>
            <a:r>
              <a:rPr lang="en-US" dirty="0" smtClean="0">
                <a:hlinkClick r:id="rId2"/>
              </a:rPr>
              <a:t>MN</a:t>
            </a:r>
            <a:r>
              <a:rPr lang="en-US" dirty="0" smtClean="0"/>
              <a:t> 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Sketch graphs of linear, quadratic and exponential </a:t>
            </a:r>
            <a:r>
              <a:rPr lang="en-US" dirty="0" smtClean="0"/>
              <a:t>functions, and </a:t>
            </a:r>
            <a:r>
              <a:rPr lang="en-US" dirty="0"/>
              <a:t>translate between graphs, tables and </a:t>
            </a:r>
            <a:r>
              <a:rPr lang="en-US" dirty="0" smtClean="0"/>
              <a:t>symbolic representations</a:t>
            </a:r>
            <a:r>
              <a:rPr lang="en-US" dirty="0"/>
              <a:t>. Know how to use graphing </a:t>
            </a:r>
            <a:r>
              <a:rPr lang="en-US" i="1" dirty="0"/>
              <a:t>technology</a:t>
            </a:r>
            <a:r>
              <a:rPr lang="en-US" dirty="0"/>
              <a:t> </a:t>
            </a:r>
            <a:r>
              <a:rPr lang="en-US" dirty="0" smtClean="0"/>
              <a:t>to graph </a:t>
            </a:r>
            <a:r>
              <a:rPr lang="en-US" dirty="0"/>
              <a:t>these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797</TotalTime>
  <Words>765</Words>
  <Application>Microsoft Office PowerPoint</Application>
  <PresentationFormat>On-screen Show (4:3)</PresentationFormat>
  <Paragraphs>147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8-12 Algebra and Technology </vt:lpstr>
      <vt:lpstr>Introductions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What? A Math Class That is Not All Lecture?</dc:title>
  <dc:creator>heidi</dc:creator>
  <cp:lastModifiedBy>Administrator</cp:lastModifiedBy>
  <cp:revision>95</cp:revision>
  <dcterms:created xsi:type="dcterms:W3CDTF">2011-04-28T01:47:37Z</dcterms:created>
  <dcterms:modified xsi:type="dcterms:W3CDTF">2013-01-20T22:56:41Z</dcterms:modified>
</cp:coreProperties>
</file>